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3"/>
  </p:notesMasterIdLst>
  <p:handoutMasterIdLst>
    <p:handoutMasterId r:id="rId44"/>
  </p:handoutMasterIdLst>
  <p:sldIdLst>
    <p:sldId id="316" r:id="rId5"/>
    <p:sldId id="373" r:id="rId6"/>
    <p:sldId id="375" r:id="rId7"/>
    <p:sldId id="376" r:id="rId8"/>
    <p:sldId id="377" r:id="rId9"/>
    <p:sldId id="394" r:id="rId10"/>
    <p:sldId id="378" r:id="rId11"/>
    <p:sldId id="331" r:id="rId12"/>
    <p:sldId id="387" r:id="rId13"/>
    <p:sldId id="334" r:id="rId14"/>
    <p:sldId id="337" r:id="rId15"/>
    <p:sldId id="388" r:id="rId16"/>
    <p:sldId id="336" r:id="rId17"/>
    <p:sldId id="342" r:id="rId18"/>
    <p:sldId id="380" r:id="rId19"/>
    <p:sldId id="381" r:id="rId20"/>
    <p:sldId id="382" r:id="rId21"/>
    <p:sldId id="390" r:id="rId22"/>
    <p:sldId id="384" r:id="rId23"/>
    <p:sldId id="385" r:id="rId24"/>
    <p:sldId id="321" r:id="rId25"/>
    <p:sldId id="327" r:id="rId26"/>
    <p:sldId id="328" r:id="rId27"/>
    <p:sldId id="329" r:id="rId28"/>
    <p:sldId id="309" r:id="rId29"/>
    <p:sldId id="323" r:id="rId30"/>
    <p:sldId id="325" r:id="rId31"/>
    <p:sldId id="326" r:id="rId32"/>
    <p:sldId id="287" r:id="rId33"/>
    <p:sldId id="341" r:id="rId34"/>
    <p:sldId id="346" r:id="rId35"/>
    <p:sldId id="347" r:id="rId36"/>
    <p:sldId id="391" r:id="rId37"/>
    <p:sldId id="392" r:id="rId38"/>
    <p:sldId id="389" r:id="rId39"/>
    <p:sldId id="386" r:id="rId40"/>
    <p:sldId id="372" r:id="rId41"/>
    <p:sldId id="319"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1C1C64C-F1DA-4408-9D92-F6515171DF20}">
          <p14:sldIdLst>
            <p14:sldId id="316"/>
            <p14:sldId id="373"/>
            <p14:sldId id="375"/>
            <p14:sldId id="376"/>
            <p14:sldId id="377"/>
            <p14:sldId id="394"/>
            <p14:sldId id="378"/>
            <p14:sldId id="331"/>
            <p14:sldId id="387"/>
            <p14:sldId id="334"/>
            <p14:sldId id="337"/>
            <p14:sldId id="388"/>
            <p14:sldId id="336"/>
            <p14:sldId id="342"/>
          </p14:sldIdLst>
        </p14:section>
        <p14:section name="Catalog (1 min)" id="{4D47E2C3-5FEC-4D4F-9918-19F8AD72D597}">
          <p14:sldIdLst>
            <p14:sldId id="380"/>
            <p14:sldId id="381"/>
            <p14:sldId id="382"/>
            <p14:sldId id="390"/>
            <p14:sldId id="384"/>
            <p14:sldId id="385"/>
            <p14:sldId id="321"/>
            <p14:sldId id="327"/>
            <p14:sldId id="328"/>
            <p14:sldId id="329"/>
            <p14:sldId id="309"/>
            <p14:sldId id="323"/>
            <p14:sldId id="325"/>
            <p14:sldId id="326"/>
            <p14:sldId id="287"/>
          </p14:sldIdLst>
        </p14:section>
        <p14:section name="Catalog Registry( 1-2 min )" id="{C7229EE4-DDE8-4D98-B471-1B8D071D04EF}">
          <p14:sldIdLst/>
        </p14:section>
        <p14:section name="CU Instancer ( 1-2 mins)" id="{14F71AFE-A8ED-4740-AE9E-32A24E325884}">
          <p14:sldIdLst/>
        </p14:section>
        <p14:section name="Control Unit" id="{C3ECE601-DE7D-4A52-9BDD-4C56FF3156B6}">
          <p14:sldIdLst/>
        </p14:section>
        <p14:section name="UserApplication" id="{2DB84122-8D91-466A-9771-26C3C4C85B2C}">
          <p14:sldIdLst>
            <p14:sldId id="341"/>
            <p14:sldId id="346"/>
            <p14:sldId id="347"/>
            <p14:sldId id="391"/>
            <p14:sldId id="392"/>
            <p14:sldId id="389"/>
            <p14:sldId id="386"/>
            <p14:sldId id="372"/>
            <p14:sldId id="31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1F1F"/>
    <a:srgbClr val="343037"/>
    <a:srgbClr val="780D0A"/>
    <a:srgbClr val="F070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541" autoAdjust="0"/>
    <p:restoredTop sz="83613" autoAdjust="0"/>
  </p:normalViewPr>
  <p:slideViewPr>
    <p:cSldViewPr snapToGrid="0">
      <p:cViewPr>
        <p:scale>
          <a:sx n="25" d="100"/>
          <a:sy n="25" d="100"/>
        </p:scale>
        <p:origin x="2501" y="1142"/>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9/3/2025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7DFF58-F87D-E924-57B5-FEB957DEFB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ACCA17-4C0B-D52D-0B02-5B88E05320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F5EAE3-69E4-127E-5960-891CF2E86A7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706F589-F057-AF16-D4DE-D830FF2DF6EB}"/>
              </a:ext>
            </a:extLst>
          </p:cNvPr>
          <p:cNvSpPr>
            <a:spLocks noGrp="1"/>
          </p:cNvSpPr>
          <p:nvPr>
            <p:ph type="sldNum" sz="quarter" idx="5"/>
          </p:nvPr>
        </p:nvSpPr>
        <p:spPr/>
        <p:txBody>
          <a:bodyPr/>
          <a:lstStyle/>
          <a:p>
            <a:fld id="{55247812-3409-784D-BAE7-ABE53735D59F}" type="slidenum">
              <a:rPr lang="en-US" smtClean="0"/>
              <a:t>1</a:t>
            </a:fld>
            <a:endParaRPr lang="en-US"/>
          </a:p>
        </p:txBody>
      </p:sp>
    </p:spTree>
    <p:extLst>
      <p:ext uri="{BB962C8B-B14F-4D97-AF65-F5344CB8AC3E}">
        <p14:creationId xmlns:p14="http://schemas.microsoft.com/office/powerpoint/2010/main" val="10469530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B16722-E759-46F5-47A3-D698922B50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C5BE48-8E79-EB03-FAC5-C7C89C28A6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0BFCE0-00F1-5963-D910-FED5F1AE189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Finally, we have the Actuators, which in our project are represented by relay switches.</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The Actuator Device Connector is similar to the sensor connector, but instead of sending data, it subscribes to MQTT topics and listens for commands. For example, the system may send a command to turn on a light when motion is detected. The Actuator </a:t>
            </a:r>
            <a:r>
              <a:rPr lang="en-US" sz="1200" kern="1200" dirty="0" err="1">
                <a:solidFill>
                  <a:schemeClr val="tx1"/>
                </a:solidFill>
                <a:effectLst/>
                <a:latin typeface="+mn-lt"/>
                <a:ea typeface="+mn-ea"/>
                <a:cs typeface="+mn-cs"/>
              </a:rPr>
              <a:t>Instantiator</a:t>
            </a:r>
            <a:r>
              <a:rPr lang="en-US" sz="1200" kern="1200" dirty="0">
                <a:solidFill>
                  <a:schemeClr val="tx1"/>
                </a:solidFill>
                <a:effectLst/>
                <a:latin typeface="+mn-lt"/>
                <a:ea typeface="+mn-ea"/>
                <a:cs typeface="+mn-cs"/>
              </a:rPr>
              <a:t> creates an object for each relay, allowing us to control several relays independently. When a command arrives, the actuator updates its status, for instance, switching a lamp on or off.</a:t>
            </a:r>
            <a:endParaRPr lang="en-GB" sz="1200" kern="1200" dirty="0">
              <a:solidFill>
                <a:schemeClr val="tx1"/>
              </a:solidFill>
              <a:effectLst/>
              <a:latin typeface="+mn-lt"/>
              <a:ea typeface="+mn-ea"/>
              <a:cs typeface="+mn-cs"/>
            </a:endParaRPr>
          </a:p>
          <a:p>
            <a:endParaRPr lang="en-US" dirty="0"/>
          </a:p>
        </p:txBody>
      </p:sp>
      <p:sp>
        <p:nvSpPr>
          <p:cNvPr id="4" name="Slide Number Placeholder 3">
            <a:extLst>
              <a:ext uri="{FF2B5EF4-FFF2-40B4-BE49-F238E27FC236}">
                <a16:creationId xmlns:a16="http://schemas.microsoft.com/office/drawing/2014/main" id="{39CFDA4A-16C9-E73B-C878-A409377C6A6F}"/>
              </a:ext>
            </a:extLst>
          </p:cNvPr>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5763078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8D607-8CF5-5B08-AA2A-D119054CD5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2E45AD-BFDC-3795-6C8D-53C8752F9C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509785-2516-A32B-8D1E-9C87C410DB8B}"/>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At last, our relay switch is 5v single channel relay module which is suitable for raspberry pi and simple and ideal for home projects.</a:t>
            </a:r>
            <a:endParaRPr lang="en-US" dirty="0"/>
          </a:p>
        </p:txBody>
      </p:sp>
      <p:sp>
        <p:nvSpPr>
          <p:cNvPr id="4" name="Slide Number Placeholder 3">
            <a:extLst>
              <a:ext uri="{FF2B5EF4-FFF2-40B4-BE49-F238E27FC236}">
                <a16:creationId xmlns:a16="http://schemas.microsoft.com/office/drawing/2014/main" id="{601A1A36-58D0-4303-16AB-B63AD63518A3}"/>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738726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FF4EE1-9756-3819-56FD-7AE816928E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032C79-095F-BD51-E13C-315EA883C4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D42ED4-F251-84FF-0557-B2CF9F3A869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0B7DC99-5FAF-FAB7-47E8-B291F7B96CE7}"/>
              </a:ext>
            </a:extLst>
          </p:cNvPr>
          <p:cNvSpPr>
            <a:spLocks noGrp="1"/>
          </p:cNvSpPr>
          <p:nvPr>
            <p:ph type="sldNum" sz="quarter" idx="5"/>
          </p:nvPr>
        </p:nvSpPr>
        <p:spPr/>
        <p:txBody>
          <a:bodyPr/>
          <a:lstStyle/>
          <a:p>
            <a:fld id="{55247812-3409-784D-BAE7-ABE53735D59F}" type="slidenum">
              <a:rPr lang="en-US" smtClean="0"/>
              <a:t>14</a:t>
            </a:fld>
            <a:endParaRPr lang="en-US"/>
          </a:p>
        </p:txBody>
      </p:sp>
    </p:spTree>
    <p:extLst>
      <p:ext uri="{BB962C8B-B14F-4D97-AF65-F5344CB8AC3E}">
        <p14:creationId xmlns:p14="http://schemas.microsoft.com/office/powerpoint/2010/main" val="2727481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F0225B-F7C4-4D30-C576-2D0BEC1014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B69CB6-9091-0918-D468-1DD09BCF2F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E97B70-4F80-E138-FFD8-1E497E90A9BF}"/>
              </a:ext>
            </a:extLst>
          </p:cNvPr>
          <p:cNvSpPr>
            <a:spLocks noGrp="1"/>
          </p:cNvSpPr>
          <p:nvPr>
            <p:ph type="body" idx="1"/>
          </p:nvPr>
        </p:nvSpPr>
        <p:spPr/>
        <p:txBody>
          <a:bodyPr/>
          <a:lstStyle/>
          <a:p>
            <a:r>
              <a:rPr lang="en-GB" dirty="0"/>
              <a:t>The </a:t>
            </a:r>
            <a:r>
              <a:rPr lang="en-GB" dirty="0" err="1"/>
              <a:t>catalog</a:t>
            </a:r>
            <a:r>
              <a:rPr lang="en-GB" dirty="0"/>
              <a:t> is the digital registry of the whole IoT system. It contains the broker configuration, then the hierarchy of houses → floors → units. Each unit has URLs to contact its sensors and actuators, plus a list of devices with their location, services, and MQTT topics. This makes it easy for any new connector or service to discover what devices exist and how to communicate with them.</a:t>
            </a:r>
            <a:endParaRPr lang="en-US" dirty="0"/>
          </a:p>
        </p:txBody>
      </p:sp>
      <p:sp>
        <p:nvSpPr>
          <p:cNvPr id="4" name="Slide Number Placeholder 3">
            <a:extLst>
              <a:ext uri="{FF2B5EF4-FFF2-40B4-BE49-F238E27FC236}">
                <a16:creationId xmlns:a16="http://schemas.microsoft.com/office/drawing/2014/main" id="{A613D0A7-D498-78E0-E6EB-A222A9C2BE28}"/>
              </a:ext>
            </a:extLst>
          </p:cNvPr>
          <p:cNvSpPr>
            <a:spLocks noGrp="1"/>
          </p:cNvSpPr>
          <p:nvPr>
            <p:ph type="sldNum" sz="quarter" idx="5"/>
          </p:nvPr>
        </p:nvSpPr>
        <p:spPr/>
        <p:txBody>
          <a:bodyPr/>
          <a:lstStyle/>
          <a:p>
            <a:fld id="{55247812-3409-784D-BAE7-ABE53735D59F}" type="slidenum">
              <a:rPr lang="en-US" smtClean="0"/>
              <a:t>15</a:t>
            </a:fld>
            <a:endParaRPr lang="en-US"/>
          </a:p>
        </p:txBody>
      </p:sp>
    </p:spTree>
    <p:extLst>
      <p:ext uri="{BB962C8B-B14F-4D97-AF65-F5344CB8AC3E}">
        <p14:creationId xmlns:p14="http://schemas.microsoft.com/office/powerpoint/2010/main" val="11200672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880185-13CA-A8A5-CEBB-7A0FD2198B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AAFD8F4-29B3-144A-F0C0-3293AE5019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AA44AF-B6AD-88E4-CC0F-BD60C41AB31B}"/>
              </a:ext>
            </a:extLst>
          </p:cNvPr>
          <p:cNvSpPr>
            <a:spLocks noGrp="1"/>
          </p:cNvSpPr>
          <p:nvPr>
            <p:ph type="body" idx="1"/>
          </p:nvPr>
        </p:nvSpPr>
        <p:spPr/>
        <p:txBody>
          <a:bodyPr/>
          <a:lstStyle/>
          <a:p>
            <a:r>
              <a:rPr lang="en-GB" dirty="0"/>
              <a:t>Purpose</a:t>
            </a:r>
          </a:p>
          <a:p>
            <a:r>
              <a:rPr lang="en-GB" dirty="0"/>
              <a:t>Central “phonebook” of the system: keeps track of houses, floors, units, and devices.</a:t>
            </a:r>
          </a:p>
          <a:p>
            <a:r>
              <a:rPr lang="en-GB" dirty="0"/>
              <a:t>Provides access for other services (sensors, actuators, dashboards) through REST APIs.</a:t>
            </a:r>
          </a:p>
          <a:p>
            <a:r>
              <a:rPr lang="en-GB" dirty="0"/>
              <a:t>Structure</a:t>
            </a:r>
          </a:p>
          <a:p>
            <a:r>
              <a:rPr lang="en-GB" dirty="0"/>
              <a:t>Data stored in </a:t>
            </a:r>
            <a:r>
              <a:rPr lang="en-GB" dirty="0" err="1"/>
              <a:t>catalog.json</a:t>
            </a:r>
            <a:r>
              <a:rPr lang="en-GB" dirty="0"/>
              <a:t>.</a:t>
            </a:r>
          </a:p>
          <a:p>
            <a:r>
              <a:rPr lang="en-GB" dirty="0"/>
              <a:t>Organized in hierarchy:</a:t>
            </a:r>
          </a:p>
          <a:p>
            <a:r>
              <a:rPr lang="en-GB" dirty="0"/>
              <a:t>House → Floor → Unit → Devices.</a:t>
            </a:r>
          </a:p>
          <a:p>
            <a:r>
              <a:rPr lang="en-GB" dirty="0"/>
              <a:t>Each device has:</a:t>
            </a:r>
          </a:p>
          <a:p>
            <a:r>
              <a:rPr lang="en-GB" dirty="0"/>
              <a:t>ID, name, status, location (house/floor/unit), type, services, last update.</a:t>
            </a:r>
            <a:endParaRPr lang="en-US" dirty="0"/>
          </a:p>
        </p:txBody>
      </p:sp>
      <p:sp>
        <p:nvSpPr>
          <p:cNvPr id="4" name="Slide Number Placeholder 3">
            <a:extLst>
              <a:ext uri="{FF2B5EF4-FFF2-40B4-BE49-F238E27FC236}">
                <a16:creationId xmlns:a16="http://schemas.microsoft.com/office/drawing/2014/main" id="{B1240D07-88BC-D573-CBD0-A56C409A94D3}"/>
              </a:ext>
            </a:extLst>
          </p:cNvPr>
          <p:cNvSpPr>
            <a:spLocks noGrp="1"/>
          </p:cNvSpPr>
          <p:nvPr>
            <p:ph type="sldNum" sz="quarter" idx="5"/>
          </p:nvPr>
        </p:nvSpPr>
        <p:spPr/>
        <p:txBody>
          <a:bodyPr/>
          <a:lstStyle/>
          <a:p>
            <a:fld id="{55247812-3409-784D-BAE7-ABE53735D59F}" type="slidenum">
              <a:rPr lang="en-US" smtClean="0"/>
              <a:t>16</a:t>
            </a:fld>
            <a:endParaRPr lang="en-US"/>
          </a:p>
        </p:txBody>
      </p:sp>
    </p:spTree>
    <p:extLst>
      <p:ext uri="{BB962C8B-B14F-4D97-AF65-F5344CB8AC3E}">
        <p14:creationId xmlns:p14="http://schemas.microsoft.com/office/powerpoint/2010/main" val="3715008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GET:</a:t>
            </a:r>
          </a:p>
          <a:p>
            <a:r>
              <a:rPr lang="en-GB" dirty="0"/>
              <a:t>/broker → returns MQTT broker info.</a:t>
            </a:r>
          </a:p>
          <a:p>
            <a:r>
              <a:rPr lang="en-GB" dirty="0"/>
              <a:t>/devices → all devices (flat list).</a:t>
            </a:r>
          </a:p>
          <a:p>
            <a:r>
              <a:rPr lang="en-GB" dirty="0"/>
              <a:t>/device/{id} → details of one device.</a:t>
            </a:r>
          </a:p>
          <a:p>
            <a:r>
              <a:rPr lang="en-GB" dirty="0"/>
              <a:t>/houses → all houses with full structure.</a:t>
            </a:r>
          </a:p>
          <a:p>
            <a:r>
              <a:rPr lang="en-GB" dirty="0"/>
              <a:t>/house/{id} → details of one house.</a:t>
            </a:r>
          </a:p>
          <a:p>
            <a:r>
              <a:rPr lang="en-GB" dirty="0"/>
              <a:t>/topic → project topic name.</a:t>
            </a:r>
          </a:p>
        </p:txBody>
      </p:sp>
      <p:sp>
        <p:nvSpPr>
          <p:cNvPr id="4" name="Slide Number Placeholder 3"/>
          <p:cNvSpPr>
            <a:spLocks noGrp="1"/>
          </p:cNvSpPr>
          <p:nvPr>
            <p:ph type="sldNum" sz="quarter" idx="5"/>
          </p:nvPr>
        </p:nvSpPr>
        <p:spPr/>
        <p:txBody>
          <a:bodyPr/>
          <a:lstStyle/>
          <a:p>
            <a:fld id="{55247812-3409-784D-BAE7-ABE53735D59F}" type="slidenum">
              <a:rPr lang="en-US" smtClean="0"/>
              <a:t>17</a:t>
            </a:fld>
            <a:endParaRPr lang="en-US"/>
          </a:p>
        </p:txBody>
      </p:sp>
    </p:spTree>
    <p:extLst>
      <p:ext uri="{BB962C8B-B14F-4D97-AF65-F5344CB8AC3E}">
        <p14:creationId xmlns:p14="http://schemas.microsoft.com/office/powerpoint/2010/main" val="26105079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25A34D-F782-9F3C-5DA6-66B0CACAC4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295474-8214-8D70-E78D-43039772D1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D93B45-3073-2822-56D3-AA2D718F295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3F9C029-8394-1505-3C09-E0BE9FD99BF7}"/>
              </a:ext>
            </a:extLst>
          </p:cNvPr>
          <p:cNvSpPr>
            <a:spLocks noGrp="1"/>
          </p:cNvSpPr>
          <p:nvPr>
            <p:ph type="sldNum" sz="quarter" idx="5"/>
          </p:nvPr>
        </p:nvSpPr>
        <p:spPr/>
        <p:txBody>
          <a:bodyPr/>
          <a:lstStyle/>
          <a:p>
            <a:fld id="{55247812-3409-784D-BAE7-ABE53735D59F}" type="slidenum">
              <a:rPr lang="en-US" smtClean="0"/>
              <a:t>30</a:t>
            </a:fld>
            <a:endParaRPr lang="en-US"/>
          </a:p>
        </p:txBody>
      </p:sp>
    </p:spTree>
    <p:extLst>
      <p:ext uri="{BB962C8B-B14F-4D97-AF65-F5344CB8AC3E}">
        <p14:creationId xmlns:p14="http://schemas.microsoft.com/office/powerpoint/2010/main" val="34371528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Here is the detailed responsibilities of the Operator Control module, which acts as the API Gateway.</a:t>
            </a:r>
          </a:p>
          <a:p>
            <a:endParaRPr lang="en-GB" dirty="0"/>
          </a:p>
          <a:p>
            <a:r>
              <a:rPr lang="en-GB" dirty="0"/>
              <a:t>First, notice that the Web UI and Telegram Bot do not connect directly to MQTT or the </a:t>
            </a:r>
            <a:r>
              <a:rPr lang="en-GB" dirty="0" err="1"/>
              <a:t>Catalog</a:t>
            </a:r>
            <a:r>
              <a:rPr lang="en-GB" dirty="0"/>
              <a:t>. Instead, they rely on the REST API provided by Operator Control. This makes the system much simpler and user-friendly.</a:t>
            </a:r>
          </a:p>
          <a:p>
            <a:endParaRPr lang="en-GB" dirty="0"/>
          </a:p>
          <a:p>
            <a:r>
              <a:rPr lang="en-GB" dirty="0"/>
              <a:t>The REST API itself connects in two ways: it subscribes to the MQTT Broker to get real-time motion alerts, and it also queries the </a:t>
            </a:r>
            <a:r>
              <a:rPr lang="en-GB" dirty="0" err="1"/>
              <a:t>Catalog</a:t>
            </a:r>
            <a:r>
              <a:rPr lang="en-GB" dirty="0"/>
              <a:t> to retrieve house and device information.</a:t>
            </a:r>
          </a:p>
          <a:p>
            <a:endParaRPr lang="en-GB" dirty="0"/>
          </a:p>
          <a:p>
            <a:r>
              <a:rPr lang="en-GB" dirty="0"/>
              <a:t>The MQTT Broker is directly connected to the motion sensors. Whenever a sensor detects movement, the Broker immediately notifies Operator Control.</a:t>
            </a:r>
          </a:p>
          <a:p>
            <a:endParaRPr lang="en-GB" dirty="0"/>
          </a:p>
          <a:p>
            <a:r>
              <a:rPr lang="en-GB" dirty="0"/>
              <a:t>The </a:t>
            </a:r>
            <a:r>
              <a:rPr lang="en-GB" dirty="0" err="1"/>
              <a:t>Catalog</a:t>
            </a:r>
            <a:r>
              <a:rPr lang="en-GB" dirty="0"/>
              <a:t> is basically the database of houses, floors, and units. Operator Control fetches this data periodically and keeps a local cache for fast access.</a:t>
            </a:r>
          </a:p>
          <a:p>
            <a:endParaRPr lang="en-GB" dirty="0"/>
          </a:p>
          <a:p>
            <a:r>
              <a:rPr lang="en-GB" dirty="0"/>
              <a:t>The REST endpoint /houses exposes the enriched view of houses and devices. It doesn’t just show raw data from the </a:t>
            </a:r>
            <a:r>
              <a:rPr lang="en-GB" dirty="0" err="1"/>
              <a:t>Catalog</a:t>
            </a:r>
            <a:r>
              <a:rPr lang="en-GB" dirty="0"/>
              <a:t>—it also includes device status, last updates, and sensor values.</a:t>
            </a:r>
          </a:p>
          <a:p>
            <a:endParaRPr lang="en-GB" dirty="0"/>
          </a:p>
          <a:p>
            <a:r>
              <a:rPr lang="en-GB" dirty="0"/>
              <a:t>The REST endpoint /</a:t>
            </a:r>
            <a:r>
              <a:rPr lang="en-GB" dirty="0" err="1"/>
              <a:t>motion_alerts</a:t>
            </a:r>
            <a:r>
              <a:rPr lang="en-GB" dirty="0"/>
              <a:t> gives a quick list of any units where motion was detected in the last five minutes. This is useful for dashboards or bots that need to highlight current incidents.</a:t>
            </a:r>
          </a:p>
          <a:p>
            <a:endParaRPr lang="en-GB" dirty="0"/>
          </a:p>
          <a:p>
            <a:r>
              <a:rPr lang="en-GB" dirty="0"/>
              <a:t>Finally, Operator Control adds a field called </a:t>
            </a:r>
            <a:r>
              <a:rPr lang="en-GB" dirty="0" err="1"/>
              <a:t>lastCommandReason</a:t>
            </a:r>
            <a:r>
              <a:rPr lang="en-GB" dirty="0"/>
              <a:t>. This explains why a device, like a light switch, is ON or OFF—for example, because motion was detected, or because an automatic timeout rule turned it off.</a:t>
            </a:r>
          </a:p>
          <a:p>
            <a:endParaRPr lang="en-GB" dirty="0"/>
          </a:p>
          <a:p>
            <a:r>
              <a:rPr lang="en-GB" dirty="0"/>
              <a:t>So overall, Operator Control is the central hub: it aggregates data from sensors and the </a:t>
            </a:r>
            <a:r>
              <a:rPr lang="en-GB" dirty="0" err="1"/>
              <a:t>catalog</a:t>
            </a:r>
            <a:r>
              <a:rPr lang="en-GB" dirty="0"/>
              <a:t>, enriches it with logic, and then shows it through simple REST APIs to the user interfaces.</a:t>
            </a:r>
          </a:p>
        </p:txBody>
      </p:sp>
      <p:sp>
        <p:nvSpPr>
          <p:cNvPr id="4" name="Slide Number Placeholder 3"/>
          <p:cNvSpPr>
            <a:spLocks noGrp="1"/>
          </p:cNvSpPr>
          <p:nvPr>
            <p:ph type="sldNum" sz="quarter" idx="5"/>
          </p:nvPr>
        </p:nvSpPr>
        <p:spPr/>
        <p:txBody>
          <a:bodyPr/>
          <a:lstStyle/>
          <a:p>
            <a:fld id="{55247812-3409-784D-BAE7-ABE53735D59F}" type="slidenum">
              <a:rPr lang="en-US" smtClean="0"/>
              <a:t>31</a:t>
            </a:fld>
            <a:endParaRPr lang="en-US"/>
          </a:p>
        </p:txBody>
      </p:sp>
    </p:spTree>
    <p:extLst>
      <p:ext uri="{BB962C8B-B14F-4D97-AF65-F5344CB8AC3E}">
        <p14:creationId xmlns:p14="http://schemas.microsoft.com/office/powerpoint/2010/main" val="3753703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Our UI offers two entry points: a web dashboard for monitoring and a Telegram bot for instant alerts and quick actions. Both use MQTT + REST to keep everything real-time.</a:t>
            </a:r>
          </a:p>
        </p:txBody>
      </p:sp>
      <p:sp>
        <p:nvSpPr>
          <p:cNvPr id="4" name="Slide Number Placeholder 3"/>
          <p:cNvSpPr>
            <a:spLocks noGrp="1"/>
          </p:cNvSpPr>
          <p:nvPr>
            <p:ph type="sldNum" sz="quarter" idx="5"/>
          </p:nvPr>
        </p:nvSpPr>
        <p:spPr/>
        <p:txBody>
          <a:bodyPr/>
          <a:lstStyle/>
          <a:p>
            <a:fld id="{55247812-3409-784D-BAE7-ABE53735D59F}" type="slidenum">
              <a:rPr lang="en-US" smtClean="0"/>
              <a:t>32</a:t>
            </a:fld>
            <a:endParaRPr lang="en-US"/>
          </a:p>
        </p:txBody>
      </p:sp>
    </p:spTree>
    <p:extLst>
      <p:ext uri="{BB962C8B-B14F-4D97-AF65-F5344CB8AC3E}">
        <p14:creationId xmlns:p14="http://schemas.microsoft.com/office/powerpoint/2010/main" val="4113049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the live dashboard of the Web Application. At the top, we have a global alert banner showing motion detection with exact location (house, floor, unit). Each house is displayed as a card with devices inside. The badge on top shows whether the house is SECURE or in BREACH. Devices are listed with their status, last update, and reason. The interface auto-refreshes every 5 seconds, so the operator always sees the latest status.</a:t>
            </a:r>
          </a:p>
        </p:txBody>
      </p:sp>
      <p:sp>
        <p:nvSpPr>
          <p:cNvPr id="4" name="Slide Number Placeholder 3"/>
          <p:cNvSpPr>
            <a:spLocks noGrp="1"/>
          </p:cNvSpPr>
          <p:nvPr>
            <p:ph type="sldNum" sz="quarter" idx="5"/>
          </p:nvPr>
        </p:nvSpPr>
        <p:spPr/>
        <p:txBody>
          <a:bodyPr/>
          <a:lstStyle/>
          <a:p>
            <a:fld id="{55247812-3409-784D-BAE7-ABE53735D59F}" type="slidenum">
              <a:rPr lang="en-US" smtClean="0"/>
              <a:t>33</a:t>
            </a:fld>
            <a:endParaRPr lang="en-US"/>
          </a:p>
        </p:txBody>
      </p:sp>
    </p:spTree>
    <p:extLst>
      <p:ext uri="{BB962C8B-B14F-4D97-AF65-F5344CB8AC3E}">
        <p14:creationId xmlns:p14="http://schemas.microsoft.com/office/powerpoint/2010/main" val="40744076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876A00-EEB1-8B31-C9CA-87B82D164E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E591D3-B8F2-D33B-CD87-51C8DE5A9C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7E702A-6AF4-B324-5F6B-BD30640B827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8DC6B76-4805-5BB9-4F68-F27F93E9D910}"/>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33253048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our Telegram bot. It listens to MQTT for real-time motion alerts and sends a warning to the right user. Users first claim their house so notifications go to the correct owner and selects own house. After that, by tracking their house, they can see a formatted report. Track all houses builds a system-wide overview that we want to consider it just for administrators, but in this project we did not implemented it yet.</a:t>
            </a:r>
          </a:p>
          <a:p>
            <a:endParaRPr lang="en-GB" dirty="0"/>
          </a:p>
        </p:txBody>
      </p:sp>
      <p:sp>
        <p:nvSpPr>
          <p:cNvPr id="4" name="Slide Number Placeholder 3"/>
          <p:cNvSpPr>
            <a:spLocks noGrp="1"/>
          </p:cNvSpPr>
          <p:nvPr>
            <p:ph type="sldNum" sz="quarter" idx="5"/>
          </p:nvPr>
        </p:nvSpPr>
        <p:spPr/>
        <p:txBody>
          <a:bodyPr/>
          <a:lstStyle/>
          <a:p>
            <a:fld id="{55247812-3409-784D-BAE7-ABE53735D59F}" type="slidenum">
              <a:rPr lang="en-US" smtClean="0"/>
              <a:t>34</a:t>
            </a:fld>
            <a:endParaRPr lang="en-US"/>
          </a:p>
        </p:txBody>
      </p:sp>
    </p:spTree>
    <p:extLst>
      <p:ext uri="{BB962C8B-B14F-4D97-AF65-F5344CB8AC3E}">
        <p14:creationId xmlns:p14="http://schemas.microsoft.com/office/powerpoint/2010/main" val="15538643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37</a:t>
            </a:fld>
            <a:endParaRPr lang="en-US"/>
          </a:p>
        </p:txBody>
      </p:sp>
    </p:spTree>
    <p:extLst>
      <p:ext uri="{BB962C8B-B14F-4D97-AF65-F5344CB8AC3E}">
        <p14:creationId xmlns:p14="http://schemas.microsoft.com/office/powerpoint/2010/main" val="4179282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AA05A2-2375-6F22-2D38-BA0A0DB095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B030EA-FAC7-54E9-36C9-84E91AE308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47C5BE-A709-33E9-B990-25682F47BCA1}"/>
              </a:ext>
            </a:extLst>
          </p:cNvPr>
          <p:cNvSpPr>
            <a:spLocks noGrp="1"/>
          </p:cNvSpPr>
          <p:nvPr>
            <p:ph type="body" idx="1"/>
          </p:nvPr>
        </p:nvSpPr>
        <p:spPr/>
        <p:txBody>
          <a:bodyPr/>
          <a:lstStyle/>
          <a:p>
            <a:endParaRPr lang="en-US" sz="1600" dirty="0"/>
          </a:p>
        </p:txBody>
      </p:sp>
      <p:sp>
        <p:nvSpPr>
          <p:cNvPr id="4" name="Slide Number Placeholder 3">
            <a:extLst>
              <a:ext uri="{FF2B5EF4-FFF2-40B4-BE49-F238E27FC236}">
                <a16:creationId xmlns:a16="http://schemas.microsoft.com/office/drawing/2014/main" id="{1C796C82-B04E-ED6D-3CF9-704287082166}"/>
              </a:ext>
            </a:extLst>
          </p:cNvPr>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1516694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EC53FE-3B6E-D093-8718-DB54B58C62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F3B68E-D876-D732-7A97-1FB90F1953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ABBE2B-9A74-389B-35F0-8625AFD8E1F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1A98190-E8F9-B5D1-E869-A3870BAC1910}"/>
              </a:ext>
            </a:extLst>
          </p:cNvPr>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520268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6F7E3-671A-1B27-4437-F8ADD06739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D6008C-81CF-94FA-13BD-28EA850EF6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954AFD-2DE3-67D8-3BBF-040EC8E34CF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8C929B2-4BEF-2F62-F279-B811A7E2B8A1}"/>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8483139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7B89E-85A4-E19A-2704-646E6412E4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AAF961-029D-6E31-A345-6124CD265C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19A4B3-5974-7E11-AFB5-241DC675441C}"/>
              </a:ext>
            </a:extLst>
          </p:cNvPr>
          <p:cNvSpPr>
            <a:spLocks noGrp="1"/>
          </p:cNvSpPr>
          <p:nvPr>
            <p:ph type="body" idx="1"/>
          </p:nvPr>
        </p:nvSpPr>
        <p:spPr/>
        <p:txBody>
          <a:bodyPr/>
          <a:lstStyle/>
          <a:p>
            <a:r>
              <a:rPr lang="en-GB" dirty="0"/>
              <a:t>I want to explain about parts of the project called device connector, the sensors and the actuators. These 3 pieces are the foundation of how our </a:t>
            </a:r>
            <a:r>
              <a:rPr lang="en-GB" dirty="0" err="1"/>
              <a:t>iot</a:t>
            </a:r>
            <a:r>
              <a:rPr lang="en-GB" dirty="0"/>
              <a:t> project actually works.</a:t>
            </a:r>
            <a:endParaRPr lang="en-US" dirty="0"/>
          </a:p>
        </p:txBody>
      </p:sp>
      <p:sp>
        <p:nvSpPr>
          <p:cNvPr id="4" name="Slide Number Placeholder 3">
            <a:extLst>
              <a:ext uri="{FF2B5EF4-FFF2-40B4-BE49-F238E27FC236}">
                <a16:creationId xmlns:a16="http://schemas.microsoft.com/office/drawing/2014/main" id="{3CC225FB-763B-CE70-24E0-B9B0066202E6}"/>
              </a:ext>
            </a:extLst>
          </p:cNvPr>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1102253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AFD247-7EC0-8B7B-F147-88F2739F43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A2CFA9-1409-E15D-EFA0-9190B9859C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9BA963-6F45-FB3C-988D-F8DED17377E2}"/>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Let’s start with the </a:t>
            </a:r>
            <a:r>
              <a:rPr lang="en-US" sz="1200" b="1" kern="1200" dirty="0">
                <a:solidFill>
                  <a:schemeClr val="tx1"/>
                </a:solidFill>
                <a:effectLst/>
                <a:latin typeface="+mn-lt"/>
                <a:ea typeface="+mn-ea"/>
                <a:cs typeface="+mn-cs"/>
              </a:rPr>
              <a:t>Device Connector</a:t>
            </a:r>
            <a:r>
              <a:rPr lang="en-US" sz="1200" kern="1200" dirty="0">
                <a:solidFill>
                  <a:schemeClr val="tx1"/>
                </a:solidFill>
                <a:effectLst/>
                <a:latin typeface="+mn-lt"/>
                <a:ea typeface="+mn-ea"/>
                <a:cs typeface="+mn-cs"/>
              </a:rPr>
              <a:t>.</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You can think of it as a </a:t>
            </a:r>
            <a:r>
              <a:rPr lang="en-US" sz="1200" b="1" kern="1200" dirty="0">
                <a:solidFill>
                  <a:schemeClr val="tx1"/>
                </a:solidFill>
                <a:effectLst/>
                <a:latin typeface="+mn-lt"/>
                <a:ea typeface="+mn-ea"/>
                <a:cs typeface="+mn-cs"/>
              </a:rPr>
              <a:t>bridge</a:t>
            </a:r>
            <a:r>
              <a:rPr lang="en-US" sz="1200" kern="1200" dirty="0">
                <a:solidFill>
                  <a:schemeClr val="tx1"/>
                </a:solidFill>
                <a:effectLst/>
                <a:latin typeface="+mn-lt"/>
                <a:ea typeface="+mn-ea"/>
                <a:cs typeface="+mn-cs"/>
              </a:rPr>
              <a:t> between the physical devices, sensors and actuators and the MQTT message broker. Its main job is to understand how each sensor or actuator should connect, and forward sensor data or listen for commands. To manage this circulation in a flexible way, we use something called the </a:t>
            </a:r>
            <a:r>
              <a:rPr lang="en-US" sz="1200" b="1" kern="1200" dirty="0">
                <a:solidFill>
                  <a:schemeClr val="tx1"/>
                </a:solidFill>
                <a:effectLst/>
                <a:latin typeface="+mn-lt"/>
                <a:ea typeface="+mn-ea"/>
                <a:cs typeface="+mn-cs"/>
              </a:rPr>
              <a:t>Device Connector </a:t>
            </a:r>
            <a:r>
              <a:rPr lang="en-US" sz="1200" b="1" kern="1200" dirty="0" err="1">
                <a:solidFill>
                  <a:schemeClr val="tx1"/>
                </a:solidFill>
                <a:effectLst/>
                <a:latin typeface="+mn-lt"/>
                <a:ea typeface="+mn-ea"/>
                <a:cs typeface="+mn-cs"/>
              </a:rPr>
              <a:t>Instantiator</a:t>
            </a:r>
            <a:r>
              <a:rPr lang="en-US" sz="1200" kern="1200" dirty="0">
                <a:solidFill>
                  <a:schemeClr val="tx1"/>
                </a:solidFill>
                <a:effectLst/>
                <a:latin typeface="+mn-lt"/>
                <a:ea typeface="+mn-ea"/>
                <a:cs typeface="+mn-cs"/>
              </a:rPr>
              <a:t>. The </a:t>
            </a:r>
            <a:r>
              <a:rPr lang="en-US" sz="1200" kern="1200" dirty="0" err="1">
                <a:solidFill>
                  <a:schemeClr val="tx1"/>
                </a:solidFill>
                <a:effectLst/>
                <a:latin typeface="+mn-lt"/>
                <a:ea typeface="+mn-ea"/>
                <a:cs typeface="+mn-cs"/>
              </a:rPr>
              <a:t>instantiator</a:t>
            </a:r>
            <a:r>
              <a:rPr lang="en-US" sz="1200" kern="1200" dirty="0">
                <a:solidFill>
                  <a:schemeClr val="tx1"/>
                </a:solidFill>
                <a:effectLst/>
                <a:latin typeface="+mn-lt"/>
                <a:ea typeface="+mn-ea"/>
                <a:cs typeface="+mn-cs"/>
              </a:rPr>
              <a:t> creates objects for each device, which means one connector can handle multiple sensors or actuators at the same time. This object-oriented structure makes the system scalable. </a:t>
            </a:r>
            <a:endParaRPr lang="en-US" dirty="0"/>
          </a:p>
        </p:txBody>
      </p:sp>
      <p:sp>
        <p:nvSpPr>
          <p:cNvPr id="4" name="Slide Number Placeholder 3">
            <a:extLst>
              <a:ext uri="{FF2B5EF4-FFF2-40B4-BE49-F238E27FC236}">
                <a16:creationId xmlns:a16="http://schemas.microsoft.com/office/drawing/2014/main" id="{FFBEDFE8-C9CC-32A8-C098-B32E801B5FF3}"/>
              </a:ext>
            </a:extLst>
          </p:cNvPr>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26330993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8A9B67-921F-76EA-5559-90479B5F38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8822DF-800E-8AEA-6322-50B84EF440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ED5F98-7FC1-E304-394D-36048CA2973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Next topic is the </a:t>
            </a:r>
            <a:r>
              <a:rPr lang="en-US" sz="1200" b="1" kern="1200" dirty="0">
                <a:solidFill>
                  <a:schemeClr val="tx1"/>
                </a:solidFill>
                <a:effectLst/>
                <a:latin typeface="+mn-lt"/>
                <a:ea typeface="+mn-ea"/>
                <a:cs typeface="+mn-cs"/>
              </a:rPr>
              <a:t>Sensors</a:t>
            </a:r>
            <a:r>
              <a:rPr lang="en-US" sz="1200" kern="1200" dirty="0">
                <a:solidFill>
                  <a:schemeClr val="tx1"/>
                </a:solidFill>
                <a:effectLst/>
                <a:latin typeface="+mn-lt"/>
                <a:ea typeface="+mn-ea"/>
                <a:cs typeface="+mn-cs"/>
              </a:rPr>
              <a:t>.</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We simulate two types of sensors. The </a:t>
            </a:r>
            <a:r>
              <a:rPr lang="en-US" sz="1200" b="1" kern="1200" dirty="0">
                <a:solidFill>
                  <a:schemeClr val="tx1"/>
                </a:solidFill>
                <a:effectLst/>
                <a:latin typeface="+mn-lt"/>
                <a:ea typeface="+mn-ea"/>
                <a:cs typeface="+mn-cs"/>
              </a:rPr>
              <a:t>Light Sensor</a:t>
            </a:r>
            <a:r>
              <a:rPr lang="en-US" sz="1200" kern="1200" dirty="0">
                <a:solidFill>
                  <a:schemeClr val="tx1"/>
                </a:solidFill>
                <a:effectLst/>
                <a:latin typeface="+mn-lt"/>
                <a:ea typeface="+mn-ea"/>
                <a:cs typeface="+mn-cs"/>
              </a:rPr>
              <a:t> produces random lux values, represent the light level. The </a:t>
            </a:r>
            <a:r>
              <a:rPr lang="en-US" sz="1200" b="1" kern="1200" dirty="0">
                <a:solidFill>
                  <a:schemeClr val="tx1"/>
                </a:solidFill>
                <a:effectLst/>
                <a:latin typeface="+mn-lt"/>
                <a:ea typeface="+mn-ea"/>
                <a:cs typeface="+mn-cs"/>
              </a:rPr>
              <a:t>Motion Sensor</a:t>
            </a:r>
            <a:r>
              <a:rPr lang="en-US" sz="1200" kern="1200" dirty="0">
                <a:solidFill>
                  <a:schemeClr val="tx1"/>
                </a:solidFill>
                <a:effectLst/>
                <a:latin typeface="+mn-lt"/>
                <a:ea typeface="+mn-ea"/>
                <a:cs typeface="+mn-cs"/>
              </a:rPr>
              <a:t> simulates movement detection and works randomly, most of the time out of sixteen motion, it just reports one. This behavior creates a realistic scenario because movement doesn't happen all the time. Both sensors wrap their data in a standard </a:t>
            </a:r>
            <a:r>
              <a:rPr lang="en-US" sz="1200" b="1" kern="1200" dirty="0" err="1">
                <a:solidFill>
                  <a:schemeClr val="tx1"/>
                </a:solidFill>
                <a:effectLst/>
                <a:latin typeface="+mn-lt"/>
                <a:ea typeface="+mn-ea"/>
                <a:cs typeface="+mn-cs"/>
              </a:rPr>
              <a:t>SenML</a:t>
            </a:r>
            <a:r>
              <a:rPr lang="en-US" sz="1200" b="1" kern="1200" dirty="0">
                <a:solidFill>
                  <a:schemeClr val="tx1"/>
                </a:solidFill>
                <a:effectLst/>
                <a:latin typeface="+mn-lt"/>
                <a:ea typeface="+mn-ea"/>
                <a:cs typeface="+mn-cs"/>
              </a:rPr>
              <a:t> message format</a:t>
            </a:r>
            <a:r>
              <a:rPr lang="en-US" sz="1200" kern="1200" dirty="0">
                <a:solidFill>
                  <a:schemeClr val="tx1"/>
                </a:solidFill>
                <a:effectLst/>
                <a:latin typeface="+mn-lt"/>
                <a:ea typeface="+mn-ea"/>
                <a:cs typeface="+mn-cs"/>
              </a:rPr>
              <a:t>, which includes the sensor name, unit, timestamp, and value. The Device Connector sends these sensor messages to the MQTT broker every few seconds, so the Control Unit and the dashboard can use the data.</a:t>
            </a:r>
            <a:endParaRPr lang="en-GB" sz="1200" kern="1200" dirty="0">
              <a:solidFill>
                <a:schemeClr val="tx1"/>
              </a:solidFill>
              <a:effectLst/>
              <a:latin typeface="+mn-lt"/>
              <a:ea typeface="+mn-ea"/>
              <a:cs typeface="+mn-cs"/>
            </a:endParaRPr>
          </a:p>
          <a:p>
            <a:endParaRPr lang="en-US" dirty="0"/>
          </a:p>
        </p:txBody>
      </p:sp>
      <p:sp>
        <p:nvSpPr>
          <p:cNvPr id="4" name="Slide Number Placeholder 3">
            <a:extLst>
              <a:ext uri="{FF2B5EF4-FFF2-40B4-BE49-F238E27FC236}">
                <a16:creationId xmlns:a16="http://schemas.microsoft.com/office/drawing/2014/main" id="{B6F7935B-64CA-256F-A5D9-C8BE7DCF47F3}"/>
              </a:ext>
            </a:extLst>
          </p:cNvPr>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33226834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5F4116-4DEF-A407-130C-7C5B5C3519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A03B26-08F9-6336-21BD-7DF46F517E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83F7A5-2AF7-F4EF-65D3-0B75CE4591CA}"/>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For our sensors we use photoresistor BH1750 which is digital and more accurate for ambient light measurement, and hc-sr501 as the motion sensor that works directly with the raspberry pi. </a:t>
            </a:r>
            <a:endParaRPr lang="en-US" dirty="0"/>
          </a:p>
        </p:txBody>
      </p:sp>
      <p:sp>
        <p:nvSpPr>
          <p:cNvPr id="4" name="Slide Number Placeholder 3">
            <a:extLst>
              <a:ext uri="{FF2B5EF4-FFF2-40B4-BE49-F238E27FC236}">
                <a16:creationId xmlns:a16="http://schemas.microsoft.com/office/drawing/2014/main" id="{58A5CD90-5338-30CC-9F4B-DE41F90369F7}"/>
              </a:ext>
            </a:extLst>
          </p:cNvPr>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321101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9/3/2025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9/3/2025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1.png"/><Relationship Id="rId9" Type="http://schemas.openxmlformats.org/officeDocument/2006/relationships/image" Target="../media/image7.svg"/></Relationships>
</file>

<file path=ppt/slides/_rels/slide1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6.png"/><Relationship Id="rId7" Type="http://schemas.openxmlformats.org/officeDocument/2006/relationships/image" Target="../media/image5.sv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image" Target="../media/image7.svg"/><Relationship Id="rId9" Type="http://schemas.openxmlformats.org/officeDocument/2006/relationships/image" Target="../media/image16.png"/></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6.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png"/><Relationship Id="rId4" Type="http://schemas.openxmlformats.org/officeDocument/2006/relationships/image" Target="../media/image7.svg"/></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6.png"/><Relationship Id="rId7" Type="http://schemas.openxmlformats.org/officeDocument/2006/relationships/image" Target="../media/image5.sv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png"/><Relationship Id="rId10" Type="http://schemas.openxmlformats.org/officeDocument/2006/relationships/image" Target="../media/image16.png"/><Relationship Id="rId4" Type="http://schemas.openxmlformats.org/officeDocument/2006/relationships/image" Target="../media/image7.svg"/><Relationship Id="rId9"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png"/><Relationship Id="rId10" Type="http://schemas.openxmlformats.org/officeDocument/2006/relationships/image" Target="../media/image5.svg"/><Relationship Id="rId4" Type="http://schemas.openxmlformats.org/officeDocument/2006/relationships/image" Target="../media/image7.svg"/><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1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image" Target="../media/image7.svg"/><Relationship Id="rId10" Type="http://schemas.microsoft.com/office/2007/relationships/hdphoto" Target="../media/hdphoto1.wdp"/><Relationship Id="rId4" Type="http://schemas.openxmlformats.org/officeDocument/2006/relationships/image" Target="../media/image6.png"/><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5.sv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8" Type="http://schemas.microsoft.com/office/2007/relationships/hdphoto" Target="../media/hdphoto5.wdp"/><Relationship Id="rId13" Type="http://schemas.openxmlformats.org/officeDocument/2006/relationships/image" Target="../media/image26.png"/><Relationship Id="rId3" Type="http://schemas.openxmlformats.org/officeDocument/2006/relationships/image" Target="../media/image2.png"/><Relationship Id="rId7" Type="http://schemas.openxmlformats.org/officeDocument/2006/relationships/image" Target="../media/image23.png"/><Relationship Id="rId12" Type="http://schemas.microsoft.com/office/2007/relationships/hdphoto" Target="../media/hdphoto7.wdp"/><Relationship Id="rId2" Type="http://schemas.openxmlformats.org/officeDocument/2006/relationships/notesSlide" Target="../notesSlides/notesSlide19.xml"/><Relationship Id="rId16" Type="http://schemas.microsoft.com/office/2007/relationships/hdphoto" Target="../media/hdphoto9.wdp"/><Relationship Id="rId1" Type="http://schemas.openxmlformats.org/officeDocument/2006/relationships/slideLayout" Target="../slideLayouts/slideLayout1.xml"/><Relationship Id="rId6" Type="http://schemas.microsoft.com/office/2007/relationships/hdphoto" Target="../media/hdphoto4.wdp"/><Relationship Id="rId11" Type="http://schemas.openxmlformats.org/officeDocument/2006/relationships/image" Target="../media/image25.png"/><Relationship Id="rId5" Type="http://schemas.openxmlformats.org/officeDocument/2006/relationships/image" Target="../media/image22.png"/><Relationship Id="rId15" Type="http://schemas.openxmlformats.org/officeDocument/2006/relationships/image" Target="../media/image27.png"/><Relationship Id="rId10" Type="http://schemas.microsoft.com/office/2007/relationships/hdphoto" Target="../media/hdphoto6.wdp"/><Relationship Id="rId4" Type="http://schemas.openxmlformats.org/officeDocument/2006/relationships/image" Target="../media/image21.png"/><Relationship Id="rId9" Type="http://schemas.openxmlformats.org/officeDocument/2006/relationships/image" Target="../media/image24.png"/><Relationship Id="rId14" Type="http://schemas.microsoft.com/office/2007/relationships/hdphoto" Target="../media/hdphoto8.wdp"/></Relationships>
</file>

<file path=ppt/slides/_rels/slide34.xml.rels><?xml version="1.0" encoding="UTF-8" standalone="yes"?>
<Relationships xmlns="http://schemas.openxmlformats.org/package/2006/relationships"><Relationship Id="rId8" Type="http://schemas.openxmlformats.org/officeDocument/2006/relationships/image" Target="../media/image23.png"/><Relationship Id="rId13" Type="http://schemas.microsoft.com/office/2007/relationships/hdphoto" Target="../media/hdphoto7.wdp"/><Relationship Id="rId3" Type="http://schemas.openxmlformats.org/officeDocument/2006/relationships/image" Target="../media/image2.png"/><Relationship Id="rId7" Type="http://schemas.microsoft.com/office/2007/relationships/hdphoto" Target="../media/hdphoto4.wdp"/><Relationship Id="rId12" Type="http://schemas.openxmlformats.org/officeDocument/2006/relationships/image" Target="../media/image25.png"/><Relationship Id="rId2" Type="http://schemas.openxmlformats.org/officeDocument/2006/relationships/notesSlide" Target="../notesSlides/notesSlide20.xml"/><Relationship Id="rId16" Type="http://schemas.openxmlformats.org/officeDocument/2006/relationships/image" Target="../media/image28.png"/><Relationship Id="rId1" Type="http://schemas.openxmlformats.org/officeDocument/2006/relationships/slideLayout" Target="../slideLayouts/slideLayout1.xml"/><Relationship Id="rId6" Type="http://schemas.openxmlformats.org/officeDocument/2006/relationships/image" Target="../media/image22.png"/><Relationship Id="rId11" Type="http://schemas.microsoft.com/office/2007/relationships/hdphoto" Target="../media/hdphoto6.wdp"/><Relationship Id="rId5" Type="http://schemas.openxmlformats.org/officeDocument/2006/relationships/image" Target="../media/image5.svg"/><Relationship Id="rId15" Type="http://schemas.microsoft.com/office/2007/relationships/hdphoto" Target="../media/hdphoto9.wdp"/><Relationship Id="rId10" Type="http://schemas.openxmlformats.org/officeDocument/2006/relationships/image" Target="../media/image24.png"/><Relationship Id="rId4" Type="http://schemas.openxmlformats.org/officeDocument/2006/relationships/image" Target="../media/image4.png"/><Relationship Id="rId9" Type="http://schemas.microsoft.com/office/2007/relationships/hdphoto" Target="../media/hdphoto5.wdp"/><Relationship Id="rId14"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5.svg"/></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1.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31.png"/><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10.png"/><Relationship Id="rId4" Type="http://schemas.openxmlformats.org/officeDocument/2006/relationships/image" Target="../media/image1.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12.png"/><Relationship Id="rId4" Type="http://schemas.openxmlformats.org/officeDocument/2006/relationships/image" Target="../media/image1.pn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3.png"/><Relationship Id="rId7"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14.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3.png"/><Relationship Id="rId7"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microsoft.com/office/2007/relationships/hdphoto" Target="../media/hdphoto2.wdp"/><Relationship Id="rId9" Type="http://schemas.openxmlformats.org/officeDocument/2006/relationships/image" Target="../media/image1.png"/></Relationships>
</file>

<file path=ppt/slides/_rels/slide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6.png"/><Relationship Id="rId7" Type="http://schemas.openxmlformats.org/officeDocument/2006/relationships/image" Target="../media/image5.sv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image" Target="../media/image7.svg"/><Relationship Id="rId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53F47F-77D1-3DA8-B485-6A82B1FBF32F}"/>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555D54DA-7AC4-1AA0-14E8-05BE5041B72D}"/>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1" descr="A close up of dots&#10;">
            <a:extLst>
              <a:ext uri="{FF2B5EF4-FFF2-40B4-BE49-F238E27FC236}">
                <a16:creationId xmlns:a16="http://schemas.microsoft.com/office/drawing/2014/main" id="{6316B5FE-903E-7C15-D8C6-7AFA2C45A15B}"/>
              </a:ext>
            </a:extLst>
          </p:cNvPr>
          <p:cNvPicPr>
            <a:picLocks noChangeAspect="1"/>
          </p:cNvPicPr>
          <p:nvPr/>
        </p:nvPicPr>
        <p:blipFill>
          <a:blip r:embed="rId3">
            <a:alphaModFix amt="50000"/>
          </a:blip>
          <a:srcRect/>
          <a:stretch/>
        </p:blipFill>
        <p:spPr>
          <a:xfrm>
            <a:off x="0" y="8632"/>
            <a:ext cx="12241159" cy="6885652"/>
          </a:xfrm>
          <a:prstGeom prst="rect">
            <a:avLst/>
          </a:prstGeom>
          <a:effectLst/>
        </p:spPr>
      </p:pic>
      <p:sp useBgFill="1">
        <p:nvSpPr>
          <p:cNvPr id="6" name="Flowchart: Summing Junction 5">
            <a:extLst>
              <a:ext uri="{FF2B5EF4-FFF2-40B4-BE49-F238E27FC236}">
                <a16:creationId xmlns:a16="http://schemas.microsoft.com/office/drawing/2014/main" id="{2B1A9647-39C5-299B-B641-6F860801180C}"/>
              </a:ext>
            </a:extLst>
          </p:cNvPr>
          <p:cNvSpPr/>
          <p:nvPr/>
        </p:nvSpPr>
        <p:spPr bwMode="white">
          <a:xfrm>
            <a:off x="2810652" y="94495"/>
            <a:ext cx="6669014" cy="6669010"/>
          </a:xfrm>
          <a:prstGeom prst="flowChartConnector">
            <a:avLst/>
          </a:prstGeom>
          <a:blipFill dpi="0" rotWithShape="0">
            <a:blip r:embed="rId4">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pic>
        <p:nvPicPr>
          <p:cNvPr id="6146" name="Picture 2">
            <a:extLst>
              <a:ext uri="{FF2B5EF4-FFF2-40B4-BE49-F238E27FC236}">
                <a16:creationId xmlns:a16="http://schemas.microsoft.com/office/drawing/2014/main" id="{6F887A25-D135-D406-A134-CE1C5E6FEFF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7138" t="328" r="8051" b="1378"/>
          <a:stretch>
            <a:fillRect/>
          </a:stretch>
        </p:blipFill>
        <p:spPr bwMode="auto">
          <a:xfrm>
            <a:off x="2810650" y="80933"/>
            <a:ext cx="6669015" cy="6741048"/>
          </a:xfrm>
          <a:prstGeom prst="flowChartConnector">
            <a:avLst/>
          </a:prstGeom>
          <a:noFill/>
          <a:extLst>
            <a:ext uri="{909E8E84-426E-40DD-AFC4-6F175D3DCCD1}">
              <a14:hiddenFill xmlns:a14="http://schemas.microsoft.com/office/drawing/2010/main">
                <a:solidFill>
                  <a:srgbClr val="FFFFFF"/>
                </a:solidFill>
              </a14:hiddenFill>
            </a:ext>
          </a:extLst>
        </p:spPr>
      </p:pic>
      <p:sp>
        <p:nvSpPr>
          <p:cNvPr id="8" name="Oval 7">
            <a:extLst>
              <a:ext uri="{FF2B5EF4-FFF2-40B4-BE49-F238E27FC236}">
                <a16:creationId xmlns:a16="http://schemas.microsoft.com/office/drawing/2014/main" id="{374E890A-E3FB-B99A-46C0-18C09E612643}"/>
              </a:ext>
            </a:extLst>
          </p:cNvPr>
          <p:cNvSpPr/>
          <p:nvPr/>
        </p:nvSpPr>
        <p:spPr>
          <a:xfrm>
            <a:off x="4162963" y="1446806"/>
            <a:ext cx="3964390" cy="3964386"/>
          </a:xfrm>
          <a:prstGeom prst="ellipse">
            <a:avLst/>
          </a:prstGeom>
          <a:blipFill dpi="0" rotWithShape="1">
            <a:blip r:embed="rId6">
              <a:alphaModFix amt="50000"/>
              <a:extLst>
                <a:ext uri="{96DAC541-7B7A-43D3-8B79-37D633B846F1}">
                  <asvg:svgBlip xmlns:asvg="http://schemas.microsoft.com/office/drawing/2016/SVG/main" r:embed="rId7"/>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a:extLst>
              <a:ext uri="{FF2B5EF4-FFF2-40B4-BE49-F238E27FC236}">
                <a16:creationId xmlns:a16="http://schemas.microsoft.com/office/drawing/2014/main" id="{25091928-AA85-31BF-FB2B-2464A3D8120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33400" y="-29138649"/>
            <a:ext cx="6148278" cy="35996649"/>
          </a:xfrm>
          <a:prstGeom prst="rect">
            <a:avLst/>
          </a:prstGeom>
        </p:spPr>
      </p:pic>
      <p:sp>
        <p:nvSpPr>
          <p:cNvPr id="3" name="TextBox 2">
            <a:extLst>
              <a:ext uri="{FF2B5EF4-FFF2-40B4-BE49-F238E27FC236}">
                <a16:creationId xmlns:a16="http://schemas.microsoft.com/office/drawing/2014/main" id="{FE5292E9-9D9B-3D64-9B5B-31E8E4FFF145}"/>
              </a:ext>
              <a:ext uri="{C183D7F6-B498-43B3-948B-1728B52AA6E4}">
                <adec:decorative xmlns:adec="http://schemas.microsoft.com/office/drawing/2017/decorative" val="0"/>
              </a:ext>
            </a:extLst>
          </p:cNvPr>
          <p:cNvSpPr txBox="1"/>
          <p:nvPr/>
        </p:nvSpPr>
        <p:spPr>
          <a:xfrm>
            <a:off x="8127352" y="8910904"/>
            <a:ext cx="3807983" cy="3139321"/>
          </a:xfrm>
          <a:prstGeom prst="rect">
            <a:avLst/>
          </a:prstGeom>
          <a:noFill/>
        </p:spPr>
        <p:txBody>
          <a:bodyPr vert="horz" wrap="square" rtlCol="0">
            <a:spAutoFit/>
          </a:bodyPr>
          <a:lstStyle/>
          <a:p>
            <a:pPr algn="just"/>
            <a:r>
              <a:rPr lang="en-US" sz="2200" spc="-300">
                <a:solidFill>
                  <a:schemeClr val="bg1"/>
                </a:solidFill>
                <a:latin typeface="Speak Pro" panose="020F0502020204030204" pitchFamily="34" charset="0"/>
              </a:rPr>
              <a:t>The </a:t>
            </a:r>
            <a:r>
              <a:rPr lang="fa-IR" sz="2200" spc="-300">
                <a:solidFill>
                  <a:schemeClr val="bg1"/>
                </a:solidFill>
                <a:latin typeface="Speak Pro" panose="020F0502020204030204" pitchFamily="34" charset="0"/>
              </a:rPr>
              <a:t> </a:t>
            </a:r>
            <a:r>
              <a:rPr lang="en-US" sz="2200" spc="-300">
                <a:solidFill>
                  <a:schemeClr val="bg1"/>
                </a:solidFill>
                <a:latin typeface="Speak Pro" panose="020F0502020204030204" pitchFamily="34" charset="0"/>
              </a:rPr>
              <a:t>System is a smart home security solution that detects intrusions in real time. It uses a microservice-based IoT architecture with simulated sensors and automation, making it scalable and easy to test without physical hardware. Users can monitor activity and receive alerts via a web dashboard, Telegram bot, and ThingSpeak cloud, ensuring remote access and reliable protection.</a:t>
            </a:r>
          </a:p>
        </p:txBody>
      </p:sp>
      <p:sp>
        <p:nvSpPr>
          <p:cNvPr id="14" name="TextBox 13">
            <a:extLst>
              <a:ext uri="{FF2B5EF4-FFF2-40B4-BE49-F238E27FC236}">
                <a16:creationId xmlns:a16="http://schemas.microsoft.com/office/drawing/2014/main" id="{F2232E4E-C714-9B93-591A-5D30044D0A8F}"/>
              </a:ext>
              <a:ext uri="{C183D7F6-B498-43B3-948B-1728B52AA6E4}">
                <adec:decorative xmlns:adec="http://schemas.microsoft.com/office/drawing/2017/decorative" val="0"/>
              </a:ext>
            </a:extLst>
          </p:cNvPr>
          <p:cNvSpPr txBox="1"/>
          <p:nvPr/>
        </p:nvSpPr>
        <p:spPr>
          <a:xfrm>
            <a:off x="306786" y="-9426750"/>
            <a:ext cx="3807983" cy="2800767"/>
          </a:xfrm>
          <a:prstGeom prst="rect">
            <a:avLst/>
          </a:prstGeom>
          <a:noFill/>
        </p:spPr>
        <p:txBody>
          <a:bodyPr vert="horz" wrap="square" rtlCol="0">
            <a:spAutoFit/>
          </a:bodyPr>
          <a:lstStyle/>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Real-time intrusion detection for immediate threat response</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Automated actions (e.g., activate lights, lock doors) to deter intruders</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Seamless remote monitoring via web and mobile platforms</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Designed for optimal protection, scalability, and user convenience</a:t>
            </a:r>
          </a:p>
        </p:txBody>
      </p:sp>
      <p:sp>
        <p:nvSpPr>
          <p:cNvPr id="2" name="TextBox 1">
            <a:extLst>
              <a:ext uri="{FF2B5EF4-FFF2-40B4-BE49-F238E27FC236}">
                <a16:creationId xmlns:a16="http://schemas.microsoft.com/office/drawing/2014/main" id="{14F33693-1435-C3B5-DBD5-D1B06EECAD47}"/>
              </a:ext>
            </a:extLst>
          </p:cNvPr>
          <p:cNvSpPr txBox="1"/>
          <p:nvPr/>
        </p:nvSpPr>
        <p:spPr>
          <a:xfrm>
            <a:off x="3933394" y="2789738"/>
            <a:ext cx="4423528" cy="1323439"/>
          </a:xfrm>
          <a:prstGeom prst="rect">
            <a:avLst/>
          </a:prstGeom>
          <a:noFill/>
        </p:spPr>
        <p:txBody>
          <a:bodyPr wrap="square">
            <a:spAutoFit/>
          </a:bodyPr>
          <a:lstStyle/>
          <a:p>
            <a:pPr algn="ctr"/>
            <a:r>
              <a:rPr kumimoji="0" lang="en-US" sz="4000" b="1" i="0" u="none" strike="noStrike" kern="1200" cap="all" normalizeH="0" baseline="0" noProof="0">
                <a:solidFill>
                  <a:srgbClr val="FF0000"/>
                </a:solidFill>
                <a:effectLst>
                  <a:outerShdw blurRad="50800" dist="38100" dir="8100000" algn="tr" rotWithShape="0">
                    <a:prstClr val="black">
                      <a:alpha val="40000"/>
                    </a:prstClr>
                  </a:outerShdw>
                </a:effectLst>
                <a:uLnTx/>
                <a:uFillTx/>
                <a:latin typeface="Biome" panose="020B0503030204020804" pitchFamily="34" charset="0"/>
                <a:ea typeface="+mj-ea"/>
                <a:cs typeface="Biome" panose="020B0503030204020804" pitchFamily="34" charset="0"/>
              </a:rPr>
              <a:t>THIEF DETECTOR</a:t>
            </a:r>
            <a:endParaRPr lang="en-US" sz="4000" b="1">
              <a:solidFill>
                <a:srgbClr val="FF0000"/>
              </a:solidFill>
              <a:effectLst>
                <a:outerShdw blurRad="50800" dist="38100" dir="8100000" algn="tr" rotWithShape="0">
                  <a:prstClr val="black">
                    <a:alpha val="40000"/>
                  </a:prstClr>
                </a:outerShdw>
              </a:effectLst>
            </a:endParaRPr>
          </a:p>
        </p:txBody>
      </p:sp>
      <p:pic>
        <p:nvPicPr>
          <p:cNvPr id="5" name="Picture Placeholder 11" descr="A close up of dots&#10;">
            <a:extLst>
              <a:ext uri="{FF2B5EF4-FFF2-40B4-BE49-F238E27FC236}">
                <a16:creationId xmlns:a16="http://schemas.microsoft.com/office/drawing/2014/main" id="{A79B23F6-576B-7460-E032-7044EB41EA6C}"/>
              </a:ext>
            </a:extLst>
          </p:cNvPr>
          <p:cNvPicPr>
            <a:picLocks noChangeAspect="1"/>
          </p:cNvPicPr>
          <p:nvPr/>
        </p:nvPicPr>
        <p:blipFill>
          <a:blip r:embed="rId3"/>
          <a:srcRect/>
          <a:stretch/>
        </p:blipFill>
        <p:spPr>
          <a:xfrm>
            <a:off x="-13637675" y="22457"/>
            <a:ext cx="12192000" cy="6858000"/>
          </a:xfrm>
          <a:prstGeom prst="rect">
            <a:avLst/>
          </a:prstGeom>
        </p:spPr>
      </p:pic>
    </p:spTree>
    <p:extLst>
      <p:ext uri="{BB962C8B-B14F-4D97-AF65-F5344CB8AC3E}">
        <p14:creationId xmlns:p14="http://schemas.microsoft.com/office/powerpoint/2010/main" val="3356212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F9FC9D-DC74-D970-2D49-C96945C66CE5}"/>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3CB1C7A3-8477-A3D4-F235-AE025E2DB3D9}"/>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5A38B2C-B77E-9BB5-F4EF-3A7089606778}"/>
              </a:ext>
            </a:extLst>
          </p:cNvPr>
          <p:cNvSpPr txBox="1"/>
          <p:nvPr/>
        </p:nvSpPr>
        <p:spPr>
          <a:xfrm>
            <a:off x="111840" y="245036"/>
            <a:ext cx="8200556" cy="5819029"/>
          </a:xfrm>
          <a:prstGeom prst="rect">
            <a:avLst/>
          </a:prstGeom>
          <a:solidFill>
            <a:srgbClr val="1F1F1F"/>
          </a:solidFill>
        </p:spPr>
        <p:txBody>
          <a:bodyPr wrap="square">
            <a:spAutoFit/>
          </a:bodyPr>
          <a:lstStyle/>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random</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time</a:t>
            </a:r>
          </a:p>
          <a:p>
            <a:pPr>
              <a:lnSpc>
                <a:spcPts val="1425"/>
              </a:lnSpc>
              <a:buNone/>
            </a:pPr>
            <a:br>
              <a:rPr lang="en-US" sz="600" b="0">
                <a:solidFill>
                  <a:srgbClr val="CCCCCC"/>
                </a:solidFill>
                <a:effectLst/>
                <a:latin typeface="Consolas" panose="020B0609020204030204" pitchFamily="49" charset="0"/>
              </a:rPr>
            </a:br>
            <a:r>
              <a:rPr lang="en-US" sz="600" b="0">
                <a:solidFill>
                  <a:srgbClr val="569CD6"/>
                </a:solidFill>
                <a:effectLst/>
                <a:latin typeface="Consolas" panose="020B0609020204030204" pitchFamily="49" charset="0"/>
              </a:rPr>
              <a:t>class</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LightSensor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__init__</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sensor_id</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min_lux</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max_lux</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1000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.sensor_id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sensor_id</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.MIN_LIGHT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min_lux</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.MAX_LIGHT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max_lux</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.senKind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"Light"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"lux“</a:t>
            </a: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generate_data</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value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round</a:t>
            </a:r>
            <a:r>
              <a:rPr lang="en-US" sz="600" b="0">
                <a:solidFill>
                  <a:srgbClr val="CCCCCC"/>
                </a:solidFill>
                <a:effectLst/>
                <a:latin typeface="Consolas" panose="020B0609020204030204" pitchFamily="49" charset="0"/>
              </a:rPr>
              <a:t>(random.uniform(</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.MIN_LIGHT,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.MAX_LIGHT), </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r>
              <a:rPr lang="en-US" sz="600" b="0">
                <a:solidFill>
                  <a:srgbClr val="CCCCCC"/>
                </a:solidFill>
                <a:effectLst/>
                <a:latin typeface="Consolas" panose="020B0609020204030204" pitchFamily="49" charset="0"/>
              </a:rPr>
              <a:t> value</a:t>
            </a:r>
          </a:p>
          <a:p>
            <a:pPr>
              <a:lnSpc>
                <a:spcPts val="1425"/>
              </a:lnSpc>
              <a:buNone/>
            </a:pP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get_info</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.sensor_id,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.senKind,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a:t>
            </a:r>
          </a:p>
          <a:p>
            <a:pPr>
              <a:lnSpc>
                <a:spcPts val="1425"/>
              </a:lnSpc>
              <a:buNone/>
            </a:pPr>
            <a:br>
              <a:rPr lang="en-US" sz="600" b="0">
                <a:solidFill>
                  <a:srgbClr val="CCCCCC"/>
                </a:solidFill>
                <a:effectLst/>
                <a:latin typeface="Consolas" panose="020B0609020204030204" pitchFamily="49" charset="0"/>
              </a:rPr>
            </a:b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569CD6"/>
                </a:solidFill>
                <a:effectLst/>
                <a:latin typeface="Consolas" panose="020B0609020204030204" pitchFamily="49" charset="0"/>
              </a:rPr>
              <a:t>class</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MotionSensor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__init__</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sensor_id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.sensor_id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sensor_id</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.senKind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"Motion"</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"boolean"</a:t>
            </a:r>
            <a:r>
              <a:rPr lang="en-US" sz="600" b="0">
                <a:solidFill>
                  <a:srgbClr val="CCCCCC"/>
                </a:solidFill>
                <a:effectLst/>
                <a:latin typeface="Consolas" panose="020B0609020204030204" pitchFamily="49" charset="0"/>
              </a:rPr>
              <a:t>  </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generate_data</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r>
              <a:rPr lang="en-US" sz="600" b="0">
                <a:solidFill>
                  <a:srgbClr val="CCCCCC"/>
                </a:solidFill>
                <a:effectLst/>
                <a:latin typeface="Consolas" panose="020B0609020204030204" pitchFamily="49" charset="0"/>
              </a:rPr>
              <a:t> random.choices([</a:t>
            </a:r>
            <a:r>
              <a:rPr lang="en-US" sz="600" b="0">
                <a:solidFill>
                  <a:srgbClr val="569CD6"/>
                </a:solidFill>
                <a:effectLst/>
                <a:latin typeface="Consolas" panose="020B0609020204030204" pitchFamily="49" charset="0"/>
              </a:rPr>
              <a:t>True</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False</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weights</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15</a:t>
            </a:r>
            <a:r>
              <a:rPr lang="en-US" sz="600" b="0">
                <a:solidFill>
                  <a:srgbClr val="CCCCCC"/>
                </a:solidFill>
                <a:effectLst/>
                <a:latin typeface="Consolas" panose="020B0609020204030204" pitchFamily="49" charset="0"/>
              </a:rPr>
              <a:t>])[</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get_info</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.sensor_id,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.senKind,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a:t>
            </a:r>
          </a:p>
        </p:txBody>
      </p:sp>
      <p:pic>
        <p:nvPicPr>
          <p:cNvPr id="37" name="Graphic 36">
            <a:extLst>
              <a:ext uri="{FF2B5EF4-FFF2-40B4-BE49-F238E27FC236}">
                <a16:creationId xmlns:a16="http://schemas.microsoft.com/office/drawing/2014/main" id="{C4944682-0359-A7CD-FBFF-C1EB927764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265B0C4E-7198-5352-6615-C707358EC91A}"/>
              </a:ext>
            </a:extLst>
          </p:cNvPr>
          <p:cNvSpPr/>
          <p:nvPr/>
        </p:nvSpPr>
        <p:spPr>
          <a:xfrm flipH="1">
            <a:off x="24579"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A48A053C-DF88-65C3-399A-2B94E4F056D3}"/>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397D1191-C6B3-A997-4EB1-FC3A8DCEC13B}"/>
              </a:ext>
            </a:extLst>
          </p:cNvPr>
          <p:cNvSpPr/>
          <p:nvPr/>
        </p:nvSpPr>
        <p:spPr>
          <a:xfrm>
            <a:off x="115685" y="-574593"/>
            <a:ext cx="6317559" cy="342659"/>
          </a:xfrm>
          <a:prstGeom prst="roundRect">
            <a:avLst>
              <a:gd name="adj" fmla="val 4519"/>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4F28426-28B5-0D36-6941-E436F639785B}"/>
              </a:ext>
            </a:extLst>
          </p:cNvPr>
          <p:cNvSpPr txBox="1"/>
          <p:nvPr/>
        </p:nvSpPr>
        <p:spPr>
          <a:xfrm>
            <a:off x="491903" y="-4429020"/>
            <a:ext cx="1645920" cy="182880"/>
          </a:xfrm>
          <a:prstGeom prst="roundRect">
            <a:avLst>
              <a:gd name="adj" fmla="val 21739"/>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15" name="TextBox 14">
            <a:extLst>
              <a:ext uri="{FF2B5EF4-FFF2-40B4-BE49-F238E27FC236}">
                <a16:creationId xmlns:a16="http://schemas.microsoft.com/office/drawing/2014/main" id="{604D4C1F-DF81-5E65-4091-CA452E37096E}"/>
              </a:ext>
            </a:extLst>
          </p:cNvPr>
          <p:cNvSpPr txBox="1"/>
          <p:nvPr/>
        </p:nvSpPr>
        <p:spPr>
          <a:xfrm>
            <a:off x="491903" y="-4212358"/>
            <a:ext cx="719732" cy="132474"/>
          </a:xfrm>
          <a:prstGeom prst="roundRect">
            <a:avLst>
              <a:gd name="adj" fmla="val 21908"/>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16" name="TextBox 15">
            <a:extLst>
              <a:ext uri="{FF2B5EF4-FFF2-40B4-BE49-F238E27FC236}">
                <a16:creationId xmlns:a16="http://schemas.microsoft.com/office/drawing/2014/main" id="{0A7CD0D1-3A9F-4FA7-3916-29F97F578CFD}"/>
              </a:ext>
            </a:extLst>
          </p:cNvPr>
          <p:cNvSpPr txBox="1"/>
          <p:nvPr/>
        </p:nvSpPr>
        <p:spPr>
          <a:xfrm>
            <a:off x="1753000" y="-3134640"/>
            <a:ext cx="803552" cy="132474"/>
          </a:xfrm>
          <a:prstGeom prst="roundRect">
            <a:avLst>
              <a:gd name="adj" fmla="val 24785"/>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19" name="TextBox 18">
            <a:extLst>
              <a:ext uri="{FF2B5EF4-FFF2-40B4-BE49-F238E27FC236}">
                <a16:creationId xmlns:a16="http://schemas.microsoft.com/office/drawing/2014/main" id="{6F1D7547-DA14-C829-7652-67A72833D9E9}"/>
              </a:ext>
            </a:extLst>
          </p:cNvPr>
          <p:cNvSpPr txBox="1"/>
          <p:nvPr/>
        </p:nvSpPr>
        <p:spPr>
          <a:xfrm>
            <a:off x="2154776" y="-2880363"/>
            <a:ext cx="3304996" cy="1828800"/>
          </a:xfrm>
          <a:prstGeom prst="roundRect">
            <a:avLst>
              <a:gd name="adj" fmla="val 5528"/>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25" name="TextBox 24">
            <a:extLst>
              <a:ext uri="{FF2B5EF4-FFF2-40B4-BE49-F238E27FC236}">
                <a16:creationId xmlns:a16="http://schemas.microsoft.com/office/drawing/2014/main" id="{F8B39EB3-3FE8-4761-4AA7-3A5FAD43ED59}"/>
              </a:ext>
            </a:extLst>
          </p:cNvPr>
          <p:cNvSpPr txBox="1"/>
          <p:nvPr/>
        </p:nvSpPr>
        <p:spPr>
          <a:xfrm>
            <a:off x="491903" y="-5118154"/>
            <a:ext cx="1645920" cy="640080"/>
          </a:xfrm>
          <a:prstGeom prst="roundRect">
            <a:avLst>
              <a:gd name="adj" fmla="val 7453"/>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28" name="TextBox 27">
            <a:extLst>
              <a:ext uri="{FF2B5EF4-FFF2-40B4-BE49-F238E27FC236}">
                <a16:creationId xmlns:a16="http://schemas.microsoft.com/office/drawing/2014/main" id="{C7EFC158-E313-94F6-D1A1-EE91C3CE525B}"/>
              </a:ext>
            </a:extLst>
          </p:cNvPr>
          <p:cNvSpPr txBox="1"/>
          <p:nvPr/>
        </p:nvSpPr>
        <p:spPr>
          <a:xfrm>
            <a:off x="1753000" y="-3536694"/>
            <a:ext cx="2963822" cy="393421"/>
          </a:xfrm>
          <a:prstGeom prst="roundRect">
            <a:avLst>
              <a:gd name="adj" fmla="val 24785"/>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grpSp>
        <p:nvGrpSpPr>
          <p:cNvPr id="6" name="Group 5">
            <a:extLst>
              <a:ext uri="{FF2B5EF4-FFF2-40B4-BE49-F238E27FC236}">
                <a16:creationId xmlns:a16="http://schemas.microsoft.com/office/drawing/2014/main" id="{D194567F-B2B5-F9F6-EA5C-151EE042013F}"/>
              </a:ext>
            </a:extLst>
          </p:cNvPr>
          <p:cNvGrpSpPr/>
          <p:nvPr/>
        </p:nvGrpSpPr>
        <p:grpSpPr>
          <a:xfrm>
            <a:off x="7406640" y="124461"/>
            <a:ext cx="6609080" cy="6609078"/>
            <a:chOff x="7406640" y="124461"/>
            <a:chExt cx="6609080" cy="6609078"/>
          </a:xfrm>
        </p:grpSpPr>
        <p:grpSp>
          <p:nvGrpSpPr>
            <p:cNvPr id="27" name="Group 26">
              <a:extLst>
                <a:ext uri="{FF2B5EF4-FFF2-40B4-BE49-F238E27FC236}">
                  <a16:creationId xmlns:a16="http://schemas.microsoft.com/office/drawing/2014/main" id="{E97116D3-87A9-53CB-1609-58A5ADEB7941}"/>
                </a:ext>
              </a:extLst>
            </p:cNvPr>
            <p:cNvGrpSpPr/>
            <p:nvPr/>
          </p:nvGrpSpPr>
          <p:grpSpPr>
            <a:xfrm>
              <a:off x="7406640" y="124461"/>
              <a:ext cx="6609080" cy="6609078"/>
              <a:chOff x="6848354" y="-838200"/>
              <a:chExt cx="8534399" cy="8534399"/>
            </a:xfrm>
          </p:grpSpPr>
          <p:sp useBgFill="1">
            <p:nvSpPr>
              <p:cNvPr id="29" name="Flowchart: Summing Junction 5">
                <a:extLst>
                  <a:ext uri="{FF2B5EF4-FFF2-40B4-BE49-F238E27FC236}">
                    <a16:creationId xmlns:a16="http://schemas.microsoft.com/office/drawing/2014/main" id="{8B520EF5-4D16-0C94-9879-A2FDA0F5D017}"/>
                  </a:ext>
                </a:extLst>
              </p:cNvPr>
              <p:cNvSpPr/>
              <p:nvPr/>
            </p:nvSpPr>
            <p:spPr bwMode="white">
              <a:xfrm>
                <a:off x="6848354" y="-838200"/>
                <a:ext cx="8534399" cy="8534399"/>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30" name="Oval 29">
                <a:extLst>
                  <a:ext uri="{FF2B5EF4-FFF2-40B4-BE49-F238E27FC236}">
                    <a16:creationId xmlns:a16="http://schemas.microsoft.com/office/drawing/2014/main" id="{C70886E5-98CD-D3B7-62AA-ABC345A5BFEE}"/>
                  </a:ext>
                </a:extLst>
              </p:cNvPr>
              <p:cNvSpPr/>
              <p:nvPr/>
            </p:nvSpPr>
            <p:spPr>
              <a:xfrm>
                <a:off x="8578919" y="892366"/>
                <a:ext cx="5073268" cy="5073265"/>
              </a:xfrm>
              <a:prstGeom prst="ellipse">
                <a:avLst/>
              </a:prstGeom>
              <a:blipFill dpi="0" rotWithShape="1">
                <a:blip r:embed="rId6">
                  <a:alphaModFix amt="80000"/>
                  <a:extLst>
                    <a:ext uri="{96DAC541-7B7A-43D3-8B79-37D633B846F1}">
                      <asvg:svgBlip xmlns:asvg="http://schemas.microsoft.com/office/drawing/2016/SVG/main" r:embed="rId7"/>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extBox 11">
              <a:extLst>
                <a:ext uri="{FF2B5EF4-FFF2-40B4-BE49-F238E27FC236}">
                  <a16:creationId xmlns:a16="http://schemas.microsoft.com/office/drawing/2014/main" id="{E5FA0660-9BD8-2D7A-AAC2-207D8E77D9AB}"/>
                </a:ext>
              </a:extLst>
            </p:cNvPr>
            <p:cNvSpPr txBox="1"/>
            <p:nvPr/>
          </p:nvSpPr>
          <p:spPr>
            <a:xfrm>
              <a:off x="8849627" y="3238418"/>
              <a:ext cx="3488644" cy="584775"/>
            </a:xfrm>
            <a:prstGeom prst="rect">
              <a:avLst/>
            </a:prstGeom>
            <a:noFill/>
          </p:spPr>
          <p:txBody>
            <a:bodyPr wrap="square">
              <a:spAutoFit/>
            </a:bodyPr>
            <a:lstStyle/>
            <a:p>
              <a:pPr algn="ctr"/>
              <a:r>
                <a:rPr lang="en-US" sz="3200" b="1" cap="all">
                  <a:solidFill>
                    <a:srgbClr val="FF0000"/>
                  </a:solidFill>
                  <a:latin typeface="Biome" panose="020B0503030204020804" pitchFamily="34" charset="0"/>
                  <a:ea typeface="+mj-ea"/>
                  <a:cs typeface="Biome" panose="020B0503030204020804" pitchFamily="34" charset="0"/>
                </a:rPr>
                <a:t>Sensors</a:t>
              </a:r>
              <a:endParaRPr kumimoji="0" lang="en-US" sz="32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grpSp>
      <p:sp>
        <p:nvSpPr>
          <p:cNvPr id="2" name="TextBox 1">
            <a:extLst>
              <a:ext uri="{FF2B5EF4-FFF2-40B4-BE49-F238E27FC236}">
                <a16:creationId xmlns:a16="http://schemas.microsoft.com/office/drawing/2014/main" id="{A984CA90-0152-2401-D40B-5ADD205F19D4}"/>
              </a:ext>
            </a:extLst>
          </p:cNvPr>
          <p:cNvSpPr txBox="1"/>
          <p:nvPr/>
        </p:nvSpPr>
        <p:spPr>
          <a:xfrm>
            <a:off x="3244351" y="843622"/>
            <a:ext cx="3641519" cy="4859179"/>
          </a:xfrm>
          <a:prstGeom prst="roundRect">
            <a:avLst>
              <a:gd name="adj" fmla="val 916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eaLnBrk="0" fontAlgn="base" hangingPunct="0">
              <a:spcBef>
                <a:spcPct val="0"/>
              </a:spcBef>
              <a:spcAft>
                <a:spcPct val="0"/>
              </a:spcAft>
            </a:pPr>
            <a:r>
              <a:rPr lang="en-US" altLang="en-US" sz="1600" b="1">
                <a:solidFill>
                  <a:schemeClr val="bg1"/>
                </a:solidFill>
                <a:latin typeface="Speak Pro" panose="020F0502020204030204" pitchFamily="34" charset="0"/>
              </a:rPr>
              <a:t>Light sensor:</a:t>
            </a:r>
          </a:p>
          <a:p>
            <a:pPr lvl="0" algn="just" eaLnBrk="0" fontAlgn="base" hangingPunct="0">
              <a:spcBef>
                <a:spcPct val="0"/>
              </a:spcBef>
              <a:spcAft>
                <a:spcPct val="0"/>
              </a:spcAft>
            </a:pPr>
            <a:endParaRPr lang="en-US" altLang="en-US" sz="1400">
              <a:solidFill>
                <a:schemeClr val="bg1"/>
              </a:solidFill>
              <a:latin typeface="Speak Pro" panose="020F0502020204030204" pitchFamily="34" charset="0"/>
            </a:endParaRPr>
          </a:p>
          <a:p>
            <a:pPr lvl="0" algn="just" eaLnBrk="0" fontAlgn="base" hangingPunct="0">
              <a:spcBef>
                <a:spcPct val="0"/>
              </a:spcBef>
              <a:spcAft>
                <a:spcPct val="0"/>
              </a:spcAft>
            </a:pPr>
            <a:r>
              <a:rPr lang="en-US" altLang="en-US" sz="1400" b="1">
                <a:solidFill>
                  <a:schemeClr val="bg1"/>
                </a:solidFill>
                <a:latin typeface="Speak Pro" panose="020F0502020204030204" pitchFamily="34" charset="0"/>
              </a:rPr>
              <a:t>simulating</a:t>
            </a:r>
            <a:r>
              <a:rPr lang="en-US" altLang="en-US" sz="1400">
                <a:solidFill>
                  <a:schemeClr val="bg1"/>
                </a:solidFill>
                <a:latin typeface="Speak Pro" panose="020F0502020204030204" pitchFamily="34" charset="0"/>
              </a:rPr>
              <a:t> a light sensor by </a:t>
            </a:r>
            <a:r>
              <a:rPr lang="en-US" altLang="en-US" sz="1400" u="sng">
                <a:solidFill>
                  <a:schemeClr val="bg1"/>
                </a:solidFill>
                <a:latin typeface="Speak Pro" panose="020F0502020204030204" pitchFamily="34" charset="0"/>
              </a:rPr>
              <a:t>generating random lux values within a range </a:t>
            </a:r>
            <a:r>
              <a:rPr lang="en-US" altLang="en-US" sz="1400">
                <a:solidFill>
                  <a:schemeClr val="bg1"/>
                </a:solidFill>
                <a:latin typeface="Speak Pro" panose="020F0502020204030204" pitchFamily="34" charset="0"/>
              </a:rPr>
              <a:t>and providing sensor details (</a:t>
            </a:r>
            <a:r>
              <a:rPr lang="en-US" altLang="en-US" sz="1400" b="1">
                <a:solidFill>
                  <a:schemeClr val="bg1"/>
                </a:solidFill>
                <a:latin typeface="Speak Pro" panose="020F0502020204030204" pitchFamily="34" charset="0"/>
              </a:rPr>
              <a:t>ID, type, unit</a:t>
            </a:r>
            <a:r>
              <a:rPr lang="en-US" altLang="en-US" sz="1400">
                <a:solidFill>
                  <a:schemeClr val="bg1"/>
                </a:solidFill>
                <a:latin typeface="Speak Pro" panose="020F0502020204030204" pitchFamily="34" charset="0"/>
              </a:rPr>
              <a:t>)</a:t>
            </a:r>
          </a:p>
          <a:p>
            <a:pPr lvl="0" algn="just" eaLnBrk="0" fontAlgn="base" hangingPunct="0">
              <a:spcBef>
                <a:spcPct val="0"/>
              </a:spcBef>
              <a:spcAft>
                <a:spcPct val="0"/>
              </a:spcAft>
            </a:pPr>
            <a:endParaRPr lang="en-US" altLang="en-US" sz="1400">
              <a:solidFill>
                <a:schemeClr val="bg1"/>
              </a:solidFill>
              <a:latin typeface="Speak Pro" panose="020F0502020204030204" pitchFamily="34" charset="0"/>
            </a:endParaRPr>
          </a:p>
          <a:p>
            <a:pPr lvl="0" algn="just" eaLnBrk="0" fontAlgn="base" hangingPunct="0">
              <a:spcBef>
                <a:spcPct val="0"/>
              </a:spcBef>
              <a:spcAft>
                <a:spcPct val="0"/>
              </a:spcAft>
            </a:pPr>
            <a:endParaRPr lang="en-US" altLang="en-US" sz="1400">
              <a:solidFill>
                <a:schemeClr val="bg1"/>
              </a:solidFill>
              <a:latin typeface="Speak Pro" panose="020F0502020204030204" pitchFamily="34" charset="0"/>
            </a:endParaRPr>
          </a:p>
          <a:p>
            <a:pPr lvl="0" algn="just">
              <a:defRPr/>
            </a:pPr>
            <a:r>
              <a:rPr lang="en-US" sz="1600" b="1">
                <a:solidFill>
                  <a:schemeClr val="bg1"/>
                </a:solidFill>
                <a:latin typeface="Speak Pro" panose="020F0502020204030204" pitchFamily="34" charset="0"/>
              </a:rPr>
              <a:t>Motion Sensor:</a:t>
            </a:r>
          </a:p>
          <a:p>
            <a:pPr marL="171450" lvl="0" indent="-171450" algn="just">
              <a:buFont typeface="Arial" panose="020B0604020202020204" pitchFamily="34" charset="0"/>
              <a:buChar char="•"/>
              <a:defRPr/>
            </a:pPr>
            <a:endParaRPr lang="en-US" sz="1400" b="1">
              <a:solidFill>
                <a:schemeClr val="bg1"/>
              </a:solidFill>
              <a:latin typeface="Speak Pro" panose="020F0502020204030204" pitchFamily="34" charset="0"/>
            </a:endParaRPr>
          </a:p>
          <a:p>
            <a:pPr marL="171450" indent="-171450" algn="just">
              <a:buFont typeface="Arial" panose="020B0604020202020204" pitchFamily="34" charset="0"/>
              <a:buChar char="•"/>
              <a:defRPr/>
            </a:pPr>
            <a:r>
              <a:rPr lang="en-US" sz="1400" b="1">
                <a:solidFill>
                  <a:schemeClr val="bg1"/>
                </a:solidFill>
                <a:latin typeface="Speak Pro" panose="020F0502020204030204" pitchFamily="34" charset="0"/>
              </a:rPr>
              <a:t>simulating a motion sensor </a:t>
            </a:r>
            <a:r>
              <a:rPr lang="en-US" sz="1400">
                <a:solidFill>
                  <a:schemeClr val="bg1"/>
                </a:solidFill>
                <a:latin typeface="Speak Pro" panose="020F0502020204030204" pitchFamily="34" charset="0"/>
              </a:rPr>
              <a:t>with a small chance of detecting movement (True/False) and provides sensor details.</a:t>
            </a:r>
          </a:p>
          <a:p>
            <a:pPr marL="171450" indent="-171450" algn="just">
              <a:buFont typeface="Arial" panose="020B0604020202020204" pitchFamily="34" charset="0"/>
              <a:buChar char="•"/>
              <a:defRPr/>
            </a:pPr>
            <a:endParaRPr lang="en-US" sz="1400" b="1">
              <a:solidFill>
                <a:schemeClr val="bg1"/>
              </a:solidFill>
              <a:latin typeface="Speak Pro" panose="020F0502020204030204" pitchFamily="34" charset="0"/>
            </a:endParaRPr>
          </a:p>
          <a:p>
            <a:pPr marL="171450" indent="-171450" algn="just">
              <a:buFont typeface="Arial" panose="020B0604020202020204" pitchFamily="34" charset="0"/>
              <a:buChar char="•"/>
              <a:defRPr/>
            </a:pPr>
            <a:r>
              <a:rPr lang="en-US" sz="1400" b="1">
                <a:solidFill>
                  <a:schemeClr val="bg1"/>
                </a:solidFill>
                <a:latin typeface="Speak Pro" panose="020F0502020204030204" pitchFamily="34" charset="0"/>
              </a:rPr>
              <a:t>Simulating </a:t>
            </a:r>
            <a:r>
              <a:rPr lang="en-US" sz="1400">
                <a:solidFill>
                  <a:schemeClr val="bg1"/>
                </a:solidFill>
                <a:latin typeface="Speak Pro" panose="020F0502020204030204" pitchFamily="34" charset="0"/>
              </a:rPr>
              <a:t>detection; out of 16 readings, 15 are “No Motion” and 1 is “Detected”.</a:t>
            </a:r>
          </a:p>
          <a:p>
            <a:pPr marL="171450" indent="-171450" algn="just">
              <a:buFont typeface="Arial" panose="020B0604020202020204" pitchFamily="34" charset="0"/>
              <a:buChar char="•"/>
              <a:defRPr/>
            </a:pPr>
            <a:endParaRPr lang="en-US" sz="1400">
              <a:solidFill>
                <a:schemeClr val="bg1"/>
              </a:solidFill>
              <a:latin typeface="Speak Pro" panose="020F0502020204030204" pitchFamily="34" charset="0"/>
            </a:endParaRPr>
          </a:p>
          <a:p>
            <a:pPr lvl="0" algn="just">
              <a:defRPr/>
            </a:pPr>
            <a:r>
              <a:rPr lang="en-US" sz="1400">
                <a:solidFill>
                  <a:schemeClr val="bg1"/>
                </a:solidFill>
                <a:latin typeface="Speak Pro" panose="020F0502020204030204" pitchFamily="34" charset="0"/>
              </a:rPr>
              <a:t> • Both sensors produce data in SenML message format.</a:t>
            </a:r>
          </a:p>
          <a:p>
            <a:pPr lvl="0" algn="just">
              <a:defRPr/>
            </a:pPr>
            <a:r>
              <a:rPr lang="en-US" sz="1400">
                <a:solidFill>
                  <a:schemeClr val="bg1"/>
                </a:solidFill>
                <a:latin typeface="Speak Pro" panose="020F0502020204030204" pitchFamily="34" charset="0"/>
              </a:rPr>
              <a:t> • Device Connector publishes these readings to the broker at fixed time intervals.</a:t>
            </a:r>
          </a:p>
          <a:p>
            <a:pPr lvl="0" algn="just" eaLnBrk="0" fontAlgn="base" hangingPunct="0">
              <a:spcBef>
                <a:spcPct val="0"/>
              </a:spcBef>
              <a:spcAft>
                <a:spcPct val="0"/>
              </a:spcAft>
            </a:pPr>
            <a:endParaRPr lang="en-US" altLang="en-US" sz="1400">
              <a:solidFill>
                <a:schemeClr val="bg1"/>
              </a:solidFill>
              <a:latin typeface="Speak Pro" panose="020F0502020204030204" pitchFamily="34" charset="0"/>
            </a:endParaRPr>
          </a:p>
        </p:txBody>
      </p:sp>
      <p:grpSp>
        <p:nvGrpSpPr>
          <p:cNvPr id="8" name="Group 7">
            <a:extLst>
              <a:ext uri="{FF2B5EF4-FFF2-40B4-BE49-F238E27FC236}">
                <a16:creationId xmlns:a16="http://schemas.microsoft.com/office/drawing/2014/main" id="{54FFB089-76EC-EFF2-7EA7-CEFB224E6014}"/>
              </a:ext>
            </a:extLst>
          </p:cNvPr>
          <p:cNvGrpSpPr/>
          <p:nvPr/>
        </p:nvGrpSpPr>
        <p:grpSpPr>
          <a:xfrm rot="10800000">
            <a:off x="-7962823" y="431148"/>
            <a:ext cx="2415850" cy="2415848"/>
            <a:chOff x="1297898" y="1517117"/>
            <a:chExt cx="3566016" cy="3566014"/>
          </a:xfrm>
        </p:grpSpPr>
        <p:sp useBgFill="1">
          <p:nvSpPr>
            <p:cNvPr id="10" name="Flowchart: Summing Junction 5">
              <a:extLst>
                <a:ext uri="{FF2B5EF4-FFF2-40B4-BE49-F238E27FC236}">
                  <a16:creationId xmlns:a16="http://schemas.microsoft.com/office/drawing/2014/main" id="{F53ABE49-0B58-7E47-F1DF-94F4DE3077A2}"/>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1" name="Oval 10">
              <a:extLst>
                <a:ext uri="{FF2B5EF4-FFF2-40B4-BE49-F238E27FC236}">
                  <a16:creationId xmlns:a16="http://schemas.microsoft.com/office/drawing/2014/main" id="{1486D72C-F995-B585-E679-13B2B38551A7}"/>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 blue circuit board with wires&#10;&#10;AI-generated content may be incorrect.">
              <a:extLst>
                <a:ext uri="{FF2B5EF4-FFF2-40B4-BE49-F238E27FC236}">
                  <a16:creationId xmlns:a16="http://schemas.microsoft.com/office/drawing/2014/main" id="{E9894F81-33A6-0CA7-296B-F48D0971CCAD}"/>
                </a:ext>
              </a:extLst>
            </p:cNvPr>
            <p:cNvPicPr>
              <a:picLocks noChangeAspect="1"/>
            </p:cNvPicPr>
            <p:nvPr/>
          </p:nvPicPr>
          <p:blipFill>
            <a:blip r:embed="rId8"/>
            <a:srcRect l="20160" t="2687" r="20160" b="3282"/>
            <a:stretch>
              <a:fillRect/>
            </a:stretch>
          </p:blipFill>
          <p:spPr>
            <a:xfrm>
              <a:off x="1890317" y="2029973"/>
              <a:ext cx="2200209" cy="1948326"/>
            </a:xfrm>
            <a:prstGeom prst="rect">
              <a:avLst/>
            </a:prstGeom>
            <a:effectLst>
              <a:outerShdw blurRad="50800" dist="63500" dir="5400000" algn="t" rotWithShape="0">
                <a:prstClr val="black">
                  <a:alpha val="40000"/>
                </a:prstClr>
              </a:outerShdw>
            </a:effectLst>
          </p:spPr>
        </p:pic>
      </p:grpSp>
      <p:sp>
        <p:nvSpPr>
          <p:cNvPr id="17" name="TextBox 16">
            <a:extLst>
              <a:ext uri="{FF2B5EF4-FFF2-40B4-BE49-F238E27FC236}">
                <a16:creationId xmlns:a16="http://schemas.microsoft.com/office/drawing/2014/main" id="{7CC3D2F6-1067-6C30-67C5-D86F0E50B6D9}"/>
              </a:ext>
            </a:extLst>
          </p:cNvPr>
          <p:cNvSpPr txBox="1"/>
          <p:nvPr/>
        </p:nvSpPr>
        <p:spPr>
          <a:xfrm rot="10800000">
            <a:off x="-7737745" y="1882216"/>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light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grpSp>
        <p:nvGrpSpPr>
          <p:cNvPr id="18" name="Group 17">
            <a:extLst>
              <a:ext uri="{FF2B5EF4-FFF2-40B4-BE49-F238E27FC236}">
                <a16:creationId xmlns:a16="http://schemas.microsoft.com/office/drawing/2014/main" id="{A5507031-9F09-E4C3-7701-A03BD3667C97}"/>
              </a:ext>
            </a:extLst>
          </p:cNvPr>
          <p:cNvGrpSpPr/>
          <p:nvPr/>
        </p:nvGrpSpPr>
        <p:grpSpPr>
          <a:xfrm rot="10800000">
            <a:off x="17388474" y="431148"/>
            <a:ext cx="2415850" cy="2415848"/>
            <a:chOff x="1297898" y="1517117"/>
            <a:chExt cx="3566016" cy="3566014"/>
          </a:xfrm>
        </p:grpSpPr>
        <p:sp useBgFill="1">
          <p:nvSpPr>
            <p:cNvPr id="20" name="Flowchart: Summing Junction 5">
              <a:extLst>
                <a:ext uri="{FF2B5EF4-FFF2-40B4-BE49-F238E27FC236}">
                  <a16:creationId xmlns:a16="http://schemas.microsoft.com/office/drawing/2014/main" id="{1614661F-E3AB-F174-23D2-3B43A2600581}"/>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21" name="Oval 20">
              <a:extLst>
                <a:ext uri="{FF2B5EF4-FFF2-40B4-BE49-F238E27FC236}">
                  <a16:creationId xmlns:a16="http://schemas.microsoft.com/office/drawing/2014/main" id="{DB6AFC43-21A7-2A03-3B88-D2C5F44EFA92}"/>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2" name="Picture 21" descr="A close-up of a circuit board&#10;&#10;AI-generated content may be incorrect.">
            <a:extLst>
              <a:ext uri="{FF2B5EF4-FFF2-40B4-BE49-F238E27FC236}">
                <a16:creationId xmlns:a16="http://schemas.microsoft.com/office/drawing/2014/main" id="{A054DB15-AC65-35F6-0843-A3356E6E38D0}"/>
              </a:ext>
            </a:extLst>
          </p:cNvPr>
          <p:cNvPicPr>
            <a:picLocks noChangeAspect="1"/>
          </p:cNvPicPr>
          <p:nvPr/>
        </p:nvPicPr>
        <p:blipFill>
          <a:blip r:embed="rId9"/>
          <a:srcRect l="5398" t="5398" r="3835" b="3835"/>
          <a:stretch>
            <a:fillRect/>
          </a:stretch>
        </p:blipFill>
        <p:spPr>
          <a:xfrm rot="10800000">
            <a:off x="17770185" y="701019"/>
            <a:ext cx="1652428" cy="1652428"/>
          </a:xfrm>
          <a:prstGeom prst="rect">
            <a:avLst/>
          </a:prstGeom>
          <a:effectLst>
            <a:outerShdw blurRad="50800" dist="63500" dir="5400000" algn="t" rotWithShape="0">
              <a:prstClr val="black">
                <a:alpha val="40000"/>
              </a:prstClr>
            </a:outerShdw>
          </a:effectLst>
        </p:spPr>
      </p:pic>
      <p:sp>
        <p:nvSpPr>
          <p:cNvPr id="23" name="TextBox 22">
            <a:extLst>
              <a:ext uri="{FF2B5EF4-FFF2-40B4-BE49-F238E27FC236}">
                <a16:creationId xmlns:a16="http://schemas.microsoft.com/office/drawing/2014/main" id="{8FDF98A4-B6D3-E206-E220-534B6E62A714}"/>
              </a:ext>
            </a:extLst>
          </p:cNvPr>
          <p:cNvSpPr txBox="1"/>
          <p:nvPr/>
        </p:nvSpPr>
        <p:spPr>
          <a:xfrm rot="10800000">
            <a:off x="17613552" y="1882216"/>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motion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grpSp>
        <p:nvGrpSpPr>
          <p:cNvPr id="24" name="Group 23">
            <a:extLst>
              <a:ext uri="{FF2B5EF4-FFF2-40B4-BE49-F238E27FC236}">
                <a16:creationId xmlns:a16="http://schemas.microsoft.com/office/drawing/2014/main" id="{ACEF164B-A9E5-A047-F76B-E25BC4093E8C}"/>
              </a:ext>
            </a:extLst>
          </p:cNvPr>
          <p:cNvGrpSpPr/>
          <p:nvPr/>
        </p:nvGrpSpPr>
        <p:grpSpPr>
          <a:xfrm rot="16200000">
            <a:off x="-15375824" y="276861"/>
            <a:ext cx="6609080" cy="6609078"/>
            <a:chOff x="2260962" y="-455195"/>
            <a:chExt cx="7768394" cy="7768390"/>
          </a:xfrm>
        </p:grpSpPr>
        <p:grpSp>
          <p:nvGrpSpPr>
            <p:cNvPr id="31" name="Group 30">
              <a:extLst>
                <a:ext uri="{FF2B5EF4-FFF2-40B4-BE49-F238E27FC236}">
                  <a16:creationId xmlns:a16="http://schemas.microsoft.com/office/drawing/2014/main" id="{95CF4F12-F789-3010-3D1D-3EF208DD3FF5}"/>
                </a:ext>
              </a:extLst>
            </p:cNvPr>
            <p:cNvGrpSpPr/>
            <p:nvPr/>
          </p:nvGrpSpPr>
          <p:grpSpPr>
            <a:xfrm>
              <a:off x="2260962" y="-455195"/>
              <a:ext cx="7768394" cy="7768390"/>
              <a:chOff x="6848354" y="-838200"/>
              <a:chExt cx="8534399" cy="8534399"/>
            </a:xfrm>
          </p:grpSpPr>
          <p:sp useBgFill="1">
            <p:nvSpPr>
              <p:cNvPr id="33" name="Flowchart: Summing Junction 5">
                <a:extLst>
                  <a:ext uri="{FF2B5EF4-FFF2-40B4-BE49-F238E27FC236}">
                    <a16:creationId xmlns:a16="http://schemas.microsoft.com/office/drawing/2014/main" id="{15071FCC-F0B5-719B-19FF-6E9887B84414}"/>
                  </a:ext>
                </a:extLst>
              </p:cNvPr>
              <p:cNvSpPr/>
              <p:nvPr/>
            </p:nvSpPr>
            <p:spPr bwMode="white">
              <a:xfrm>
                <a:off x="6848354" y="-838200"/>
                <a:ext cx="8534399" cy="8534399"/>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34" name="Oval 33">
                <a:extLst>
                  <a:ext uri="{FF2B5EF4-FFF2-40B4-BE49-F238E27FC236}">
                    <a16:creationId xmlns:a16="http://schemas.microsoft.com/office/drawing/2014/main" id="{DEE136D2-74D1-435F-2548-30D56201587F}"/>
                  </a:ext>
                </a:extLst>
              </p:cNvPr>
              <p:cNvSpPr/>
              <p:nvPr/>
            </p:nvSpPr>
            <p:spPr>
              <a:xfrm>
                <a:off x="8578919" y="892366"/>
                <a:ext cx="5073268" cy="5073265"/>
              </a:xfrm>
              <a:prstGeom prst="ellipse">
                <a:avLst/>
              </a:prstGeom>
              <a:blipFill dpi="0" rotWithShape="1">
                <a:blip r:embed="rId6">
                  <a:alphaModFix amt="80000"/>
                  <a:extLst>
                    <a:ext uri="{96DAC541-7B7A-43D3-8B79-37D633B846F1}">
                      <asvg:svgBlip xmlns:asvg="http://schemas.microsoft.com/office/drawing/2016/SVG/main" r:embed="rId7"/>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E25EE833-259E-AB80-73E2-8E41C6EBAD8D}"/>
                </a:ext>
              </a:extLst>
            </p:cNvPr>
            <p:cNvSpPr txBox="1"/>
            <p:nvPr/>
          </p:nvSpPr>
          <p:spPr>
            <a:xfrm>
              <a:off x="3901949" y="3198167"/>
              <a:ext cx="4100595" cy="542647"/>
            </a:xfrm>
            <a:prstGeom prst="rect">
              <a:avLst/>
            </a:prstGeom>
            <a:noFill/>
          </p:spPr>
          <p:txBody>
            <a:bodyPr wrap="square">
              <a:spAutoFit/>
            </a:bodyPr>
            <a:lstStyle/>
            <a:p>
              <a:pPr algn="ctr"/>
              <a:r>
                <a:rPr kumimoji="0" lang="en-US" sz="24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rPr>
                <a:t>Device connector</a:t>
              </a:r>
            </a:p>
          </p:txBody>
        </p:sp>
      </p:grpSp>
    </p:spTree>
    <p:extLst>
      <p:ext uri="{BB962C8B-B14F-4D97-AF65-F5344CB8AC3E}">
        <p14:creationId xmlns:p14="http://schemas.microsoft.com/office/powerpoint/2010/main" val="2512386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C9D8FE-744D-A135-632B-5543490D53A1}"/>
            </a:ext>
          </a:extLst>
        </p:cNvPr>
        <p:cNvGrpSpPr/>
        <p:nvPr/>
      </p:nvGrpSpPr>
      <p:grpSpPr>
        <a:xfrm>
          <a:off x="0" y="0"/>
          <a:ext cx="0" cy="0"/>
          <a:chOff x="0" y="0"/>
          <a:chExt cx="0" cy="0"/>
        </a:xfrm>
      </p:grpSpPr>
      <p:pic>
        <p:nvPicPr>
          <p:cNvPr id="37" name="Graphic 36">
            <a:extLst>
              <a:ext uri="{FF2B5EF4-FFF2-40B4-BE49-F238E27FC236}">
                <a16:creationId xmlns:a16="http://schemas.microsoft.com/office/drawing/2014/main" id="{88F0726A-9850-8453-ED75-CA325923BE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400" y="-29138649"/>
            <a:ext cx="6148278" cy="35996649"/>
          </a:xfrm>
          <a:prstGeom prst="rect">
            <a:avLst/>
          </a:prstGeom>
        </p:spPr>
      </p:pic>
      <p:sp>
        <p:nvSpPr>
          <p:cNvPr id="2" name="TextBox 1">
            <a:extLst>
              <a:ext uri="{FF2B5EF4-FFF2-40B4-BE49-F238E27FC236}">
                <a16:creationId xmlns:a16="http://schemas.microsoft.com/office/drawing/2014/main" id="{064F9BD8-69B7-2077-8A67-143AAD504915}"/>
              </a:ext>
            </a:extLst>
          </p:cNvPr>
          <p:cNvSpPr txBox="1"/>
          <p:nvPr/>
        </p:nvSpPr>
        <p:spPr>
          <a:xfrm>
            <a:off x="474136" y="3202138"/>
            <a:ext cx="5521550" cy="3194328"/>
          </a:xfrm>
          <a:prstGeom prst="roundRect">
            <a:avLst>
              <a:gd name="adj" fmla="val 9161"/>
            </a:avLst>
          </a:prstGeom>
          <a:solidFill>
            <a:schemeClr val="bg2">
              <a:lumMod val="25000"/>
            </a:schemeClr>
          </a:solidFill>
          <a:ln>
            <a:noFill/>
          </a:ln>
          <a:effectLst>
            <a:outerShdw blurRad="50800" dist="38100" dir="8100000" algn="tr" rotWithShape="0">
              <a:schemeClr val="bg2">
                <a:alpha val="40000"/>
              </a:scheme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pPr lvl="0" algn="just" eaLnBrk="0" fontAlgn="base" hangingPunct="0">
              <a:spcBef>
                <a:spcPct val="0"/>
              </a:spcBef>
              <a:spcAft>
                <a:spcPct val="0"/>
              </a:spcAft>
            </a:pPr>
            <a:endParaRPr lang="en-US" altLang="en-US" sz="1600" b="1">
              <a:solidFill>
                <a:schemeClr val="bg1"/>
              </a:solidFill>
              <a:latin typeface="Speak Pro" panose="020F0502020204030204" pitchFamily="34" charset="0"/>
            </a:endParaRPr>
          </a:p>
          <a:p>
            <a:pPr lvl="0" algn="just" eaLnBrk="0" fontAlgn="base" hangingPunct="0">
              <a:spcBef>
                <a:spcPct val="0"/>
              </a:spcBef>
              <a:spcAft>
                <a:spcPct val="0"/>
              </a:spcAft>
            </a:pPr>
            <a:r>
              <a:rPr lang="en-US" altLang="en-US" sz="1600" b="1">
                <a:solidFill>
                  <a:schemeClr val="bg1"/>
                </a:solidFill>
                <a:latin typeface="Speak Pro" panose="020F0502020204030204" pitchFamily="34" charset="0"/>
              </a:rPr>
              <a:t>Photoresistor (BH1750)</a:t>
            </a:r>
          </a:p>
          <a:p>
            <a:pPr lvl="0" algn="just" eaLnBrk="0" fontAlgn="base" hangingPunct="0">
              <a:spcBef>
                <a:spcPct val="0"/>
              </a:spcBef>
              <a:spcAft>
                <a:spcPct val="0"/>
              </a:spcAft>
            </a:pPr>
            <a:endParaRPr lang="en-US" altLang="en-US" sz="1600" b="1">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600">
                <a:solidFill>
                  <a:schemeClr val="bg1"/>
                </a:solidFill>
                <a:latin typeface="Speak Pro" panose="020F0502020204030204" pitchFamily="34" charset="0"/>
              </a:rPr>
              <a:t>The BH1750 is digital, connects directly to GPIO pins, and is more accurate for ambient light measurement.</a:t>
            </a:r>
          </a:p>
          <a:p>
            <a:pPr marL="285750" lvl="0" indent="-285750" algn="just" eaLnBrk="0" fontAlgn="base" hangingPunct="0">
              <a:spcBef>
                <a:spcPct val="0"/>
              </a:spcBef>
              <a:spcAft>
                <a:spcPct val="0"/>
              </a:spcAft>
              <a:buFont typeface="Arial" panose="020B0604020202020204" pitchFamily="34" charset="0"/>
              <a:buChar char="•"/>
            </a:pPr>
            <a:endParaRPr lang="en-US" altLang="en-US" sz="1600">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600">
                <a:solidFill>
                  <a:schemeClr val="bg1"/>
                </a:solidFill>
                <a:latin typeface="Speak Pro" panose="020F0502020204030204" pitchFamily="34" charset="0"/>
              </a:rPr>
              <a:t>It measures light levels and can trigger actions if it’s dark (turning on lights).</a:t>
            </a:r>
          </a:p>
          <a:p>
            <a:pPr marL="285750" lvl="0" indent="-285750" algn="just" eaLnBrk="0" fontAlgn="base" hangingPunct="0">
              <a:spcBef>
                <a:spcPct val="0"/>
              </a:spcBef>
              <a:spcAft>
                <a:spcPct val="0"/>
              </a:spcAft>
              <a:buFont typeface="Arial" panose="020B0604020202020204" pitchFamily="34" charset="0"/>
              <a:buChar char="•"/>
            </a:pPr>
            <a:endParaRPr lang="en-US" altLang="en-US" sz="1600">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600">
                <a:solidFill>
                  <a:schemeClr val="bg1"/>
                </a:solidFill>
                <a:latin typeface="Speak Pro" panose="020F0502020204030204" pitchFamily="34" charset="0"/>
              </a:rPr>
              <a:t>Available on Amazon or AliExpress as “BH1750 Light Sensor Module”.</a:t>
            </a:r>
          </a:p>
          <a:p>
            <a:pPr marL="285750" lvl="0" indent="-285750" algn="just" eaLnBrk="0" fontAlgn="base" hangingPunct="0">
              <a:spcBef>
                <a:spcPct val="0"/>
              </a:spcBef>
              <a:spcAft>
                <a:spcPct val="0"/>
              </a:spcAft>
              <a:buFont typeface="Arial" panose="020B0604020202020204" pitchFamily="34" charset="0"/>
              <a:buChar char="•"/>
            </a:pPr>
            <a:endParaRPr lang="en-US" altLang="en-US" sz="1600">
              <a:solidFill>
                <a:schemeClr val="bg1"/>
              </a:solidFill>
              <a:latin typeface="Speak Pro" panose="020F0502020204030204" pitchFamily="34" charset="0"/>
            </a:endParaRPr>
          </a:p>
        </p:txBody>
      </p:sp>
      <p:grpSp>
        <p:nvGrpSpPr>
          <p:cNvPr id="14" name="Group 13">
            <a:extLst>
              <a:ext uri="{FF2B5EF4-FFF2-40B4-BE49-F238E27FC236}">
                <a16:creationId xmlns:a16="http://schemas.microsoft.com/office/drawing/2014/main" id="{909C9CB9-2D29-13DA-80EB-3B1465EF7893}"/>
              </a:ext>
            </a:extLst>
          </p:cNvPr>
          <p:cNvGrpSpPr/>
          <p:nvPr/>
        </p:nvGrpSpPr>
        <p:grpSpPr>
          <a:xfrm>
            <a:off x="2128666" y="431148"/>
            <a:ext cx="2415850" cy="2415848"/>
            <a:chOff x="1297898" y="1517117"/>
            <a:chExt cx="3566016" cy="3566014"/>
          </a:xfrm>
        </p:grpSpPr>
        <p:sp useBgFill="1">
          <p:nvSpPr>
            <p:cNvPr id="29" name="Flowchart: Summing Junction 5">
              <a:extLst>
                <a:ext uri="{FF2B5EF4-FFF2-40B4-BE49-F238E27FC236}">
                  <a16:creationId xmlns:a16="http://schemas.microsoft.com/office/drawing/2014/main" id="{18BB133C-B2D3-6047-B707-DF068FA1B8B2}"/>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30" name="Oval 29">
              <a:extLst>
                <a:ext uri="{FF2B5EF4-FFF2-40B4-BE49-F238E27FC236}">
                  <a16:creationId xmlns:a16="http://schemas.microsoft.com/office/drawing/2014/main" id="{1D3D2D60-B0F1-DD25-1F14-C21EF2FB33EB}"/>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blue circuit board with wires&#10;&#10;AI-generated content may be incorrect.">
              <a:extLst>
                <a:ext uri="{FF2B5EF4-FFF2-40B4-BE49-F238E27FC236}">
                  <a16:creationId xmlns:a16="http://schemas.microsoft.com/office/drawing/2014/main" id="{7128FF3E-F3C2-CEFD-6EC9-9586E582C869}"/>
                </a:ext>
              </a:extLst>
            </p:cNvPr>
            <p:cNvPicPr>
              <a:picLocks noChangeAspect="1"/>
            </p:cNvPicPr>
            <p:nvPr/>
          </p:nvPicPr>
          <p:blipFill>
            <a:blip r:embed="rId6"/>
            <a:srcRect l="20160" t="2687" r="20160" b="3282"/>
            <a:stretch>
              <a:fillRect/>
            </a:stretch>
          </p:blipFill>
          <p:spPr>
            <a:xfrm>
              <a:off x="1890317" y="2029973"/>
              <a:ext cx="2200209" cy="1948326"/>
            </a:xfrm>
            <a:prstGeom prst="rect">
              <a:avLst/>
            </a:prstGeom>
            <a:effectLst>
              <a:outerShdw blurRad="50800" dist="63500" dir="5400000" algn="t" rotWithShape="0">
                <a:prstClr val="black">
                  <a:alpha val="40000"/>
                </a:prstClr>
              </a:outerShdw>
            </a:effectLst>
          </p:spPr>
        </p:pic>
      </p:grpSp>
      <p:sp>
        <p:nvSpPr>
          <p:cNvPr id="12" name="TextBox 11">
            <a:extLst>
              <a:ext uri="{FF2B5EF4-FFF2-40B4-BE49-F238E27FC236}">
                <a16:creationId xmlns:a16="http://schemas.microsoft.com/office/drawing/2014/main" id="{EF6BC45A-B7BA-C692-8915-3F1E082AF550}"/>
              </a:ext>
            </a:extLst>
          </p:cNvPr>
          <p:cNvSpPr txBox="1"/>
          <p:nvPr/>
        </p:nvSpPr>
        <p:spPr>
          <a:xfrm>
            <a:off x="2353744" y="1882216"/>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light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sp>
        <p:nvSpPr>
          <p:cNvPr id="3" name="TextBox 2">
            <a:extLst>
              <a:ext uri="{FF2B5EF4-FFF2-40B4-BE49-F238E27FC236}">
                <a16:creationId xmlns:a16="http://schemas.microsoft.com/office/drawing/2014/main" id="{26CF3C23-FEAD-EC49-3F89-E89473F978A8}"/>
              </a:ext>
            </a:extLst>
          </p:cNvPr>
          <p:cNvSpPr txBox="1"/>
          <p:nvPr/>
        </p:nvSpPr>
        <p:spPr>
          <a:xfrm>
            <a:off x="6227491" y="3202138"/>
            <a:ext cx="5521550" cy="3258860"/>
          </a:xfrm>
          <a:prstGeom prst="roundRect">
            <a:avLst>
              <a:gd name="adj" fmla="val 9161"/>
            </a:avLst>
          </a:prstGeom>
          <a:solidFill>
            <a:schemeClr val="bg2">
              <a:lumMod val="25000"/>
            </a:schemeClr>
          </a:solidFill>
          <a:ln>
            <a:noFill/>
          </a:ln>
          <a:effectLst>
            <a:outerShdw blurRad="50800" dist="38100" dir="8100000" algn="tr" rotWithShape="0">
              <a:schemeClr val="bg2">
                <a:alpha val="40000"/>
              </a:scheme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pPr lvl="0" algn="just" eaLnBrk="0" fontAlgn="base" hangingPunct="0">
              <a:spcBef>
                <a:spcPct val="0"/>
              </a:spcBef>
              <a:spcAft>
                <a:spcPct val="0"/>
              </a:spcAft>
            </a:pPr>
            <a:endParaRPr lang="en-US" altLang="en-US" sz="1400">
              <a:solidFill>
                <a:schemeClr val="bg1"/>
              </a:solidFill>
              <a:latin typeface="Speak Pro" panose="020F0502020204030204" pitchFamily="34" charset="0"/>
            </a:endParaRPr>
          </a:p>
          <a:p>
            <a:pPr lvl="0" algn="just" eaLnBrk="0" fontAlgn="base" hangingPunct="0">
              <a:spcBef>
                <a:spcPct val="0"/>
              </a:spcBef>
              <a:spcAft>
                <a:spcPct val="0"/>
              </a:spcAft>
            </a:pPr>
            <a:r>
              <a:rPr lang="en-US" altLang="en-US" sz="1400" b="1">
                <a:solidFill>
                  <a:schemeClr val="bg1"/>
                </a:solidFill>
                <a:latin typeface="Speak Pro" panose="020F0502020204030204" pitchFamily="34" charset="0"/>
              </a:rPr>
              <a:t>HC-SR501 PIR Motion Sensor</a:t>
            </a:r>
          </a:p>
          <a:p>
            <a:pPr lvl="0" algn="just" eaLnBrk="0" fontAlgn="base" hangingPunct="0">
              <a:spcBef>
                <a:spcPct val="0"/>
              </a:spcBef>
              <a:spcAft>
                <a:spcPct val="0"/>
              </a:spcAft>
            </a:pPr>
            <a:endParaRPr lang="en-US" altLang="en-US" sz="1400" b="1">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400">
                <a:solidFill>
                  <a:schemeClr val="bg1"/>
                </a:solidFill>
                <a:latin typeface="Speak Pro" panose="020F0502020204030204" pitchFamily="34" charset="0"/>
              </a:rPr>
              <a:t>It’s very common, affordable, and works directly with Raspberry Pi’s GPIO pins.</a:t>
            </a:r>
          </a:p>
          <a:p>
            <a:pPr marL="285750" lvl="0" indent="-285750" algn="just" eaLnBrk="0" fontAlgn="base" hangingPunct="0">
              <a:spcBef>
                <a:spcPct val="0"/>
              </a:spcBef>
              <a:spcAft>
                <a:spcPct val="0"/>
              </a:spcAft>
              <a:buFont typeface="Arial" panose="020B0604020202020204" pitchFamily="34" charset="0"/>
              <a:buChar char="•"/>
            </a:pPr>
            <a:endParaRPr lang="en-US" altLang="en-US" sz="1400">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400">
                <a:solidFill>
                  <a:schemeClr val="bg1"/>
                </a:solidFill>
                <a:latin typeface="Speak Pro" panose="020F0502020204030204" pitchFamily="34" charset="0"/>
              </a:rPr>
              <a:t>Detects human or object movement using infrared.</a:t>
            </a:r>
          </a:p>
          <a:p>
            <a:pPr marL="285750" lvl="0" indent="-285750" algn="just" eaLnBrk="0" fontAlgn="base" hangingPunct="0">
              <a:spcBef>
                <a:spcPct val="0"/>
              </a:spcBef>
              <a:spcAft>
                <a:spcPct val="0"/>
              </a:spcAft>
              <a:buFont typeface="Arial" panose="020B0604020202020204" pitchFamily="34" charset="0"/>
              <a:buChar char="•"/>
            </a:pPr>
            <a:endParaRPr lang="en-US" altLang="en-US" sz="1400">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400">
                <a:solidFill>
                  <a:schemeClr val="bg1"/>
                </a:solidFill>
                <a:latin typeface="Speak Pro" panose="020F0502020204030204" pitchFamily="34" charset="0"/>
              </a:rPr>
              <a:t>It sends a signal when motion is detected, which can trigger an alarm or photo.</a:t>
            </a:r>
          </a:p>
          <a:p>
            <a:pPr marL="285750" lvl="0" indent="-285750" algn="just" eaLnBrk="0" fontAlgn="base" hangingPunct="0">
              <a:spcBef>
                <a:spcPct val="0"/>
              </a:spcBef>
              <a:spcAft>
                <a:spcPct val="0"/>
              </a:spcAft>
              <a:buFont typeface="Arial" panose="020B0604020202020204" pitchFamily="34" charset="0"/>
              <a:buChar char="•"/>
            </a:pPr>
            <a:endParaRPr lang="en-US" altLang="en-US" sz="1400">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400">
                <a:solidFill>
                  <a:schemeClr val="bg1"/>
                </a:solidFill>
                <a:latin typeface="Speak Pro" panose="020F0502020204030204" pitchFamily="34" charset="0"/>
              </a:rPr>
              <a:t>Found in electronics markets or on eBay with a search for (HC-SR501 PIR Sensor).</a:t>
            </a:r>
          </a:p>
          <a:p>
            <a:pPr marL="285750" lvl="0" indent="-285750" algn="just" eaLnBrk="0" fontAlgn="base" hangingPunct="0">
              <a:spcBef>
                <a:spcPct val="0"/>
              </a:spcBef>
              <a:spcAft>
                <a:spcPct val="0"/>
              </a:spcAft>
              <a:buFont typeface="Arial" panose="020B0604020202020204" pitchFamily="34" charset="0"/>
              <a:buChar char="•"/>
            </a:pPr>
            <a:endParaRPr lang="en-US" altLang="en-US" sz="1400">
              <a:solidFill>
                <a:schemeClr val="bg1"/>
              </a:solidFill>
              <a:latin typeface="Speak Pro" panose="020F0502020204030204" pitchFamily="34" charset="0"/>
            </a:endParaRPr>
          </a:p>
        </p:txBody>
      </p:sp>
      <p:grpSp>
        <p:nvGrpSpPr>
          <p:cNvPr id="8" name="Group 7">
            <a:extLst>
              <a:ext uri="{FF2B5EF4-FFF2-40B4-BE49-F238E27FC236}">
                <a16:creationId xmlns:a16="http://schemas.microsoft.com/office/drawing/2014/main" id="{77B28068-F6CE-66CD-25A9-8C2661AAFAE7}"/>
              </a:ext>
            </a:extLst>
          </p:cNvPr>
          <p:cNvGrpSpPr/>
          <p:nvPr/>
        </p:nvGrpSpPr>
        <p:grpSpPr>
          <a:xfrm>
            <a:off x="7882021" y="431148"/>
            <a:ext cx="2415850" cy="2415848"/>
            <a:chOff x="1297898" y="1517117"/>
            <a:chExt cx="3566016" cy="3566014"/>
          </a:xfrm>
        </p:grpSpPr>
        <p:sp useBgFill="1">
          <p:nvSpPr>
            <p:cNvPr id="9" name="Flowchart: Summing Junction 5">
              <a:extLst>
                <a:ext uri="{FF2B5EF4-FFF2-40B4-BE49-F238E27FC236}">
                  <a16:creationId xmlns:a16="http://schemas.microsoft.com/office/drawing/2014/main" id="{4E3B04D8-5175-EB05-72D8-A38B39025637}"/>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0" name="Oval 9">
              <a:extLst>
                <a:ext uri="{FF2B5EF4-FFF2-40B4-BE49-F238E27FC236}">
                  <a16:creationId xmlns:a16="http://schemas.microsoft.com/office/drawing/2014/main" id="{D3220845-7864-0301-DD27-DBA926EFCE96}"/>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 name="Picture 19" descr="A close-up of a circuit board&#10;&#10;AI-generated content may be incorrect.">
            <a:extLst>
              <a:ext uri="{FF2B5EF4-FFF2-40B4-BE49-F238E27FC236}">
                <a16:creationId xmlns:a16="http://schemas.microsoft.com/office/drawing/2014/main" id="{30A01B4E-04A4-8547-034B-1CCC1B18DA21}"/>
              </a:ext>
            </a:extLst>
          </p:cNvPr>
          <p:cNvPicPr>
            <a:picLocks noChangeAspect="1"/>
          </p:cNvPicPr>
          <p:nvPr/>
        </p:nvPicPr>
        <p:blipFill>
          <a:blip r:embed="rId7"/>
          <a:srcRect l="5398" t="5398" r="3835" b="3835"/>
          <a:stretch>
            <a:fillRect/>
          </a:stretch>
        </p:blipFill>
        <p:spPr>
          <a:xfrm>
            <a:off x="8263732" y="701019"/>
            <a:ext cx="1652428" cy="1652428"/>
          </a:xfrm>
          <a:prstGeom prst="rect">
            <a:avLst/>
          </a:prstGeom>
          <a:effectLst>
            <a:outerShdw blurRad="50800" dist="63500" dir="5400000" algn="t" rotWithShape="0">
              <a:prstClr val="black">
                <a:alpha val="40000"/>
              </a:prstClr>
            </a:outerShdw>
          </a:effectLst>
        </p:spPr>
      </p:pic>
      <p:sp>
        <p:nvSpPr>
          <p:cNvPr id="17" name="TextBox 16">
            <a:extLst>
              <a:ext uri="{FF2B5EF4-FFF2-40B4-BE49-F238E27FC236}">
                <a16:creationId xmlns:a16="http://schemas.microsoft.com/office/drawing/2014/main" id="{D3B5DF6C-9133-C93B-B4BC-B8478211EE6F}"/>
              </a:ext>
            </a:extLst>
          </p:cNvPr>
          <p:cNvSpPr txBox="1"/>
          <p:nvPr/>
        </p:nvSpPr>
        <p:spPr>
          <a:xfrm>
            <a:off x="8107099" y="1882216"/>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motion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grpSp>
        <p:nvGrpSpPr>
          <p:cNvPr id="4" name="Group 3">
            <a:extLst>
              <a:ext uri="{FF2B5EF4-FFF2-40B4-BE49-F238E27FC236}">
                <a16:creationId xmlns:a16="http://schemas.microsoft.com/office/drawing/2014/main" id="{5BABE297-2393-4085-6F0E-1C0C00722FAB}"/>
              </a:ext>
            </a:extLst>
          </p:cNvPr>
          <p:cNvGrpSpPr/>
          <p:nvPr/>
        </p:nvGrpSpPr>
        <p:grpSpPr>
          <a:xfrm rot="10800000">
            <a:off x="4995422" y="8754247"/>
            <a:ext cx="2401788" cy="2401786"/>
            <a:chOff x="7616217" y="482730"/>
            <a:chExt cx="3579858" cy="3579856"/>
          </a:xfrm>
        </p:grpSpPr>
        <p:grpSp>
          <p:nvGrpSpPr>
            <p:cNvPr id="5" name="Group 4">
              <a:extLst>
                <a:ext uri="{FF2B5EF4-FFF2-40B4-BE49-F238E27FC236}">
                  <a16:creationId xmlns:a16="http://schemas.microsoft.com/office/drawing/2014/main" id="{7F0B8BF5-E28D-346C-F542-623FAF081E51}"/>
                </a:ext>
              </a:extLst>
            </p:cNvPr>
            <p:cNvGrpSpPr/>
            <p:nvPr/>
          </p:nvGrpSpPr>
          <p:grpSpPr>
            <a:xfrm>
              <a:off x="7616217" y="482730"/>
              <a:ext cx="3579858" cy="3579856"/>
              <a:chOff x="1297898" y="1517117"/>
              <a:chExt cx="3566016" cy="3566014"/>
            </a:xfrm>
          </p:grpSpPr>
          <p:sp useBgFill="1">
            <p:nvSpPr>
              <p:cNvPr id="13" name="Flowchart: Summing Junction 5">
                <a:extLst>
                  <a:ext uri="{FF2B5EF4-FFF2-40B4-BE49-F238E27FC236}">
                    <a16:creationId xmlns:a16="http://schemas.microsoft.com/office/drawing/2014/main" id="{31BBA0B3-3BEA-9001-964C-E876FFA34F5D}"/>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5" name="Oval 14">
                <a:extLst>
                  <a:ext uri="{FF2B5EF4-FFF2-40B4-BE49-F238E27FC236}">
                    <a16:creationId xmlns:a16="http://schemas.microsoft.com/office/drawing/2014/main" id="{5708B218-8E2A-92E7-0DE4-5357CE7BB59B}"/>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1A76A647-C733-F4D4-E6C9-007DA9C9FE9A}"/>
                </a:ext>
              </a:extLst>
            </p:cNvPr>
            <p:cNvSpPr txBox="1"/>
            <p:nvPr/>
          </p:nvSpPr>
          <p:spPr>
            <a:xfrm>
              <a:off x="7949743" y="2894361"/>
              <a:ext cx="2912808" cy="412866"/>
            </a:xfrm>
            <a:prstGeom prst="rect">
              <a:avLst/>
            </a:prstGeom>
            <a:noFill/>
          </p:spPr>
          <p:txBody>
            <a:bodyPr wrap="square">
              <a:spAutoFit/>
            </a:bodyPr>
            <a:lstStyle/>
            <a:p>
              <a:pPr algn="ctr"/>
              <a:r>
                <a:rPr lang="en-US" sz="1200" b="1" cap="all">
                  <a:solidFill>
                    <a:srgbClr val="C00000"/>
                  </a:solidFill>
                  <a:latin typeface="Biome" panose="020B0503030204020804" pitchFamily="34" charset="0"/>
                  <a:ea typeface="+mj-ea"/>
                  <a:cs typeface="Biome" panose="020B0503030204020804" pitchFamily="34" charset="0"/>
                </a:rPr>
                <a:t>Relay switch</a:t>
              </a:r>
              <a:endParaRPr kumimoji="0" lang="en-US" sz="12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pic>
          <p:nvPicPr>
            <p:cNvPr id="11" name="Picture 10" descr="A blue electronic device with white text&#10;&#10;AI-generated content may be incorrect.">
              <a:extLst>
                <a:ext uri="{FF2B5EF4-FFF2-40B4-BE49-F238E27FC236}">
                  <a16:creationId xmlns:a16="http://schemas.microsoft.com/office/drawing/2014/main" id="{389C000E-8C22-B0F7-229C-2BBD2AA51EE0}"/>
                </a:ext>
              </a:extLst>
            </p:cNvPr>
            <p:cNvPicPr>
              <a:picLocks noChangeAspect="1"/>
            </p:cNvPicPr>
            <p:nvPr/>
          </p:nvPicPr>
          <p:blipFill>
            <a:blip r:embed="rId8"/>
            <a:srcRect b="7377"/>
            <a:stretch>
              <a:fillRect/>
            </a:stretch>
          </p:blipFill>
          <p:spPr>
            <a:xfrm>
              <a:off x="8462687" y="1209630"/>
              <a:ext cx="1644000" cy="1526964"/>
            </a:xfrm>
            <a:prstGeom prst="rect">
              <a:avLst/>
            </a:prstGeom>
            <a:effectLst>
              <a:outerShdw blurRad="50800" dist="63500" dir="5400000" algn="t" rotWithShape="0">
                <a:prstClr val="black">
                  <a:alpha val="40000"/>
                </a:prstClr>
              </a:outerShdw>
            </a:effectLst>
          </p:spPr>
        </p:pic>
      </p:grpSp>
      <p:sp>
        <p:nvSpPr>
          <p:cNvPr id="16" name="TextBox 15">
            <a:extLst>
              <a:ext uri="{FF2B5EF4-FFF2-40B4-BE49-F238E27FC236}">
                <a16:creationId xmlns:a16="http://schemas.microsoft.com/office/drawing/2014/main" id="{A836BB31-BDE0-5DF3-60DB-2EADAAEE7E72}"/>
              </a:ext>
            </a:extLst>
          </p:cNvPr>
          <p:cNvSpPr txBox="1"/>
          <p:nvPr/>
        </p:nvSpPr>
        <p:spPr>
          <a:xfrm>
            <a:off x="-7683094" y="2098512"/>
            <a:ext cx="3505764" cy="6996172"/>
          </a:xfrm>
          <a:prstGeom prst="roundRect">
            <a:avLst>
              <a:gd name="adj" fmla="val 11816"/>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The system also supports actuators, for example relay switches.</a:t>
            </a:r>
          </a:p>
          <a:p>
            <a:pPr lvl="0" algn="just">
              <a:defRPr/>
            </a:pPr>
            <a:endParaRPr lang="en-US" sz="2000">
              <a:solidFill>
                <a:schemeClr val="bg1"/>
              </a:solidFill>
              <a:latin typeface="Speak Pro" panose="020F0502020204030204" pitchFamily="34" charset="0"/>
            </a:endParaRPr>
          </a:p>
          <a:p>
            <a:pPr lvl="0" algn="just">
              <a:defRPr/>
            </a:pPr>
            <a:r>
              <a:rPr lang="en-US" sz="2000" b="1">
                <a:solidFill>
                  <a:schemeClr val="bg1"/>
                </a:solidFill>
                <a:latin typeface="Speak Pro" panose="020F0502020204030204" pitchFamily="34" charset="0"/>
              </a:rPr>
              <a:t>Actuator Device Connector:</a:t>
            </a:r>
          </a:p>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 • Manages the connection of actuators to the broker.</a:t>
            </a:r>
          </a:p>
          <a:p>
            <a:pPr lvl="0" algn="just">
              <a:defRPr/>
            </a:pPr>
            <a:r>
              <a:rPr lang="en-US" sz="2000">
                <a:solidFill>
                  <a:schemeClr val="bg1"/>
                </a:solidFill>
                <a:latin typeface="Speak Pro" panose="020F0502020204030204" pitchFamily="34" charset="0"/>
              </a:rPr>
              <a:t> • Receives commands via MQTT instead of sending measurements.</a:t>
            </a:r>
          </a:p>
          <a:p>
            <a:pPr lvl="0" algn="just">
              <a:defRPr/>
            </a:pPr>
            <a:endParaRPr lang="en-US" sz="2000">
              <a:solidFill>
                <a:schemeClr val="bg1"/>
              </a:solidFill>
              <a:latin typeface="Speak Pro" panose="020F0502020204030204" pitchFamily="34" charset="0"/>
            </a:endParaRPr>
          </a:p>
          <a:p>
            <a:pPr lvl="0" algn="just">
              <a:defRPr/>
            </a:pPr>
            <a:r>
              <a:rPr lang="en-US" sz="2000" b="1">
                <a:solidFill>
                  <a:schemeClr val="bg1"/>
                </a:solidFill>
                <a:latin typeface="Speak Pro" panose="020F0502020204030204" pitchFamily="34" charset="0"/>
              </a:rPr>
              <a:t>Actuator Device Connector Instantiator:</a:t>
            </a:r>
          </a:p>
          <a:p>
            <a:pPr lvl="0" algn="just">
              <a:defRPr/>
            </a:pPr>
            <a:r>
              <a:rPr lang="en-US" sz="2000">
                <a:solidFill>
                  <a:schemeClr val="bg1"/>
                </a:solidFill>
                <a:latin typeface="Speak Pro" panose="020F0502020204030204" pitchFamily="34" charset="0"/>
              </a:rPr>
              <a:t> • Creates one object per relay switch.</a:t>
            </a:r>
          </a:p>
          <a:p>
            <a:pPr lvl="0" algn="just">
              <a:defRPr/>
            </a:pPr>
            <a:r>
              <a:rPr lang="en-US" sz="2000">
                <a:solidFill>
                  <a:schemeClr val="bg1"/>
                </a:solidFill>
                <a:latin typeface="Speak Pro" panose="020F0502020204030204" pitchFamily="34" charset="0"/>
              </a:rPr>
              <a:t> • Each object uses the same logic inside the Actuator Device Connector to process commands.</a:t>
            </a:r>
          </a:p>
          <a:p>
            <a:pPr lvl="0" algn="just">
              <a:defRPr/>
            </a:pPr>
            <a:endParaRPr lang="en-US" sz="2000">
              <a:solidFill>
                <a:schemeClr val="bg1"/>
              </a:solidFill>
              <a:latin typeface="Speak Pro" panose="020F0502020204030204" pitchFamily="34" charset="0"/>
            </a:endParaRPr>
          </a:p>
        </p:txBody>
      </p:sp>
    </p:spTree>
    <p:extLst>
      <p:ext uri="{BB962C8B-B14F-4D97-AF65-F5344CB8AC3E}">
        <p14:creationId xmlns:p14="http://schemas.microsoft.com/office/powerpoint/2010/main" val="15405488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E6ACDA-9063-E1D9-81DD-2823D90974BC}"/>
            </a:ext>
          </a:extLst>
        </p:cNvPr>
        <p:cNvGrpSpPr/>
        <p:nvPr/>
      </p:nvGrpSpPr>
      <p:grpSpPr>
        <a:xfrm>
          <a:off x="0" y="0"/>
          <a:ext cx="0" cy="0"/>
          <a:chOff x="0" y="0"/>
          <a:chExt cx="0" cy="0"/>
        </a:xfrm>
      </p:grpSpPr>
      <p:pic>
        <p:nvPicPr>
          <p:cNvPr id="37" name="Graphic 36">
            <a:extLst>
              <a:ext uri="{FF2B5EF4-FFF2-40B4-BE49-F238E27FC236}">
                <a16:creationId xmlns:a16="http://schemas.microsoft.com/office/drawing/2014/main" id="{99DE0360-A487-AFB1-9F7D-54E88DEA82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400" y="-29138649"/>
            <a:ext cx="6148278" cy="35996649"/>
          </a:xfrm>
          <a:prstGeom prst="rect">
            <a:avLst/>
          </a:prstGeom>
        </p:spPr>
      </p:pic>
      <p:sp>
        <p:nvSpPr>
          <p:cNvPr id="26" name="TextBox 25">
            <a:extLst>
              <a:ext uri="{FF2B5EF4-FFF2-40B4-BE49-F238E27FC236}">
                <a16:creationId xmlns:a16="http://schemas.microsoft.com/office/drawing/2014/main" id="{00F17A97-BC96-A3A5-D939-10D1A32C0CEF}"/>
              </a:ext>
            </a:extLst>
          </p:cNvPr>
          <p:cNvSpPr txBox="1"/>
          <p:nvPr/>
        </p:nvSpPr>
        <p:spPr>
          <a:xfrm>
            <a:off x="510209" y="969288"/>
            <a:ext cx="6462028" cy="4936688"/>
          </a:xfrm>
          <a:prstGeom prst="roundRect">
            <a:avLst>
              <a:gd name="adj" fmla="val 5993"/>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The system also supports actuators, for example relay switches.</a:t>
            </a:r>
          </a:p>
          <a:p>
            <a:pPr lvl="0" algn="just">
              <a:defRPr/>
            </a:pPr>
            <a:endParaRPr lang="en-US" sz="2000">
              <a:solidFill>
                <a:schemeClr val="bg1"/>
              </a:solidFill>
              <a:latin typeface="Speak Pro" panose="020F0502020204030204" pitchFamily="34" charset="0"/>
            </a:endParaRPr>
          </a:p>
          <a:p>
            <a:pPr lvl="0" algn="just">
              <a:defRPr/>
            </a:pPr>
            <a:r>
              <a:rPr lang="en-US" sz="2000" b="1">
                <a:solidFill>
                  <a:schemeClr val="bg1"/>
                </a:solidFill>
                <a:latin typeface="Speak Pro" panose="020F0502020204030204" pitchFamily="34" charset="0"/>
              </a:rPr>
              <a:t>Actuator Device Connector:</a:t>
            </a:r>
          </a:p>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 • Manages the connection of actuators to the broker.</a:t>
            </a:r>
          </a:p>
          <a:p>
            <a:pPr lvl="0" algn="just">
              <a:defRPr/>
            </a:pPr>
            <a:r>
              <a:rPr lang="en-US" sz="2000">
                <a:solidFill>
                  <a:schemeClr val="bg1"/>
                </a:solidFill>
                <a:latin typeface="Speak Pro" panose="020F0502020204030204" pitchFamily="34" charset="0"/>
              </a:rPr>
              <a:t> • Receives commands via MQTT instead of sending measurements.</a:t>
            </a:r>
          </a:p>
          <a:p>
            <a:pPr lvl="0" algn="just">
              <a:defRPr/>
            </a:pPr>
            <a:endParaRPr lang="en-US" sz="2000">
              <a:solidFill>
                <a:schemeClr val="bg1"/>
              </a:solidFill>
              <a:latin typeface="Speak Pro" panose="020F0502020204030204" pitchFamily="34" charset="0"/>
            </a:endParaRPr>
          </a:p>
          <a:p>
            <a:pPr lvl="0" algn="just">
              <a:defRPr/>
            </a:pPr>
            <a:r>
              <a:rPr lang="en-US" sz="2000" b="1">
                <a:solidFill>
                  <a:schemeClr val="bg1"/>
                </a:solidFill>
                <a:latin typeface="Speak Pro" panose="020F0502020204030204" pitchFamily="34" charset="0"/>
              </a:rPr>
              <a:t>Actuator Device Connector Instantiator:</a:t>
            </a:r>
          </a:p>
          <a:p>
            <a:pPr lvl="0" algn="just">
              <a:defRPr/>
            </a:pPr>
            <a:r>
              <a:rPr lang="en-US" sz="2000">
                <a:solidFill>
                  <a:schemeClr val="bg1"/>
                </a:solidFill>
                <a:latin typeface="Speak Pro" panose="020F0502020204030204" pitchFamily="34" charset="0"/>
              </a:rPr>
              <a:t> • Creates one object per relay switch.</a:t>
            </a:r>
          </a:p>
          <a:p>
            <a:pPr lvl="0" algn="just">
              <a:defRPr/>
            </a:pPr>
            <a:r>
              <a:rPr lang="en-US" sz="2000">
                <a:solidFill>
                  <a:schemeClr val="bg1"/>
                </a:solidFill>
                <a:latin typeface="Speak Pro" panose="020F0502020204030204" pitchFamily="34" charset="0"/>
              </a:rPr>
              <a:t> • Each object uses the same logic inside the Actuator Device Connector to process commands.</a:t>
            </a:r>
          </a:p>
          <a:p>
            <a:pPr lvl="0" algn="just">
              <a:defRPr/>
            </a:pPr>
            <a:endParaRPr lang="en-US" sz="2000">
              <a:solidFill>
                <a:schemeClr val="bg1"/>
              </a:solidFill>
              <a:latin typeface="Speak Pro" panose="020F0502020204030204" pitchFamily="34" charset="0"/>
            </a:endParaRPr>
          </a:p>
        </p:txBody>
      </p:sp>
      <p:grpSp>
        <p:nvGrpSpPr>
          <p:cNvPr id="31" name="Group 30">
            <a:extLst>
              <a:ext uri="{FF2B5EF4-FFF2-40B4-BE49-F238E27FC236}">
                <a16:creationId xmlns:a16="http://schemas.microsoft.com/office/drawing/2014/main" id="{AE4854FE-6B1C-DC61-4A7B-F0E36029B53C}"/>
              </a:ext>
            </a:extLst>
          </p:cNvPr>
          <p:cNvGrpSpPr/>
          <p:nvPr/>
        </p:nvGrpSpPr>
        <p:grpSpPr>
          <a:xfrm>
            <a:off x="7406640" y="124461"/>
            <a:ext cx="6609080" cy="6609078"/>
            <a:chOff x="2260962" y="-455195"/>
            <a:chExt cx="7768394" cy="7768390"/>
          </a:xfrm>
        </p:grpSpPr>
        <p:grpSp>
          <p:nvGrpSpPr>
            <p:cNvPr id="27" name="Group 26">
              <a:extLst>
                <a:ext uri="{FF2B5EF4-FFF2-40B4-BE49-F238E27FC236}">
                  <a16:creationId xmlns:a16="http://schemas.microsoft.com/office/drawing/2014/main" id="{0BA4F2C9-B9FA-4F51-391F-DB864B4AD15C}"/>
                </a:ext>
              </a:extLst>
            </p:cNvPr>
            <p:cNvGrpSpPr/>
            <p:nvPr/>
          </p:nvGrpSpPr>
          <p:grpSpPr>
            <a:xfrm>
              <a:off x="2260962" y="-455195"/>
              <a:ext cx="7768394" cy="7768390"/>
              <a:chOff x="6848354" y="-838200"/>
              <a:chExt cx="8534399" cy="8534399"/>
            </a:xfrm>
          </p:grpSpPr>
          <p:sp useBgFill="1">
            <p:nvSpPr>
              <p:cNvPr id="29" name="Flowchart: Summing Junction 5">
                <a:extLst>
                  <a:ext uri="{FF2B5EF4-FFF2-40B4-BE49-F238E27FC236}">
                    <a16:creationId xmlns:a16="http://schemas.microsoft.com/office/drawing/2014/main" id="{6A11A62B-D56E-FE3E-53A3-942CF0EA5410}"/>
                  </a:ext>
                </a:extLst>
              </p:cNvPr>
              <p:cNvSpPr/>
              <p:nvPr/>
            </p:nvSpPr>
            <p:spPr bwMode="white">
              <a:xfrm>
                <a:off x="6848354" y="-838200"/>
                <a:ext cx="8534399" cy="8534399"/>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30" name="Oval 29">
                <a:extLst>
                  <a:ext uri="{FF2B5EF4-FFF2-40B4-BE49-F238E27FC236}">
                    <a16:creationId xmlns:a16="http://schemas.microsoft.com/office/drawing/2014/main" id="{E378F27F-1069-A4A7-8DB0-A81EF001AFED}"/>
                  </a:ext>
                </a:extLst>
              </p:cNvPr>
              <p:cNvSpPr/>
              <p:nvPr/>
            </p:nvSpPr>
            <p:spPr>
              <a:xfrm>
                <a:off x="8578919" y="892366"/>
                <a:ext cx="5073268" cy="5073265"/>
              </a:xfrm>
              <a:prstGeom prst="ellipse">
                <a:avLst/>
              </a:prstGeom>
              <a:blipFill dpi="0" rotWithShape="1">
                <a:blip r:embed="rId6">
                  <a:alphaModFix amt="80000"/>
                  <a:extLst>
                    <a:ext uri="{96DAC541-7B7A-43D3-8B79-37D633B846F1}">
                      <asvg:svgBlip xmlns:asvg="http://schemas.microsoft.com/office/drawing/2016/SVG/main" r:embed="rId7"/>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extBox 11">
              <a:extLst>
                <a:ext uri="{FF2B5EF4-FFF2-40B4-BE49-F238E27FC236}">
                  <a16:creationId xmlns:a16="http://schemas.microsoft.com/office/drawing/2014/main" id="{CA6980D4-617E-6E84-4156-90CB9FB2F367}"/>
                </a:ext>
              </a:extLst>
            </p:cNvPr>
            <p:cNvSpPr txBox="1"/>
            <p:nvPr/>
          </p:nvSpPr>
          <p:spPr>
            <a:xfrm>
              <a:off x="3901949" y="3198167"/>
              <a:ext cx="4100595" cy="542647"/>
            </a:xfrm>
            <a:prstGeom prst="rect">
              <a:avLst/>
            </a:prstGeom>
            <a:noFill/>
          </p:spPr>
          <p:txBody>
            <a:bodyPr wrap="square">
              <a:spAutoFit/>
            </a:bodyPr>
            <a:lstStyle/>
            <a:p>
              <a:pPr algn="ctr"/>
              <a:r>
                <a:rPr kumimoji="0" lang="en-US" sz="24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rPr>
                <a:t>Actuators</a:t>
              </a:r>
            </a:p>
          </p:txBody>
        </p:sp>
      </p:grpSp>
      <p:grpSp>
        <p:nvGrpSpPr>
          <p:cNvPr id="2" name="Group 1">
            <a:extLst>
              <a:ext uri="{FF2B5EF4-FFF2-40B4-BE49-F238E27FC236}">
                <a16:creationId xmlns:a16="http://schemas.microsoft.com/office/drawing/2014/main" id="{DF7B27D4-D0CE-66AD-6D4D-EF65F109CCCA}"/>
              </a:ext>
            </a:extLst>
          </p:cNvPr>
          <p:cNvGrpSpPr/>
          <p:nvPr/>
        </p:nvGrpSpPr>
        <p:grpSpPr>
          <a:xfrm rot="10800000">
            <a:off x="4995422" y="8754247"/>
            <a:ext cx="2401788" cy="2401786"/>
            <a:chOff x="7616217" y="482730"/>
            <a:chExt cx="3579858" cy="3579856"/>
          </a:xfrm>
        </p:grpSpPr>
        <p:grpSp>
          <p:nvGrpSpPr>
            <p:cNvPr id="3" name="Group 2">
              <a:extLst>
                <a:ext uri="{FF2B5EF4-FFF2-40B4-BE49-F238E27FC236}">
                  <a16:creationId xmlns:a16="http://schemas.microsoft.com/office/drawing/2014/main" id="{D47F9758-6D5D-22ED-F1E7-F5429D608625}"/>
                </a:ext>
              </a:extLst>
            </p:cNvPr>
            <p:cNvGrpSpPr/>
            <p:nvPr/>
          </p:nvGrpSpPr>
          <p:grpSpPr>
            <a:xfrm>
              <a:off x="7616217" y="482730"/>
              <a:ext cx="3579858" cy="3579856"/>
              <a:chOff x="1297898" y="1517117"/>
              <a:chExt cx="3566016" cy="3566014"/>
            </a:xfrm>
          </p:grpSpPr>
          <p:sp useBgFill="1">
            <p:nvSpPr>
              <p:cNvPr id="6" name="Flowchart: Summing Junction 5">
                <a:extLst>
                  <a:ext uri="{FF2B5EF4-FFF2-40B4-BE49-F238E27FC236}">
                    <a16:creationId xmlns:a16="http://schemas.microsoft.com/office/drawing/2014/main" id="{2DA6B7DC-3EE5-2561-5210-8FD2FA878110}"/>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7" name="Oval 6">
                <a:extLst>
                  <a:ext uri="{FF2B5EF4-FFF2-40B4-BE49-F238E27FC236}">
                    <a16:creationId xmlns:a16="http://schemas.microsoft.com/office/drawing/2014/main" id="{E01E1342-C429-59FA-2EC6-5A255936AAA8}"/>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F853D9FB-E2BF-DA7A-3394-ED141F493D92}"/>
                </a:ext>
              </a:extLst>
            </p:cNvPr>
            <p:cNvSpPr txBox="1"/>
            <p:nvPr/>
          </p:nvSpPr>
          <p:spPr>
            <a:xfrm>
              <a:off x="7949743" y="2894361"/>
              <a:ext cx="2912808" cy="412866"/>
            </a:xfrm>
            <a:prstGeom prst="rect">
              <a:avLst/>
            </a:prstGeom>
            <a:noFill/>
          </p:spPr>
          <p:txBody>
            <a:bodyPr wrap="square">
              <a:spAutoFit/>
            </a:bodyPr>
            <a:lstStyle/>
            <a:p>
              <a:pPr algn="ctr"/>
              <a:r>
                <a:rPr lang="en-US" sz="1200" b="1" cap="all">
                  <a:solidFill>
                    <a:srgbClr val="C00000"/>
                  </a:solidFill>
                  <a:latin typeface="Biome" panose="020B0503030204020804" pitchFamily="34" charset="0"/>
                  <a:ea typeface="+mj-ea"/>
                  <a:cs typeface="Biome" panose="020B0503030204020804" pitchFamily="34" charset="0"/>
                </a:rPr>
                <a:t>Relay switch</a:t>
              </a:r>
              <a:endParaRPr kumimoji="0" lang="en-US" sz="12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pic>
          <p:nvPicPr>
            <p:cNvPr id="5" name="Picture 4" descr="A blue electronic device with white text&#10;&#10;AI-generated content may be incorrect.">
              <a:extLst>
                <a:ext uri="{FF2B5EF4-FFF2-40B4-BE49-F238E27FC236}">
                  <a16:creationId xmlns:a16="http://schemas.microsoft.com/office/drawing/2014/main" id="{8B2D6403-7C1B-1F5D-5931-583AAB221EFA}"/>
                </a:ext>
              </a:extLst>
            </p:cNvPr>
            <p:cNvPicPr>
              <a:picLocks noChangeAspect="1"/>
            </p:cNvPicPr>
            <p:nvPr/>
          </p:nvPicPr>
          <p:blipFill>
            <a:blip r:embed="rId8"/>
            <a:srcRect b="7377"/>
            <a:stretch>
              <a:fillRect/>
            </a:stretch>
          </p:blipFill>
          <p:spPr>
            <a:xfrm>
              <a:off x="8462687" y="1209630"/>
              <a:ext cx="1644000" cy="1526964"/>
            </a:xfrm>
            <a:prstGeom prst="rect">
              <a:avLst/>
            </a:prstGeom>
            <a:effectLst>
              <a:outerShdw blurRad="50800" dist="63500" dir="5400000" algn="t" rotWithShape="0">
                <a:prstClr val="black">
                  <a:alpha val="40000"/>
                </a:prstClr>
              </a:outerShdw>
            </a:effectLst>
          </p:spPr>
        </p:pic>
      </p:grpSp>
      <p:grpSp>
        <p:nvGrpSpPr>
          <p:cNvPr id="8" name="Group 7">
            <a:extLst>
              <a:ext uri="{FF2B5EF4-FFF2-40B4-BE49-F238E27FC236}">
                <a16:creationId xmlns:a16="http://schemas.microsoft.com/office/drawing/2014/main" id="{B1B6F64E-CBA3-A898-5377-32B481A37E0A}"/>
              </a:ext>
            </a:extLst>
          </p:cNvPr>
          <p:cNvGrpSpPr/>
          <p:nvPr/>
        </p:nvGrpSpPr>
        <p:grpSpPr>
          <a:xfrm rot="5400000">
            <a:off x="-5551084" y="3732093"/>
            <a:ext cx="2415850" cy="2415848"/>
            <a:chOff x="1297898" y="1517117"/>
            <a:chExt cx="3566016" cy="3566014"/>
          </a:xfrm>
        </p:grpSpPr>
        <p:sp useBgFill="1">
          <p:nvSpPr>
            <p:cNvPr id="10" name="Flowchart: Summing Junction 5">
              <a:extLst>
                <a:ext uri="{FF2B5EF4-FFF2-40B4-BE49-F238E27FC236}">
                  <a16:creationId xmlns:a16="http://schemas.microsoft.com/office/drawing/2014/main" id="{178986AA-5099-1C6E-27B0-012423D5AB6E}"/>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1" name="Oval 10">
              <a:extLst>
                <a:ext uri="{FF2B5EF4-FFF2-40B4-BE49-F238E27FC236}">
                  <a16:creationId xmlns:a16="http://schemas.microsoft.com/office/drawing/2014/main" id="{8F768166-5E48-16B5-3B15-79DB9F913C0F}"/>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blue circuit board with wires&#10;&#10;AI-generated content may be incorrect.">
              <a:extLst>
                <a:ext uri="{FF2B5EF4-FFF2-40B4-BE49-F238E27FC236}">
                  <a16:creationId xmlns:a16="http://schemas.microsoft.com/office/drawing/2014/main" id="{D681C1E6-504C-9F76-0269-BCFECA9FDA52}"/>
                </a:ext>
              </a:extLst>
            </p:cNvPr>
            <p:cNvPicPr>
              <a:picLocks noChangeAspect="1"/>
            </p:cNvPicPr>
            <p:nvPr/>
          </p:nvPicPr>
          <p:blipFill>
            <a:blip r:embed="rId9"/>
            <a:srcRect l="20160" t="2687" r="20160" b="3282"/>
            <a:stretch>
              <a:fillRect/>
            </a:stretch>
          </p:blipFill>
          <p:spPr>
            <a:xfrm>
              <a:off x="1890317" y="2029973"/>
              <a:ext cx="2200209" cy="1948326"/>
            </a:xfrm>
            <a:prstGeom prst="rect">
              <a:avLst/>
            </a:prstGeom>
            <a:effectLst>
              <a:outerShdw blurRad="50800" dist="63500" dir="5400000" algn="t" rotWithShape="0">
                <a:prstClr val="black">
                  <a:alpha val="40000"/>
                </a:prstClr>
              </a:outerShdw>
            </a:effectLst>
          </p:spPr>
        </p:pic>
      </p:grpSp>
      <p:sp>
        <p:nvSpPr>
          <p:cNvPr id="14" name="TextBox 13">
            <a:extLst>
              <a:ext uri="{FF2B5EF4-FFF2-40B4-BE49-F238E27FC236}">
                <a16:creationId xmlns:a16="http://schemas.microsoft.com/office/drawing/2014/main" id="{5B69ECCD-4875-4190-15AE-C077F33241C8}"/>
              </a:ext>
            </a:extLst>
          </p:cNvPr>
          <p:cNvSpPr txBox="1"/>
          <p:nvPr/>
        </p:nvSpPr>
        <p:spPr>
          <a:xfrm rot="5400000">
            <a:off x="-5326006" y="5183161"/>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light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grpSp>
        <p:nvGrpSpPr>
          <p:cNvPr id="15" name="Group 14">
            <a:extLst>
              <a:ext uri="{FF2B5EF4-FFF2-40B4-BE49-F238E27FC236}">
                <a16:creationId xmlns:a16="http://schemas.microsoft.com/office/drawing/2014/main" id="{F8AFF845-7330-5688-9D25-54513E206FBF}"/>
              </a:ext>
            </a:extLst>
          </p:cNvPr>
          <p:cNvGrpSpPr/>
          <p:nvPr/>
        </p:nvGrpSpPr>
        <p:grpSpPr>
          <a:xfrm rot="5400000">
            <a:off x="14922901" y="3732093"/>
            <a:ext cx="2415850" cy="2415848"/>
            <a:chOff x="1297898" y="1517117"/>
            <a:chExt cx="3566016" cy="3566014"/>
          </a:xfrm>
        </p:grpSpPr>
        <p:sp useBgFill="1">
          <p:nvSpPr>
            <p:cNvPr id="16" name="Flowchart: Summing Junction 5">
              <a:extLst>
                <a:ext uri="{FF2B5EF4-FFF2-40B4-BE49-F238E27FC236}">
                  <a16:creationId xmlns:a16="http://schemas.microsoft.com/office/drawing/2014/main" id="{E3A69060-D670-144D-F3FC-DE9F61122104}"/>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7" name="Oval 16">
              <a:extLst>
                <a:ext uri="{FF2B5EF4-FFF2-40B4-BE49-F238E27FC236}">
                  <a16:creationId xmlns:a16="http://schemas.microsoft.com/office/drawing/2014/main" id="{79E68518-714E-3FDF-14A5-56C01882F894}"/>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8" name="Picture 17" descr="A close-up of a circuit board&#10;&#10;AI-generated content may be incorrect.">
            <a:extLst>
              <a:ext uri="{FF2B5EF4-FFF2-40B4-BE49-F238E27FC236}">
                <a16:creationId xmlns:a16="http://schemas.microsoft.com/office/drawing/2014/main" id="{BBC5A21C-2C6D-FEE4-523B-458F21F412EB}"/>
              </a:ext>
            </a:extLst>
          </p:cNvPr>
          <p:cNvPicPr>
            <a:picLocks noChangeAspect="1"/>
          </p:cNvPicPr>
          <p:nvPr/>
        </p:nvPicPr>
        <p:blipFill>
          <a:blip r:embed="rId10"/>
          <a:srcRect l="5398" t="5398" r="3835" b="3835"/>
          <a:stretch>
            <a:fillRect/>
          </a:stretch>
        </p:blipFill>
        <p:spPr>
          <a:xfrm rot="5400000">
            <a:off x="15304612" y="4001964"/>
            <a:ext cx="1652428" cy="1652428"/>
          </a:xfrm>
          <a:prstGeom prst="rect">
            <a:avLst/>
          </a:prstGeom>
          <a:effectLst>
            <a:outerShdw blurRad="50800" dist="63500" dir="5400000" algn="t" rotWithShape="0">
              <a:prstClr val="black">
                <a:alpha val="40000"/>
              </a:prstClr>
            </a:outerShdw>
          </a:effectLst>
        </p:spPr>
      </p:pic>
      <p:sp>
        <p:nvSpPr>
          <p:cNvPr id="19" name="TextBox 18">
            <a:extLst>
              <a:ext uri="{FF2B5EF4-FFF2-40B4-BE49-F238E27FC236}">
                <a16:creationId xmlns:a16="http://schemas.microsoft.com/office/drawing/2014/main" id="{2F8C1F83-C42F-915C-4BFB-38F26D4D132C}"/>
              </a:ext>
            </a:extLst>
          </p:cNvPr>
          <p:cNvSpPr txBox="1"/>
          <p:nvPr/>
        </p:nvSpPr>
        <p:spPr>
          <a:xfrm rot="5400000">
            <a:off x="15147979" y="5183161"/>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motion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spTree>
    <p:extLst>
      <p:ext uri="{BB962C8B-B14F-4D97-AF65-F5344CB8AC3E}">
        <p14:creationId xmlns:p14="http://schemas.microsoft.com/office/powerpoint/2010/main" val="27440713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D206AF-54FE-B730-01B0-4F9D5383ED92}"/>
            </a:ext>
          </a:extLst>
        </p:cNvPr>
        <p:cNvGrpSpPr/>
        <p:nvPr/>
      </p:nvGrpSpPr>
      <p:grpSpPr>
        <a:xfrm>
          <a:off x="0" y="0"/>
          <a:ext cx="0" cy="0"/>
          <a:chOff x="0" y="0"/>
          <a:chExt cx="0" cy="0"/>
        </a:xfrm>
      </p:grpSpPr>
      <p:pic>
        <p:nvPicPr>
          <p:cNvPr id="37" name="Graphic 36">
            <a:extLst>
              <a:ext uri="{FF2B5EF4-FFF2-40B4-BE49-F238E27FC236}">
                <a16:creationId xmlns:a16="http://schemas.microsoft.com/office/drawing/2014/main" id="{E2DA94A0-B146-C74C-5585-BD3A5BDE497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400" y="-29138649"/>
            <a:ext cx="6148278" cy="35996649"/>
          </a:xfrm>
          <a:prstGeom prst="rect">
            <a:avLst/>
          </a:prstGeom>
        </p:spPr>
      </p:pic>
      <p:sp>
        <p:nvSpPr>
          <p:cNvPr id="22" name="Rectangle 21">
            <a:extLst>
              <a:ext uri="{FF2B5EF4-FFF2-40B4-BE49-F238E27FC236}">
                <a16:creationId xmlns:a16="http://schemas.microsoft.com/office/drawing/2014/main" id="{E78B425C-0711-6104-3764-0C47706B0C77}"/>
              </a:ext>
            </a:extLst>
          </p:cNvPr>
          <p:cNvSpPr/>
          <p:nvPr/>
        </p:nvSpPr>
        <p:spPr>
          <a:xfrm>
            <a:off x="0" y="0"/>
            <a:ext cx="12192000" cy="6858000"/>
          </a:xfrm>
          <a:prstGeom prst="rect">
            <a:avLst/>
          </a:prstGeom>
          <a:solidFill>
            <a:srgbClr val="1F1F1F">
              <a:alpha val="70000"/>
            </a:srgbClr>
          </a:solidFill>
          <a:ln>
            <a:noFill/>
          </a:ln>
          <a:effectLst>
            <a:outerShdw blurRad="50800" dist="50800" dir="5400000" algn="ctr" rotWithShape="0">
              <a:srgbClr val="000000"/>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36261C0-A62C-33CD-8B18-C3D1BD393451}"/>
              </a:ext>
            </a:extLst>
          </p:cNvPr>
          <p:cNvSpPr/>
          <p:nvPr/>
        </p:nvSpPr>
        <p:spPr>
          <a:xfrm flipH="1">
            <a:off x="24579"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A474DC00-C817-5207-1487-DBA8688E75B1}"/>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C76A9486-418C-9386-AF22-27AE4FB36556}"/>
              </a:ext>
            </a:extLst>
          </p:cNvPr>
          <p:cNvSpPr/>
          <p:nvPr/>
        </p:nvSpPr>
        <p:spPr>
          <a:xfrm>
            <a:off x="115685" y="-574593"/>
            <a:ext cx="5344087" cy="439376"/>
          </a:xfrm>
          <a:prstGeom prst="roundRect">
            <a:avLst>
              <a:gd name="adj" fmla="val 4519"/>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47F1EF57-D44F-2818-4CB0-456AF9198AA5}"/>
              </a:ext>
            </a:extLst>
          </p:cNvPr>
          <p:cNvSpPr txBox="1"/>
          <p:nvPr/>
        </p:nvSpPr>
        <p:spPr>
          <a:xfrm>
            <a:off x="491903" y="-4429020"/>
            <a:ext cx="1645920" cy="182880"/>
          </a:xfrm>
          <a:prstGeom prst="roundRect">
            <a:avLst>
              <a:gd name="adj" fmla="val 21739"/>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15" name="TextBox 14">
            <a:extLst>
              <a:ext uri="{FF2B5EF4-FFF2-40B4-BE49-F238E27FC236}">
                <a16:creationId xmlns:a16="http://schemas.microsoft.com/office/drawing/2014/main" id="{F5681F53-B78D-63EA-1F31-C8710DA93790}"/>
              </a:ext>
            </a:extLst>
          </p:cNvPr>
          <p:cNvSpPr txBox="1"/>
          <p:nvPr/>
        </p:nvSpPr>
        <p:spPr>
          <a:xfrm>
            <a:off x="491903" y="-4212358"/>
            <a:ext cx="719732" cy="132474"/>
          </a:xfrm>
          <a:prstGeom prst="roundRect">
            <a:avLst>
              <a:gd name="adj" fmla="val 21908"/>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16" name="TextBox 15">
            <a:extLst>
              <a:ext uri="{FF2B5EF4-FFF2-40B4-BE49-F238E27FC236}">
                <a16:creationId xmlns:a16="http://schemas.microsoft.com/office/drawing/2014/main" id="{C59B775B-6BB0-C5A8-91EC-3A380E8E4621}"/>
              </a:ext>
            </a:extLst>
          </p:cNvPr>
          <p:cNvSpPr txBox="1"/>
          <p:nvPr/>
        </p:nvSpPr>
        <p:spPr>
          <a:xfrm>
            <a:off x="1753000" y="-3134640"/>
            <a:ext cx="803552" cy="132474"/>
          </a:xfrm>
          <a:prstGeom prst="roundRect">
            <a:avLst>
              <a:gd name="adj" fmla="val 24785"/>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19" name="TextBox 18">
            <a:extLst>
              <a:ext uri="{FF2B5EF4-FFF2-40B4-BE49-F238E27FC236}">
                <a16:creationId xmlns:a16="http://schemas.microsoft.com/office/drawing/2014/main" id="{6E2630A1-7ED6-0A1D-BFFB-700EBF32D669}"/>
              </a:ext>
            </a:extLst>
          </p:cNvPr>
          <p:cNvSpPr txBox="1"/>
          <p:nvPr/>
        </p:nvSpPr>
        <p:spPr>
          <a:xfrm>
            <a:off x="2154776" y="-2880363"/>
            <a:ext cx="3304996" cy="1828800"/>
          </a:xfrm>
          <a:prstGeom prst="roundRect">
            <a:avLst>
              <a:gd name="adj" fmla="val 5528"/>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25" name="TextBox 24">
            <a:extLst>
              <a:ext uri="{FF2B5EF4-FFF2-40B4-BE49-F238E27FC236}">
                <a16:creationId xmlns:a16="http://schemas.microsoft.com/office/drawing/2014/main" id="{4C170B15-A04D-853B-5AF9-2F24A3AC0D82}"/>
              </a:ext>
            </a:extLst>
          </p:cNvPr>
          <p:cNvSpPr txBox="1"/>
          <p:nvPr/>
        </p:nvSpPr>
        <p:spPr>
          <a:xfrm>
            <a:off x="491903" y="-5118154"/>
            <a:ext cx="1645920" cy="640080"/>
          </a:xfrm>
          <a:prstGeom prst="roundRect">
            <a:avLst>
              <a:gd name="adj" fmla="val 7453"/>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28" name="TextBox 27">
            <a:extLst>
              <a:ext uri="{FF2B5EF4-FFF2-40B4-BE49-F238E27FC236}">
                <a16:creationId xmlns:a16="http://schemas.microsoft.com/office/drawing/2014/main" id="{20C732AD-1FCD-0A8E-2D85-0620F43D858E}"/>
              </a:ext>
            </a:extLst>
          </p:cNvPr>
          <p:cNvSpPr txBox="1"/>
          <p:nvPr/>
        </p:nvSpPr>
        <p:spPr>
          <a:xfrm>
            <a:off x="1753000" y="-3536694"/>
            <a:ext cx="2963822" cy="393421"/>
          </a:xfrm>
          <a:prstGeom prst="roundRect">
            <a:avLst>
              <a:gd name="adj" fmla="val 24785"/>
            </a:avLst>
          </a:prstGeom>
          <a:solidFill>
            <a:schemeClr val="bg1">
              <a:lumMod val="95000"/>
              <a:alpha val="5000"/>
            </a:schemeClr>
          </a:solidFill>
          <a:ln w="12700">
            <a:solidFill>
              <a:schemeClr val="bg2">
                <a:lumMod val="75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0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p:nvSpPr>
          <p:cNvPr id="21" name="TextBox 20">
            <a:extLst>
              <a:ext uri="{FF2B5EF4-FFF2-40B4-BE49-F238E27FC236}">
                <a16:creationId xmlns:a16="http://schemas.microsoft.com/office/drawing/2014/main" id="{018D5170-1A44-18B8-BD99-E0DEEF5359C1}"/>
              </a:ext>
            </a:extLst>
          </p:cNvPr>
          <p:cNvSpPr txBox="1"/>
          <p:nvPr/>
        </p:nvSpPr>
        <p:spPr>
          <a:xfrm>
            <a:off x="115685" y="-135217"/>
            <a:ext cx="8200556" cy="10666510"/>
          </a:xfrm>
          <a:prstGeom prst="rect">
            <a:avLst/>
          </a:prstGeom>
          <a:noFill/>
        </p:spPr>
        <p:txBody>
          <a:bodyPr wrap="square">
            <a:spAutoFit/>
          </a:bodyPr>
          <a:lstStyle/>
          <a:p>
            <a:pPr>
              <a:lnSpc>
                <a:spcPts val="1425"/>
              </a:lnSpc>
              <a:buNone/>
            </a:pPr>
            <a:br>
              <a:rPr lang="en-US" sz="800" b="0">
                <a:solidFill>
                  <a:srgbClr val="CCCCCC"/>
                </a:solidFill>
                <a:effectLst/>
                <a:latin typeface="Consolas" panose="020B0609020204030204" pitchFamily="49" charset="0"/>
              </a:rPr>
            </a:br>
            <a:r>
              <a:rPr lang="en-US" sz="800" b="0">
                <a:solidFill>
                  <a:srgbClr val="569CD6"/>
                </a:solidFill>
                <a:effectLst/>
                <a:latin typeface="Consolas" panose="020B0609020204030204" pitchFamily="49" charset="0"/>
              </a:rPr>
              <a:t>class</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Device_connector_act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exposed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True</a:t>
            </a:r>
            <a:endParaRPr lang="en-US" sz="800" b="0">
              <a:solidFill>
                <a:srgbClr val="CCCCCC"/>
              </a:solidFill>
              <a:effectLst/>
              <a:latin typeface="Consolas" panose="020B0609020204030204" pitchFamily="49" charset="0"/>
            </a:endParaRP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__init__</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catalog_url</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DCConfiguration</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baseClientID</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DCID</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.catalog_url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catalog_url</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.DCConfiguration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DCConfiguration</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.clientID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baseClientID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_</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DCID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_DCA_</a:t>
            </a:r>
            <a:r>
              <a:rPr lang="en-US" sz="800" b="0">
                <a:solidFill>
                  <a:srgbClr val="569CD6"/>
                </a:solidFill>
                <a:effectLst/>
                <a:latin typeface="Consolas" panose="020B0609020204030204" pitchFamily="49" charset="0"/>
              </a:rPr>
              <a:t>{</a:t>
            </a:r>
            <a:r>
              <a:rPr lang="en-US" sz="800" b="0">
                <a:solidFill>
                  <a:srgbClr val="4EC9B0"/>
                </a:solidFill>
                <a:effectLst/>
                <a:latin typeface="Consolas" panose="020B0609020204030204" pitchFamily="49" charset="0"/>
              </a:rPr>
              <a:t>int</a:t>
            </a:r>
            <a:r>
              <a:rPr lang="en-US" sz="800" b="0">
                <a:solidFill>
                  <a:srgbClr val="CCCCCC"/>
                </a:solidFill>
                <a:effectLst/>
                <a:latin typeface="Consolas" panose="020B0609020204030204" pitchFamily="49" charset="0"/>
              </a:rPr>
              <a:t>(time.time())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.devices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.DCConfiguration.get(</a:t>
            </a:r>
            <a:r>
              <a:rPr lang="en-US" sz="800" b="0">
                <a:solidFill>
                  <a:srgbClr val="CE9178"/>
                </a:solidFill>
                <a:effectLst/>
                <a:latin typeface="Consolas" panose="020B0609020204030204" pitchFamily="49" charset="0"/>
              </a:rPr>
              <a:t>"devicesList"</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try</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.houseID,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.floorID,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.unitID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DCID.split(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except</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ValueError</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"Error parsing DCID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DCID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endParaRPr lang="en-US" sz="800" b="0">
              <a:solidFill>
                <a:srgbClr val="CCCCCC"/>
              </a:solidFill>
              <a:effectLst/>
              <a:latin typeface="Consolas" panose="020B0609020204030204" pitchFamily="49" charset="0"/>
            </a:endParaRP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try</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broker, port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.get_broker()</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MyMQTT(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.clientID, broker, port,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.client.start()</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MQTT client started."</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topic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"ThiefDetector/commands/</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.houseID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.floorID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.unitID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.client.mySubscribe(topic)</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Subscribed to topic: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topic</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except</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Exception</a:t>
            </a: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as</a:t>
            </a:r>
            <a:r>
              <a:rPr lang="en-US" sz="800" b="0">
                <a:solidFill>
                  <a:srgbClr val="CCCCCC"/>
                </a:solidFill>
                <a:effectLst/>
                <a:latin typeface="Consolas" panose="020B0609020204030204" pitchFamily="49" charset="0"/>
              </a:rPr>
              <a:t> e:</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ERROR] Failed to start MQTT client: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@cherrypy.tools.json_out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GET</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9CDCFE"/>
                </a:solidFill>
                <a:effectLst/>
                <a:latin typeface="Consolas" panose="020B0609020204030204" pitchFamily="49" charset="0"/>
              </a:rPr>
              <a:t>uri</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9CDCFE"/>
                </a:solidFill>
                <a:effectLst/>
                <a:latin typeface="Consolas" panose="020B0609020204030204" pitchFamily="49" charset="0"/>
              </a:rPr>
              <a:t>params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len</a:t>
            </a:r>
            <a:r>
              <a:rPr lang="en-US" sz="800" b="0">
                <a:solidFill>
                  <a:srgbClr val="CCCCCC"/>
                </a:solidFill>
                <a:effectLst/>
                <a:latin typeface="Consolas" panose="020B0609020204030204" pitchFamily="49" charset="0"/>
              </a:rPr>
              <a:t>(uri) </a:t>
            </a:r>
            <a:r>
              <a:rPr lang="en-US" sz="800" b="0">
                <a:solidFill>
                  <a:srgbClr val="D4D4D4"/>
                </a:solidFill>
                <a:effectLst/>
                <a:latin typeface="Consolas" panose="020B0609020204030204" pitchFamily="49" charset="0"/>
              </a:rPr>
              <a:t>&gt;</a:t>
            </a:r>
            <a:r>
              <a:rPr lang="en-US" sz="800" b="0">
                <a:solidFill>
                  <a:srgbClr val="CCCCCC"/>
                </a:solidFill>
                <a:effectLst/>
                <a:latin typeface="Consolas" panose="020B0609020204030204" pitchFamily="49" charset="0"/>
              </a:rPr>
              <a:t> </a:t>
            </a:r>
            <a:r>
              <a:rPr lang="en-US" sz="800" b="0">
                <a:solidFill>
                  <a:srgbClr val="B5CEA8"/>
                </a:solidFill>
                <a:effectLst/>
                <a:latin typeface="Consolas" panose="020B0609020204030204" pitchFamily="49" charset="0"/>
              </a:rPr>
              <a:t>0</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and</a:t>
            </a:r>
            <a:r>
              <a:rPr lang="en-US" sz="800" b="0">
                <a:solidFill>
                  <a:srgbClr val="CCCCCC"/>
                </a:solidFill>
                <a:effectLst/>
                <a:latin typeface="Consolas" panose="020B0609020204030204" pitchFamily="49" charset="0"/>
              </a:rPr>
              <a:t> uri[</a:t>
            </a:r>
            <a:r>
              <a:rPr lang="en-US" sz="800" b="0">
                <a:solidFill>
                  <a:srgbClr val="B5CEA8"/>
                </a:solidFill>
                <a:effectLst/>
                <a:latin typeface="Consolas" panose="020B0609020204030204" pitchFamily="49" charset="0"/>
              </a:rPr>
              <a:t>0</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"devices"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.devices</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"Go to '/devices' to see the devices list."</a:t>
            </a:r>
            <a:endParaRPr lang="en-US" sz="800" b="0">
              <a:solidFill>
                <a:srgbClr val="CCCCCC"/>
              </a:solidFill>
              <a:effectLst/>
              <a:latin typeface="Consolas" panose="020B0609020204030204" pitchFamily="49" charset="0"/>
            </a:endParaRP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notify</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topic</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payload</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NOTIFY] Command received on topic: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topic</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try</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event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payload.get(</a:t>
            </a:r>
            <a:r>
              <a:rPr lang="en-US" sz="800" b="0">
                <a:solidFill>
                  <a:srgbClr val="CE9178"/>
                </a:solidFill>
                <a:effectLst/>
                <a:latin typeface="Consolas" panose="020B0609020204030204" pitchFamily="49" charset="0"/>
              </a:rPr>
              <a:t>"e"</a:t>
            </a:r>
            <a:r>
              <a:rPr lang="en-US" sz="800" b="0">
                <a:solidFill>
                  <a:srgbClr val="CCCCCC"/>
                </a:solidFill>
                <a:effectLst/>
                <a:latin typeface="Consolas" panose="020B0609020204030204" pitchFamily="49" charset="0"/>
              </a:rPr>
              <a:t>, [{}])[</a:t>
            </a:r>
            <a:r>
              <a:rPr lang="en-US" sz="800" b="0">
                <a:solidFill>
                  <a:srgbClr val="B5CEA8"/>
                </a:solidFill>
                <a:effectLst/>
                <a:latin typeface="Consolas" panose="020B0609020204030204" pitchFamily="49" charset="0"/>
              </a:rPr>
              <a:t>0</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deviceStatusValue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event.get(</a:t>
            </a:r>
            <a:r>
              <a:rPr lang="en-US" sz="800" b="0">
                <a:solidFill>
                  <a:srgbClr val="CE9178"/>
                </a:solidFill>
                <a:effectLst/>
                <a:latin typeface="Consolas" panose="020B0609020204030204" pitchFamily="49" charset="0"/>
              </a:rPr>
              <a:t>"v"</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"unknown"</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deviceName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topic.split(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r>
              <a:rPr lang="en-US" sz="800" b="0">
                <a:solidFill>
                  <a:srgbClr val="D4D4D4"/>
                </a:solidFill>
                <a:effectLst/>
                <a:latin typeface="Consolas" panose="020B0609020204030204" pitchFamily="49" charset="0"/>
              </a:rPr>
              <a:t>-</a:t>
            </a:r>
            <a:r>
              <a:rPr lang="en-US" sz="800" b="0">
                <a:solidFill>
                  <a:srgbClr val="B5CEA8"/>
                </a:solidFill>
                <a:effectLst/>
                <a:latin typeface="Consolas" panose="020B0609020204030204" pitchFamily="49" charset="0"/>
              </a:rPr>
              <a:t>1</a:t>
            </a:r>
            <a:r>
              <a:rPr lang="en-US" sz="800" b="0">
                <a:solidFill>
                  <a:srgbClr val="CCCCCC"/>
                </a:solidFill>
                <a:effectLst/>
                <a:latin typeface="Consolas" panose="020B0609020204030204" pitchFamily="49" charset="0"/>
              </a:rPr>
              <a: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for</a:t>
            </a:r>
            <a:r>
              <a:rPr lang="en-US" sz="800" b="0">
                <a:solidFill>
                  <a:srgbClr val="CCCCCC"/>
                </a:solidFill>
                <a:effectLst/>
                <a:latin typeface="Consolas" panose="020B0609020204030204" pitchFamily="49" charset="0"/>
              </a:rPr>
              <a:t> device </a:t>
            </a:r>
            <a:r>
              <a:rPr lang="en-US" sz="800" b="0">
                <a:solidFill>
                  <a:srgbClr val="C586C0"/>
                </a:solidFill>
                <a:effectLst/>
                <a:latin typeface="Consolas" panose="020B0609020204030204" pitchFamily="49" charset="0"/>
              </a:rPr>
              <a:t>in</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.devices:</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device[</a:t>
            </a:r>
            <a:r>
              <a:rPr lang="en-US" sz="800" b="0">
                <a:solidFill>
                  <a:srgbClr val="CE9178"/>
                </a:solidFill>
                <a:effectLst/>
                <a:latin typeface="Consolas" panose="020B0609020204030204" pitchFamily="49" charset="0"/>
              </a:rPr>
              <a:t>"deviceName"</a:t>
            </a:r>
            <a:r>
              <a:rPr lang="en-US" sz="800" b="0">
                <a:solidFill>
                  <a:srgbClr val="CCCCCC"/>
                </a:solidFill>
                <a:effectLst/>
                <a:latin typeface="Consolas" panose="020B0609020204030204" pitchFamily="49" charset="0"/>
              </a:rPr>
              <a:t>].lower()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deviceName.lower():</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Updating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deviceName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status to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deviceStatusValue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device[</a:t>
            </a:r>
            <a:r>
              <a:rPr lang="en-US" sz="800" b="0">
                <a:solidFill>
                  <a:srgbClr val="CE9178"/>
                </a:solidFill>
                <a:effectLst/>
                <a:latin typeface="Consolas" panose="020B0609020204030204" pitchFamily="49" charset="0"/>
              </a:rPr>
              <a:t>"deviceStatus"</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deviceStatusValue</a:t>
            </a:r>
          </a:p>
          <a:p>
            <a:pPr>
              <a:lnSpc>
                <a:spcPts val="1425"/>
              </a:lnSpc>
              <a:buNone/>
            </a:pPr>
            <a:r>
              <a:rPr lang="en-US" sz="800" b="0">
                <a:solidFill>
                  <a:srgbClr val="CCCCCC"/>
                </a:solidFill>
                <a:effectLst/>
                <a:latin typeface="Consolas" panose="020B0609020204030204" pitchFamily="49" charset="0"/>
              </a:rPr>
              <a:t>                    device[</a:t>
            </a:r>
            <a:r>
              <a:rPr lang="en-US" sz="800" b="0">
                <a:solidFill>
                  <a:srgbClr val="CE9178"/>
                </a:solidFill>
                <a:effectLst/>
                <a:latin typeface="Consolas" panose="020B0609020204030204" pitchFamily="49" charset="0"/>
              </a:rPr>
              <a:t>"lastUpdate"</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time.strftime(</a:t>
            </a:r>
            <a:r>
              <a:rPr lang="en-US" sz="800" b="0">
                <a:solidFill>
                  <a:srgbClr val="CE9178"/>
                </a:solidFill>
                <a:effectLst/>
                <a:latin typeface="Consolas" panose="020B0609020204030204" pitchFamily="49" charset="0"/>
              </a:rPr>
              <a:t>"%Y-%m-</a:t>
            </a:r>
            <a:r>
              <a:rPr lang="en-US" sz="800" b="0">
                <a:solidFill>
                  <a:srgbClr val="569CD6"/>
                </a:solidFill>
                <a:effectLst/>
                <a:latin typeface="Consolas" panose="020B0609020204030204" pitchFamily="49" charset="0"/>
              </a:rPr>
              <a:t>%d</a:t>
            </a:r>
            <a:r>
              <a:rPr lang="en-US" sz="800" b="0">
                <a:solidFill>
                  <a:srgbClr val="CE9178"/>
                </a:solidFill>
                <a:effectLst/>
                <a:latin typeface="Consolas" panose="020B0609020204030204" pitchFamily="49" charset="0"/>
              </a:rPr>
              <a:t> %H:%M:%S"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except</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Exception</a:t>
            </a: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as</a:t>
            </a:r>
            <a:r>
              <a:rPr lang="en-US" sz="800" b="0">
                <a:solidFill>
                  <a:srgbClr val="CCCCCC"/>
                </a:solidFill>
                <a:effectLst/>
                <a:latin typeface="Consolas" panose="020B0609020204030204" pitchFamily="49" charset="0"/>
              </a:rPr>
              <a:t> e:</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ERROR] Unexpected error in notify: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stop</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.client.stop()</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.clientID</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MQTT client stopped."</a:t>
            </a:r>
            <a:r>
              <a:rPr lang="en-US" sz="800" b="0">
                <a:solidFill>
                  <a:srgbClr val="CCCCCC"/>
                </a:solidFill>
                <a:effectLst/>
                <a:latin typeface="Consolas" panose="020B0609020204030204" pitchFamily="49" charset="0"/>
              </a:rPr>
              <a: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get_broker</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req_b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requests.get(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.catalog_url</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/broker"</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req_b.raise_for_status()</a:t>
            </a:r>
          </a:p>
          <a:p>
            <a:pPr>
              <a:lnSpc>
                <a:spcPts val="1425"/>
              </a:lnSpc>
              <a:buNone/>
            </a:pPr>
            <a:r>
              <a:rPr lang="en-US" sz="800" b="0">
                <a:solidFill>
                  <a:srgbClr val="CCCCCC"/>
                </a:solidFill>
                <a:effectLst/>
                <a:latin typeface="Consolas" panose="020B0609020204030204" pitchFamily="49" charset="0"/>
              </a:rPr>
              <a:t>        broker_json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req_b.json()</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broker_json[</a:t>
            </a:r>
            <a:r>
              <a:rPr lang="en-US" sz="800" b="0">
                <a:solidFill>
                  <a:srgbClr val="CE9178"/>
                </a:solidFill>
                <a:effectLst/>
                <a:latin typeface="Consolas" panose="020B0609020204030204" pitchFamily="49" charset="0"/>
              </a:rPr>
              <a:t>"IP"</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int</a:t>
            </a:r>
            <a:r>
              <a:rPr lang="en-US" sz="800" b="0">
                <a:solidFill>
                  <a:srgbClr val="CCCCCC"/>
                </a:solidFill>
                <a:effectLst/>
                <a:latin typeface="Consolas" panose="020B0609020204030204" pitchFamily="49" charset="0"/>
              </a:rPr>
              <a:t>(broker_json[</a:t>
            </a:r>
            <a:r>
              <a:rPr lang="en-US" sz="800" b="0">
                <a:solidFill>
                  <a:srgbClr val="CE9178"/>
                </a:solidFill>
                <a:effectLst/>
                <a:latin typeface="Consolas" panose="020B0609020204030204" pitchFamily="49" charset="0"/>
              </a:rPr>
              <a:t>"port"</a:t>
            </a:r>
            <a:r>
              <a:rPr lang="en-US" sz="800" b="0">
                <a:solidFill>
                  <a:srgbClr val="CCCC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77BF5480-5C05-6859-F1D3-62F0ADBF8349}"/>
              </a:ext>
            </a:extLst>
          </p:cNvPr>
          <p:cNvSpPr txBox="1"/>
          <p:nvPr/>
        </p:nvSpPr>
        <p:spPr>
          <a:xfrm>
            <a:off x="6137050" y="2971483"/>
            <a:ext cx="5521550" cy="3710583"/>
          </a:xfrm>
          <a:prstGeom prst="roundRect">
            <a:avLst>
              <a:gd name="adj" fmla="val 9161"/>
            </a:avLst>
          </a:prstGeom>
          <a:solidFill>
            <a:schemeClr val="bg2">
              <a:lumMod val="25000"/>
            </a:schemeClr>
          </a:solidFill>
          <a:ln>
            <a:noFill/>
          </a:ln>
          <a:effectLst>
            <a:outerShdw blurRad="50800" dist="38100" dir="8100000" algn="tr" rotWithShape="0">
              <a:schemeClr val="bg1">
                <a:alpha val="40000"/>
              </a:scheme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pPr lvl="0" algn="just" eaLnBrk="0" fontAlgn="base" hangingPunct="0">
              <a:spcBef>
                <a:spcPct val="0"/>
              </a:spcBef>
              <a:spcAft>
                <a:spcPct val="0"/>
              </a:spcAft>
            </a:pPr>
            <a:endParaRPr lang="en-US" altLang="en-US" sz="1600">
              <a:solidFill>
                <a:schemeClr val="bg1"/>
              </a:solidFill>
              <a:latin typeface="Speak Pro" panose="020F0502020204030204" pitchFamily="34" charset="0"/>
            </a:endParaRPr>
          </a:p>
          <a:p>
            <a:pPr lvl="0" algn="just" eaLnBrk="0" fontAlgn="base" hangingPunct="0">
              <a:spcBef>
                <a:spcPct val="0"/>
              </a:spcBef>
              <a:spcAft>
                <a:spcPct val="0"/>
              </a:spcAft>
            </a:pPr>
            <a:r>
              <a:rPr lang="en-US" altLang="en-US" sz="1600" b="1">
                <a:solidFill>
                  <a:schemeClr val="bg1"/>
                </a:solidFill>
                <a:latin typeface="Speak Pro" panose="020F0502020204030204" pitchFamily="34" charset="0"/>
              </a:rPr>
              <a:t>Relay switch: 5V Single Channel Relay Module.</a:t>
            </a:r>
          </a:p>
          <a:p>
            <a:pPr lvl="0" algn="just" eaLnBrk="0" fontAlgn="base" hangingPunct="0">
              <a:spcBef>
                <a:spcPct val="0"/>
              </a:spcBef>
              <a:spcAft>
                <a:spcPct val="0"/>
              </a:spcAft>
            </a:pPr>
            <a:endParaRPr lang="en-US" altLang="en-US" sz="1600" b="1">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600">
                <a:solidFill>
                  <a:schemeClr val="bg1"/>
                </a:solidFill>
                <a:latin typeface="Speak Pro" panose="020F0502020204030204" pitchFamily="34" charset="0"/>
              </a:rPr>
              <a:t>Works with Raspberry Pi’s GPIO and can control electrical devices (like a lamp).</a:t>
            </a:r>
          </a:p>
          <a:p>
            <a:pPr marL="285750" lvl="0" indent="-285750" algn="just" eaLnBrk="0" fontAlgn="base" hangingPunct="0">
              <a:spcBef>
                <a:spcPct val="0"/>
              </a:spcBef>
              <a:spcAft>
                <a:spcPct val="0"/>
              </a:spcAft>
              <a:buFont typeface="Arial" panose="020B0604020202020204" pitchFamily="34" charset="0"/>
              <a:buChar char="•"/>
            </a:pPr>
            <a:endParaRPr lang="en-US" altLang="en-US" sz="1600">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600">
                <a:solidFill>
                  <a:schemeClr val="bg1"/>
                </a:solidFill>
                <a:latin typeface="Speak Pro" panose="020F0502020204030204" pitchFamily="34" charset="0"/>
              </a:rPr>
              <a:t>Simple and ideal for home projects.</a:t>
            </a:r>
          </a:p>
          <a:p>
            <a:pPr marL="285750" lvl="0" indent="-285750" algn="just" eaLnBrk="0" fontAlgn="base" hangingPunct="0">
              <a:spcBef>
                <a:spcPct val="0"/>
              </a:spcBef>
              <a:spcAft>
                <a:spcPct val="0"/>
              </a:spcAft>
              <a:buFont typeface="Arial" panose="020B0604020202020204" pitchFamily="34" charset="0"/>
              <a:buChar char="•"/>
            </a:pPr>
            <a:endParaRPr lang="en-US" altLang="en-US" sz="1600">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600">
                <a:solidFill>
                  <a:schemeClr val="bg1"/>
                </a:solidFill>
                <a:latin typeface="Speak Pro" panose="020F0502020204030204" pitchFamily="34" charset="0"/>
              </a:rPr>
              <a:t>It connects or cuts power to a device (a lamp) based on a signal from the Raspberry Pi.</a:t>
            </a:r>
          </a:p>
          <a:p>
            <a:pPr marL="285750" lvl="0" indent="-285750" algn="just" eaLnBrk="0" fontAlgn="base" hangingPunct="0">
              <a:spcBef>
                <a:spcPct val="0"/>
              </a:spcBef>
              <a:spcAft>
                <a:spcPct val="0"/>
              </a:spcAft>
              <a:buFont typeface="Arial" panose="020B0604020202020204" pitchFamily="34" charset="0"/>
              <a:buChar char="•"/>
            </a:pPr>
            <a:endParaRPr lang="en-US" altLang="en-US" sz="1600">
              <a:solidFill>
                <a:schemeClr val="bg1"/>
              </a:solidFill>
              <a:latin typeface="Speak Pro" panose="020F0502020204030204" pitchFamily="34" charset="0"/>
            </a:endParaRPr>
          </a:p>
          <a:p>
            <a:pPr marL="285750" lvl="0" indent="-285750" algn="just" eaLnBrk="0" fontAlgn="base" hangingPunct="0">
              <a:spcBef>
                <a:spcPct val="0"/>
              </a:spcBef>
              <a:spcAft>
                <a:spcPct val="0"/>
              </a:spcAft>
              <a:buFont typeface="Arial" panose="020B0604020202020204" pitchFamily="34" charset="0"/>
              <a:buChar char="•"/>
            </a:pPr>
            <a:r>
              <a:rPr lang="en-US" altLang="en-US" sz="1600">
                <a:solidFill>
                  <a:schemeClr val="bg1"/>
                </a:solidFill>
                <a:latin typeface="Speak Pro" panose="020F0502020204030204" pitchFamily="34" charset="0"/>
              </a:rPr>
              <a:t>Found in electronics markets or AliExpress with a search for (5V Relay Module).</a:t>
            </a:r>
          </a:p>
          <a:p>
            <a:pPr marL="285750" lvl="0" indent="-285750" algn="just" eaLnBrk="0" fontAlgn="base" hangingPunct="0">
              <a:spcBef>
                <a:spcPct val="0"/>
              </a:spcBef>
              <a:spcAft>
                <a:spcPct val="0"/>
              </a:spcAft>
              <a:buFont typeface="Arial" panose="020B0604020202020204" pitchFamily="34" charset="0"/>
              <a:buChar char="•"/>
            </a:pPr>
            <a:endParaRPr lang="en-US" altLang="en-US" sz="1600">
              <a:solidFill>
                <a:schemeClr val="bg1"/>
              </a:solidFill>
              <a:latin typeface="Speak Pro" panose="020F0502020204030204" pitchFamily="34" charset="0"/>
            </a:endParaRPr>
          </a:p>
        </p:txBody>
      </p:sp>
      <p:grpSp>
        <p:nvGrpSpPr>
          <p:cNvPr id="20" name="Group 19">
            <a:extLst>
              <a:ext uri="{FF2B5EF4-FFF2-40B4-BE49-F238E27FC236}">
                <a16:creationId xmlns:a16="http://schemas.microsoft.com/office/drawing/2014/main" id="{22E6852A-A149-E78D-CDF8-D9F6810EDDF5}"/>
              </a:ext>
            </a:extLst>
          </p:cNvPr>
          <p:cNvGrpSpPr/>
          <p:nvPr/>
        </p:nvGrpSpPr>
        <p:grpSpPr>
          <a:xfrm>
            <a:off x="7693849" y="175934"/>
            <a:ext cx="2401788" cy="2401786"/>
            <a:chOff x="7616217" y="482730"/>
            <a:chExt cx="3579858" cy="3579856"/>
          </a:xfrm>
        </p:grpSpPr>
        <p:grpSp>
          <p:nvGrpSpPr>
            <p:cNvPr id="14" name="Group 13">
              <a:extLst>
                <a:ext uri="{FF2B5EF4-FFF2-40B4-BE49-F238E27FC236}">
                  <a16:creationId xmlns:a16="http://schemas.microsoft.com/office/drawing/2014/main" id="{31203222-1B36-E611-E62A-889F051F4821}"/>
                </a:ext>
              </a:extLst>
            </p:cNvPr>
            <p:cNvGrpSpPr/>
            <p:nvPr/>
          </p:nvGrpSpPr>
          <p:grpSpPr>
            <a:xfrm>
              <a:off x="7616217" y="482730"/>
              <a:ext cx="3579858" cy="3579856"/>
              <a:chOff x="1297898" y="1517117"/>
              <a:chExt cx="3566016" cy="3566014"/>
            </a:xfrm>
          </p:grpSpPr>
          <p:sp useBgFill="1">
            <p:nvSpPr>
              <p:cNvPr id="29" name="Flowchart: Summing Junction 5">
                <a:extLst>
                  <a:ext uri="{FF2B5EF4-FFF2-40B4-BE49-F238E27FC236}">
                    <a16:creationId xmlns:a16="http://schemas.microsoft.com/office/drawing/2014/main" id="{3B2B0BB7-83ED-BDBE-3CD9-C0E4E4C2D6DD}"/>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30" name="Oval 29">
                <a:extLst>
                  <a:ext uri="{FF2B5EF4-FFF2-40B4-BE49-F238E27FC236}">
                    <a16:creationId xmlns:a16="http://schemas.microsoft.com/office/drawing/2014/main" id="{14460897-4FFD-F283-CF61-6EE81AC584BB}"/>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extBox 11">
              <a:extLst>
                <a:ext uri="{FF2B5EF4-FFF2-40B4-BE49-F238E27FC236}">
                  <a16:creationId xmlns:a16="http://schemas.microsoft.com/office/drawing/2014/main" id="{0DA9B499-C36D-0FA8-09A4-C593D46260F1}"/>
                </a:ext>
              </a:extLst>
            </p:cNvPr>
            <p:cNvSpPr txBox="1"/>
            <p:nvPr/>
          </p:nvSpPr>
          <p:spPr>
            <a:xfrm>
              <a:off x="7949743" y="2894361"/>
              <a:ext cx="2912808" cy="412866"/>
            </a:xfrm>
            <a:prstGeom prst="rect">
              <a:avLst/>
            </a:prstGeom>
            <a:noFill/>
          </p:spPr>
          <p:txBody>
            <a:bodyPr wrap="square">
              <a:spAutoFit/>
            </a:bodyPr>
            <a:lstStyle/>
            <a:p>
              <a:pPr algn="ctr"/>
              <a:r>
                <a:rPr lang="en-US" sz="1200" b="1" cap="all">
                  <a:solidFill>
                    <a:srgbClr val="C00000"/>
                  </a:solidFill>
                  <a:latin typeface="Biome" panose="020B0503030204020804" pitchFamily="34" charset="0"/>
                  <a:ea typeface="+mj-ea"/>
                  <a:cs typeface="Biome" panose="020B0503030204020804" pitchFamily="34" charset="0"/>
                </a:rPr>
                <a:t>Relay switch</a:t>
              </a:r>
              <a:endParaRPr kumimoji="0" lang="en-US" sz="12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pic>
          <p:nvPicPr>
            <p:cNvPr id="18" name="Picture 17" descr="A blue electronic device with white text&#10;&#10;AI-generated content may be incorrect.">
              <a:extLst>
                <a:ext uri="{FF2B5EF4-FFF2-40B4-BE49-F238E27FC236}">
                  <a16:creationId xmlns:a16="http://schemas.microsoft.com/office/drawing/2014/main" id="{0D33D03F-6253-0712-B636-8723C54FBC9E}"/>
                </a:ext>
              </a:extLst>
            </p:cNvPr>
            <p:cNvPicPr>
              <a:picLocks noChangeAspect="1"/>
            </p:cNvPicPr>
            <p:nvPr/>
          </p:nvPicPr>
          <p:blipFill>
            <a:blip r:embed="rId6"/>
            <a:srcRect b="7377"/>
            <a:stretch>
              <a:fillRect/>
            </a:stretch>
          </p:blipFill>
          <p:spPr>
            <a:xfrm>
              <a:off x="8462687" y="1209630"/>
              <a:ext cx="1644000" cy="1526964"/>
            </a:xfrm>
            <a:prstGeom prst="rect">
              <a:avLst/>
            </a:prstGeom>
            <a:effectLst>
              <a:outerShdw blurRad="50800" dist="63500" dir="5400000" algn="t" rotWithShape="0">
                <a:prstClr val="black">
                  <a:alpha val="40000"/>
                </a:prstClr>
              </a:outerShdw>
            </a:effectLst>
          </p:spPr>
        </p:pic>
      </p:grpSp>
      <p:grpSp>
        <p:nvGrpSpPr>
          <p:cNvPr id="3" name="Group 2">
            <a:extLst>
              <a:ext uri="{FF2B5EF4-FFF2-40B4-BE49-F238E27FC236}">
                <a16:creationId xmlns:a16="http://schemas.microsoft.com/office/drawing/2014/main" id="{E7C039AE-2A49-4D16-5AE3-652B7B2DEEC7}"/>
              </a:ext>
            </a:extLst>
          </p:cNvPr>
          <p:cNvGrpSpPr/>
          <p:nvPr/>
        </p:nvGrpSpPr>
        <p:grpSpPr>
          <a:xfrm rot="5400000">
            <a:off x="-5551084" y="3732093"/>
            <a:ext cx="2415850" cy="2415848"/>
            <a:chOff x="1297898" y="1517117"/>
            <a:chExt cx="3566016" cy="3566014"/>
          </a:xfrm>
        </p:grpSpPr>
        <p:sp useBgFill="1">
          <p:nvSpPr>
            <p:cNvPr id="6" name="Flowchart: Summing Junction 5">
              <a:extLst>
                <a:ext uri="{FF2B5EF4-FFF2-40B4-BE49-F238E27FC236}">
                  <a16:creationId xmlns:a16="http://schemas.microsoft.com/office/drawing/2014/main" id="{BFD60AE2-8504-3A7A-7738-52727021CFF8}"/>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8" name="Oval 7">
              <a:extLst>
                <a:ext uri="{FF2B5EF4-FFF2-40B4-BE49-F238E27FC236}">
                  <a16:creationId xmlns:a16="http://schemas.microsoft.com/office/drawing/2014/main" id="{45C9140C-CAEC-4EBD-7D42-CEFA468E66DF}"/>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circuit board with wires&#10;&#10;AI-generated content may be incorrect.">
              <a:extLst>
                <a:ext uri="{FF2B5EF4-FFF2-40B4-BE49-F238E27FC236}">
                  <a16:creationId xmlns:a16="http://schemas.microsoft.com/office/drawing/2014/main" id="{409D7785-5343-495F-6571-096883094235}"/>
                </a:ext>
              </a:extLst>
            </p:cNvPr>
            <p:cNvPicPr>
              <a:picLocks noChangeAspect="1"/>
            </p:cNvPicPr>
            <p:nvPr/>
          </p:nvPicPr>
          <p:blipFill>
            <a:blip r:embed="rId7"/>
            <a:srcRect l="20160" t="2687" r="20160" b="3282"/>
            <a:stretch>
              <a:fillRect/>
            </a:stretch>
          </p:blipFill>
          <p:spPr>
            <a:xfrm>
              <a:off x="1890317" y="2029973"/>
              <a:ext cx="2200209" cy="1948326"/>
            </a:xfrm>
            <a:prstGeom prst="rect">
              <a:avLst/>
            </a:prstGeom>
            <a:effectLst>
              <a:outerShdw blurRad="50800" dist="63500" dir="5400000" algn="t" rotWithShape="0">
                <a:prstClr val="black">
                  <a:alpha val="40000"/>
                </a:prstClr>
              </a:outerShdw>
            </a:effectLst>
          </p:spPr>
        </p:pic>
      </p:grpSp>
      <p:sp>
        <p:nvSpPr>
          <p:cNvPr id="10" name="TextBox 9">
            <a:extLst>
              <a:ext uri="{FF2B5EF4-FFF2-40B4-BE49-F238E27FC236}">
                <a16:creationId xmlns:a16="http://schemas.microsoft.com/office/drawing/2014/main" id="{8298C89C-57B6-BB36-0715-6B58024F88E2}"/>
              </a:ext>
            </a:extLst>
          </p:cNvPr>
          <p:cNvSpPr txBox="1"/>
          <p:nvPr/>
        </p:nvSpPr>
        <p:spPr>
          <a:xfrm rot="5400000">
            <a:off x="-5326006" y="5183161"/>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light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grpSp>
        <p:nvGrpSpPr>
          <p:cNvPr id="11" name="Group 10">
            <a:extLst>
              <a:ext uri="{FF2B5EF4-FFF2-40B4-BE49-F238E27FC236}">
                <a16:creationId xmlns:a16="http://schemas.microsoft.com/office/drawing/2014/main" id="{54F951A2-085D-B992-9CA0-8DBDF470CB15}"/>
              </a:ext>
            </a:extLst>
          </p:cNvPr>
          <p:cNvGrpSpPr/>
          <p:nvPr/>
        </p:nvGrpSpPr>
        <p:grpSpPr>
          <a:xfrm rot="5400000">
            <a:off x="14922901" y="3732093"/>
            <a:ext cx="2415850" cy="2415848"/>
            <a:chOff x="1297898" y="1517117"/>
            <a:chExt cx="3566016" cy="3566014"/>
          </a:xfrm>
        </p:grpSpPr>
        <p:sp useBgFill="1">
          <p:nvSpPr>
            <p:cNvPr id="17" name="Flowchart: Summing Junction 5">
              <a:extLst>
                <a:ext uri="{FF2B5EF4-FFF2-40B4-BE49-F238E27FC236}">
                  <a16:creationId xmlns:a16="http://schemas.microsoft.com/office/drawing/2014/main" id="{692F73BD-EDFE-43BD-D81A-6E2D37C478B0}"/>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23" name="Oval 22">
              <a:extLst>
                <a:ext uri="{FF2B5EF4-FFF2-40B4-BE49-F238E27FC236}">
                  <a16:creationId xmlns:a16="http://schemas.microsoft.com/office/drawing/2014/main" id="{9BEF906B-397F-2F34-1355-241242DFD848}"/>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4" name="Picture 23" descr="A close-up of a circuit board&#10;&#10;AI-generated content may be incorrect.">
            <a:extLst>
              <a:ext uri="{FF2B5EF4-FFF2-40B4-BE49-F238E27FC236}">
                <a16:creationId xmlns:a16="http://schemas.microsoft.com/office/drawing/2014/main" id="{BF909317-738A-2976-3AA5-5BB3CBDFC76E}"/>
              </a:ext>
            </a:extLst>
          </p:cNvPr>
          <p:cNvPicPr>
            <a:picLocks noChangeAspect="1"/>
          </p:cNvPicPr>
          <p:nvPr/>
        </p:nvPicPr>
        <p:blipFill>
          <a:blip r:embed="rId8"/>
          <a:srcRect l="5398" t="5398" r="3835" b="3835"/>
          <a:stretch>
            <a:fillRect/>
          </a:stretch>
        </p:blipFill>
        <p:spPr>
          <a:xfrm rot="5400000">
            <a:off x="15304612" y="4001964"/>
            <a:ext cx="1652428" cy="1652428"/>
          </a:xfrm>
          <a:prstGeom prst="rect">
            <a:avLst/>
          </a:prstGeom>
          <a:effectLst>
            <a:outerShdw blurRad="50800" dist="63500" dir="5400000" algn="t" rotWithShape="0">
              <a:prstClr val="black">
                <a:alpha val="40000"/>
              </a:prstClr>
            </a:outerShdw>
          </a:effectLst>
        </p:spPr>
      </p:pic>
      <p:sp>
        <p:nvSpPr>
          <p:cNvPr id="26" name="TextBox 25">
            <a:extLst>
              <a:ext uri="{FF2B5EF4-FFF2-40B4-BE49-F238E27FC236}">
                <a16:creationId xmlns:a16="http://schemas.microsoft.com/office/drawing/2014/main" id="{D7275CEC-269D-4391-800B-57C6F7BC4959}"/>
              </a:ext>
            </a:extLst>
          </p:cNvPr>
          <p:cNvSpPr txBox="1"/>
          <p:nvPr/>
        </p:nvSpPr>
        <p:spPr>
          <a:xfrm rot="5400000">
            <a:off x="15147979" y="5183161"/>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motion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grpSp>
        <p:nvGrpSpPr>
          <p:cNvPr id="27" name="Group 26">
            <a:extLst>
              <a:ext uri="{FF2B5EF4-FFF2-40B4-BE49-F238E27FC236}">
                <a16:creationId xmlns:a16="http://schemas.microsoft.com/office/drawing/2014/main" id="{09A23EBD-85C7-DDD1-CF0A-0C1881F6DDEB}"/>
              </a:ext>
            </a:extLst>
          </p:cNvPr>
          <p:cNvGrpSpPr/>
          <p:nvPr/>
        </p:nvGrpSpPr>
        <p:grpSpPr>
          <a:xfrm rot="10800000">
            <a:off x="-20194142" y="94495"/>
            <a:ext cx="6669014" cy="6669010"/>
            <a:chOff x="6848354" y="-838200"/>
            <a:chExt cx="8534399" cy="8534399"/>
          </a:xfrm>
        </p:grpSpPr>
        <p:sp useBgFill="1">
          <p:nvSpPr>
            <p:cNvPr id="31" name="Flowchart: Summing Junction 5">
              <a:extLst>
                <a:ext uri="{FF2B5EF4-FFF2-40B4-BE49-F238E27FC236}">
                  <a16:creationId xmlns:a16="http://schemas.microsoft.com/office/drawing/2014/main" id="{24B3B6D7-97A1-73D3-0803-5457CE4DE554}"/>
                </a:ext>
              </a:extLst>
            </p:cNvPr>
            <p:cNvSpPr/>
            <p:nvPr/>
          </p:nvSpPr>
          <p:spPr bwMode="white">
            <a:xfrm>
              <a:off x="6848354" y="-838200"/>
              <a:ext cx="8534399" cy="8534399"/>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32" name="Oval 31">
              <a:extLst>
                <a:ext uri="{FF2B5EF4-FFF2-40B4-BE49-F238E27FC236}">
                  <a16:creationId xmlns:a16="http://schemas.microsoft.com/office/drawing/2014/main" id="{48C0B48E-9FB8-AA0A-3B2F-23696FA9C305}"/>
                </a:ext>
              </a:extLst>
            </p:cNvPr>
            <p:cNvSpPr/>
            <p:nvPr/>
          </p:nvSpPr>
          <p:spPr>
            <a:xfrm>
              <a:off x="8578919" y="892366"/>
              <a:ext cx="5073267" cy="5073265"/>
            </a:xfrm>
            <a:prstGeom prst="ellipse">
              <a:avLst/>
            </a:prstGeom>
            <a:blipFill dpi="0" rotWithShape="1">
              <a:blip r:embed="rId9">
                <a:alphaModFix amt="80000"/>
                <a:extLst>
                  <a:ext uri="{96DAC541-7B7A-43D3-8B79-37D633B846F1}">
                    <asvg:svgBlip xmlns:asvg="http://schemas.microsoft.com/office/drawing/2016/SVG/main" r:embed="rId10"/>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TextBox 32">
            <a:extLst>
              <a:ext uri="{FF2B5EF4-FFF2-40B4-BE49-F238E27FC236}">
                <a16:creationId xmlns:a16="http://schemas.microsoft.com/office/drawing/2014/main" id="{6ABCE2E5-7BCD-1A11-AB03-BE4B8A8784F7}"/>
              </a:ext>
            </a:extLst>
          </p:cNvPr>
          <p:cNvSpPr txBox="1"/>
          <p:nvPr/>
        </p:nvSpPr>
        <p:spPr>
          <a:xfrm rot="10800000">
            <a:off x="-18729523" y="2947055"/>
            <a:ext cx="3641458" cy="1077218"/>
          </a:xfrm>
          <a:prstGeom prst="rect">
            <a:avLst/>
          </a:prstGeom>
          <a:noFill/>
        </p:spPr>
        <p:txBody>
          <a:bodyPr wrap="square">
            <a:spAutoFit/>
          </a:bodyPr>
          <a:lstStyle/>
          <a:p>
            <a:pPr algn="ctr"/>
            <a:r>
              <a:rPr lang="en-US" sz="3200" b="1" cap="all">
                <a:solidFill>
                  <a:srgbClr val="FF0000"/>
                </a:solidFill>
                <a:latin typeface="Biome" panose="020B0503030204020804" pitchFamily="34" charset="0"/>
                <a:ea typeface="+mj-ea"/>
                <a:cs typeface="Biome" panose="020B0503030204020804" pitchFamily="34" charset="0"/>
              </a:rPr>
              <a:t>Infrastructur layer</a:t>
            </a:r>
            <a:endParaRPr kumimoji="0" lang="en-US" sz="32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spTree>
    <p:extLst>
      <p:ext uri="{BB962C8B-B14F-4D97-AF65-F5344CB8AC3E}">
        <p14:creationId xmlns:p14="http://schemas.microsoft.com/office/powerpoint/2010/main" val="42378180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0D925E-759A-704A-2A02-7BB5898B4B0E}"/>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67A15B60-DF55-6D37-0299-9EEF14F653D7}"/>
              </a:ext>
            </a:extLst>
          </p:cNvPr>
          <p:cNvSpPr/>
          <p:nvPr/>
        </p:nvSpPr>
        <p:spPr>
          <a:xfrm>
            <a:off x="49158" y="-68761"/>
            <a:ext cx="12192000" cy="6858000"/>
          </a:xfrm>
          <a:prstGeom prst="rect">
            <a:avLst/>
          </a:prstGeom>
          <a:solidFill>
            <a:srgbClr val="1F1F1F">
              <a:alpha val="70000"/>
            </a:srgbClr>
          </a:solidFill>
          <a:ln>
            <a:noFill/>
          </a:ln>
          <a:effectLst>
            <a:outerShdw blurRad="50800" dist="50800" dir="5400000" algn="ctr" rotWithShape="0">
              <a:srgbClr val="000000"/>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9E86A45-12D5-6ADA-35F2-6D5C906658CC}"/>
              </a:ext>
            </a:extLst>
          </p:cNvPr>
          <p:cNvGrpSpPr/>
          <p:nvPr/>
        </p:nvGrpSpPr>
        <p:grpSpPr>
          <a:xfrm>
            <a:off x="2810652" y="94495"/>
            <a:ext cx="6669014" cy="6669010"/>
            <a:chOff x="6848354" y="-838200"/>
            <a:chExt cx="8534399" cy="8534399"/>
          </a:xfrm>
        </p:grpSpPr>
        <p:sp useBgFill="1">
          <p:nvSpPr>
            <p:cNvPr id="6" name="Flowchart: Summing Junction 5">
              <a:extLst>
                <a:ext uri="{FF2B5EF4-FFF2-40B4-BE49-F238E27FC236}">
                  <a16:creationId xmlns:a16="http://schemas.microsoft.com/office/drawing/2014/main" id="{3CB054ED-FFAE-87EB-F018-B30AEE3EE0AF}"/>
                </a:ext>
              </a:extLst>
            </p:cNvPr>
            <p:cNvSpPr/>
            <p:nvPr/>
          </p:nvSpPr>
          <p:spPr bwMode="white">
            <a:xfrm>
              <a:off x="6848354" y="-838200"/>
              <a:ext cx="8534399" cy="8534399"/>
            </a:xfrm>
            <a:prstGeom prst="flowChartConnector">
              <a:avLst/>
            </a:prstGeom>
            <a:blipFill dpi="0" rotWithShape="0">
              <a:blip r:embed="rId3">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8" name="Oval 7">
              <a:extLst>
                <a:ext uri="{FF2B5EF4-FFF2-40B4-BE49-F238E27FC236}">
                  <a16:creationId xmlns:a16="http://schemas.microsoft.com/office/drawing/2014/main" id="{D0534C58-84FB-E554-001D-45FC8B2B9EC3}"/>
                </a:ext>
              </a:extLst>
            </p:cNvPr>
            <p:cNvSpPr/>
            <p:nvPr/>
          </p:nvSpPr>
          <p:spPr>
            <a:xfrm>
              <a:off x="8578919" y="892366"/>
              <a:ext cx="5073267" cy="5073265"/>
            </a:xfrm>
            <a:prstGeom prst="ellipse">
              <a:avLst/>
            </a:prstGeom>
            <a:blipFill dpi="0" rotWithShape="1">
              <a:blip r:embed="rId4">
                <a:alphaModFix amt="80000"/>
                <a:extLst>
                  <a:ext uri="{96DAC541-7B7A-43D3-8B79-37D633B846F1}">
                    <asvg:svgBlip xmlns:asvg="http://schemas.microsoft.com/office/drawing/2016/SVG/main" r:embed="rId5"/>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7" name="Graphic 36">
            <a:extLst>
              <a:ext uri="{FF2B5EF4-FFF2-40B4-BE49-F238E27FC236}">
                <a16:creationId xmlns:a16="http://schemas.microsoft.com/office/drawing/2014/main" id="{1211D526-112B-1125-D804-1B1EB31E42A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3400" y="-29138649"/>
            <a:ext cx="6148278" cy="35996649"/>
          </a:xfrm>
          <a:prstGeom prst="rect">
            <a:avLst/>
          </a:prstGeom>
        </p:spPr>
      </p:pic>
      <p:sp>
        <p:nvSpPr>
          <p:cNvPr id="2" name="TextBox 1">
            <a:extLst>
              <a:ext uri="{FF2B5EF4-FFF2-40B4-BE49-F238E27FC236}">
                <a16:creationId xmlns:a16="http://schemas.microsoft.com/office/drawing/2014/main" id="{5CC6FB06-DB38-30AF-DAC7-F221521A5AD6}"/>
              </a:ext>
            </a:extLst>
          </p:cNvPr>
          <p:cNvSpPr txBox="1"/>
          <p:nvPr/>
        </p:nvSpPr>
        <p:spPr>
          <a:xfrm>
            <a:off x="4275271" y="2947055"/>
            <a:ext cx="3641458" cy="1077218"/>
          </a:xfrm>
          <a:prstGeom prst="rect">
            <a:avLst/>
          </a:prstGeom>
          <a:noFill/>
        </p:spPr>
        <p:txBody>
          <a:bodyPr wrap="square">
            <a:spAutoFit/>
          </a:bodyPr>
          <a:lstStyle/>
          <a:p>
            <a:pPr algn="ctr"/>
            <a:r>
              <a:rPr lang="en-US" sz="3200" b="1" cap="all">
                <a:solidFill>
                  <a:srgbClr val="FF0000"/>
                </a:solidFill>
                <a:latin typeface="Biome" panose="020B0503030204020804" pitchFamily="34" charset="0"/>
                <a:ea typeface="+mj-ea"/>
                <a:cs typeface="Biome" panose="020B0503030204020804" pitchFamily="34" charset="0"/>
              </a:rPr>
              <a:t>Infrastructur layer</a:t>
            </a:r>
            <a:endParaRPr kumimoji="0" lang="en-US" sz="32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sp>
        <p:nvSpPr>
          <p:cNvPr id="5" name="Rectangle: Rounded Corners 4">
            <a:extLst>
              <a:ext uri="{FF2B5EF4-FFF2-40B4-BE49-F238E27FC236}">
                <a16:creationId xmlns:a16="http://schemas.microsoft.com/office/drawing/2014/main" id="{CE51A131-3737-39CF-3C12-7C141C35C8BA}"/>
              </a:ext>
            </a:extLst>
          </p:cNvPr>
          <p:cNvSpPr/>
          <p:nvPr/>
        </p:nvSpPr>
        <p:spPr>
          <a:xfrm rot="16200000">
            <a:off x="2599603" y="-13268050"/>
            <a:ext cx="6913001" cy="12271794"/>
          </a:xfrm>
          <a:prstGeom prst="roundRect">
            <a:avLst>
              <a:gd name="adj" fmla="val 0"/>
            </a:avLst>
          </a:prstGeom>
          <a:solidFill>
            <a:schemeClr val="bg2">
              <a:lumMod val="75000"/>
            </a:schemeClr>
          </a:solidFill>
          <a:ln>
            <a:solidFill>
              <a:srgbClr val="1F1F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screenshot of a computer&#10;&#10;AI-generated content may be incorrect.">
            <a:extLst>
              <a:ext uri="{FF2B5EF4-FFF2-40B4-BE49-F238E27FC236}">
                <a16:creationId xmlns:a16="http://schemas.microsoft.com/office/drawing/2014/main" id="{AD738F7B-7B7A-5CC4-F437-9028B4BCA7F9}"/>
              </a:ext>
            </a:extLst>
          </p:cNvPr>
          <p:cNvPicPr>
            <a:picLocks noChangeAspect="1"/>
          </p:cNvPicPr>
          <p:nvPr/>
        </p:nvPicPr>
        <p:blipFill>
          <a:blip r:embed="rId8"/>
          <a:srcRect l="21724" t="17617" r="21276" b="16039"/>
          <a:stretch>
            <a:fillRect/>
          </a:stretch>
        </p:blipFill>
        <p:spPr>
          <a:xfrm>
            <a:off x="1940578" y="12003980"/>
            <a:ext cx="8764858" cy="5740726"/>
          </a:xfrm>
          <a:prstGeom prst="rect">
            <a:avLst/>
          </a:prstGeom>
        </p:spPr>
      </p:pic>
      <p:pic>
        <p:nvPicPr>
          <p:cNvPr id="16" name="Picture Placeholder 11" descr="A close up of dots&#10;">
            <a:extLst>
              <a:ext uri="{FF2B5EF4-FFF2-40B4-BE49-F238E27FC236}">
                <a16:creationId xmlns:a16="http://schemas.microsoft.com/office/drawing/2014/main" id="{177BA79F-0538-88B8-620C-D703BBFF716D}"/>
              </a:ext>
            </a:extLst>
          </p:cNvPr>
          <p:cNvPicPr/>
          <p:nvPr/>
        </p:nvPicPr>
        <p:blipFill>
          <a:blip r:embed="rId9">
            <a:alphaModFix amt="30000"/>
          </a:blip>
          <a:srcRect/>
          <a:stretch/>
        </p:blipFill>
        <p:spPr>
          <a:xfrm>
            <a:off x="-79795" y="-10519892"/>
            <a:ext cx="12271795" cy="6913002"/>
          </a:xfrm>
          <a:prstGeom prst="rect">
            <a:avLst/>
          </a:prstGeom>
          <a:noFill/>
          <a:effectLst>
            <a:outerShdw blurRad="50800" dist="50800" dir="5400000" algn="ctr" rotWithShape="0">
              <a:srgbClr val="000000"/>
            </a:outerShdw>
          </a:effectLst>
        </p:spPr>
      </p:pic>
    </p:spTree>
    <p:extLst>
      <p:ext uri="{BB962C8B-B14F-4D97-AF65-F5344CB8AC3E}">
        <p14:creationId xmlns:p14="http://schemas.microsoft.com/office/powerpoint/2010/main" val="14137145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FA189E-3E84-6419-309E-DFC657627712}"/>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802FD1FC-D0C1-A99B-0270-1C0A330EE222}"/>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a:extLst>
              <a:ext uri="{FF2B5EF4-FFF2-40B4-BE49-F238E27FC236}">
                <a16:creationId xmlns:a16="http://schemas.microsoft.com/office/drawing/2014/main" id="{A77AC292-714F-0332-C7DC-B97247F185A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30EC2DB1-AF4F-CB53-02CB-61F7C30F094C}"/>
              </a:ext>
            </a:extLst>
          </p:cNvPr>
          <p:cNvSpPr/>
          <p:nvPr/>
        </p:nvSpPr>
        <p:spPr>
          <a:xfrm flipH="1">
            <a:off x="24579"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8A68CF73-F000-43FE-D6EF-0CD59ECC06BF}"/>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0BCCAB5-5799-0E7D-895E-705EF7DE0C84}"/>
              </a:ext>
            </a:extLst>
          </p:cNvPr>
          <p:cNvGrpSpPr/>
          <p:nvPr/>
        </p:nvGrpSpPr>
        <p:grpSpPr>
          <a:xfrm>
            <a:off x="6730837" y="-838200"/>
            <a:ext cx="8534399" cy="8534399"/>
            <a:chOff x="6848354" y="-838200"/>
            <a:chExt cx="8534399" cy="8534399"/>
          </a:xfrm>
        </p:grpSpPr>
        <p:sp useBgFill="1">
          <p:nvSpPr>
            <p:cNvPr id="6" name="Flowchart: Summing Junction 5">
              <a:extLst>
                <a:ext uri="{FF2B5EF4-FFF2-40B4-BE49-F238E27FC236}">
                  <a16:creationId xmlns:a16="http://schemas.microsoft.com/office/drawing/2014/main" id="{F6674139-35A9-EB2E-DC80-822623114386}"/>
                </a:ext>
              </a:extLst>
            </p:cNvPr>
            <p:cNvSpPr/>
            <p:nvPr/>
          </p:nvSpPr>
          <p:spPr>
            <a:xfrm>
              <a:off x="6848354"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8" name="Oval 7">
              <a:extLst>
                <a:ext uri="{FF2B5EF4-FFF2-40B4-BE49-F238E27FC236}">
                  <a16:creationId xmlns:a16="http://schemas.microsoft.com/office/drawing/2014/main" id="{5F5DD87C-F208-29EE-CD94-7A9239F60C50}"/>
                </a:ext>
              </a:extLst>
            </p:cNvPr>
            <p:cNvSpPr/>
            <p:nvPr/>
          </p:nvSpPr>
          <p:spPr>
            <a:xfrm>
              <a:off x="9477735" y="1791181"/>
              <a:ext cx="3275635" cy="3275635"/>
            </a:xfrm>
            <a:prstGeom prst="ellipse">
              <a:avLst/>
            </a:prstGeom>
            <a:blipFill dpi="0" rotWithShape="1">
              <a:blip r:embed="rId5">
                <a:extLst>
                  <a:ext uri="{96DAC541-7B7A-43D3-8B79-37D633B846F1}">
                    <asvg:svgBlip xmlns:asvg="http://schemas.microsoft.com/office/drawing/2016/SVG/main" r:embed="rId6"/>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E3ACF992-6726-CAAD-C2B6-B430D9CEE6E2}"/>
              </a:ext>
            </a:extLst>
          </p:cNvPr>
          <p:cNvSpPr txBox="1"/>
          <p:nvPr/>
        </p:nvSpPr>
        <p:spPr>
          <a:xfrm rot="10800000">
            <a:off x="7992120" y="1329058"/>
            <a:ext cx="4199880" cy="4199879"/>
          </a:xfrm>
          <a:prstGeom prst="rect">
            <a:avLst/>
          </a:prstGeom>
          <a:noFill/>
        </p:spPr>
        <p:txBody>
          <a:bodyPr wrap="square">
            <a:prstTxWarp prst="textCircle">
              <a:avLst/>
            </a:prstTxWarp>
            <a:spAutoFit/>
          </a:bodyPr>
          <a:lstStyle/>
          <a:p>
            <a:pPr algn="ctr"/>
            <a:r>
              <a:rPr kumimoji="0" lang="en-US" sz="3600" b="1" i="0" u="none" strike="noStrike" kern="1200" cap="all" spc="300" normalizeH="0" baseline="0" noProof="0">
                <a:ln>
                  <a:noFill/>
                </a:ln>
                <a:solidFill>
                  <a:srgbClr val="FF0000"/>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1100" b="1">
              <a:solidFill>
                <a:srgbClr val="FF0000"/>
              </a:solidFill>
              <a:effectLst>
                <a:outerShdw blurRad="50800" dist="63500" dir="8100000" algn="tr" rotWithShape="0">
                  <a:prstClr val="black">
                    <a:alpha val="40000"/>
                  </a:prstClr>
                </a:outerShdw>
              </a:effectLst>
            </a:endParaRPr>
          </a:p>
        </p:txBody>
      </p:sp>
      <p:sp>
        <p:nvSpPr>
          <p:cNvPr id="22" name="TextBox 21">
            <a:extLst>
              <a:ext uri="{FF2B5EF4-FFF2-40B4-BE49-F238E27FC236}">
                <a16:creationId xmlns:a16="http://schemas.microsoft.com/office/drawing/2014/main" id="{CFAF2C3B-0665-CD73-5226-E669AD2A98E2}"/>
              </a:ext>
            </a:extLst>
          </p:cNvPr>
          <p:cNvSpPr txBox="1"/>
          <p:nvPr/>
        </p:nvSpPr>
        <p:spPr>
          <a:xfrm rot="16200000">
            <a:off x="8968957" y="885772"/>
            <a:ext cx="4058156" cy="4074940"/>
          </a:xfrm>
          <a:prstGeom prst="rect">
            <a:avLst/>
          </a:prstGeom>
          <a:noFill/>
        </p:spPr>
        <p:txBody>
          <a:bodyPr wrap="square">
            <a:prstTxWarp prst="textCircle">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32" name="TextBox 31">
            <a:extLst>
              <a:ext uri="{FF2B5EF4-FFF2-40B4-BE49-F238E27FC236}">
                <a16:creationId xmlns:a16="http://schemas.microsoft.com/office/drawing/2014/main" id="{D6298063-1FF0-3E0B-D971-0EC89BE36AD2}"/>
              </a:ext>
            </a:extLst>
          </p:cNvPr>
          <p:cNvSpPr txBox="1"/>
          <p:nvPr/>
        </p:nvSpPr>
        <p:spPr>
          <a:xfrm>
            <a:off x="9661742" y="1054873"/>
            <a:ext cx="4814932" cy="4834842"/>
          </a:xfrm>
          <a:prstGeom prst="rect">
            <a:avLst/>
          </a:prstGeom>
          <a:noFill/>
        </p:spPr>
        <p:txBody>
          <a:bodyPr wrap="square">
            <a:prstTxWarp prst="textCircle">
              <a:avLst>
                <a:gd name="adj" fmla="val 16220637"/>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Cu-instancer</a:t>
            </a:r>
            <a:endPar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33" name="TextBox 32">
            <a:extLst>
              <a:ext uri="{FF2B5EF4-FFF2-40B4-BE49-F238E27FC236}">
                <a16:creationId xmlns:a16="http://schemas.microsoft.com/office/drawing/2014/main" id="{F52E23B1-9471-B4A3-9F72-7FD23F97F00C}"/>
              </a:ext>
            </a:extLst>
          </p:cNvPr>
          <p:cNvSpPr txBox="1"/>
          <p:nvPr/>
        </p:nvSpPr>
        <p:spPr>
          <a:xfrm rot="5400000">
            <a:off x="8661494" y="1554192"/>
            <a:ext cx="4414226" cy="4432480"/>
          </a:xfrm>
          <a:prstGeom prst="rect">
            <a:avLst/>
          </a:prstGeom>
          <a:noFill/>
        </p:spPr>
        <p:txBody>
          <a:bodyPr wrap="square">
            <a:prstTxWarp prst="textCircle">
              <a:avLst>
                <a:gd name="adj" fmla="val 11326088"/>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endPar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12" name="TextBox 11">
            <a:extLst>
              <a:ext uri="{FF2B5EF4-FFF2-40B4-BE49-F238E27FC236}">
                <a16:creationId xmlns:a16="http://schemas.microsoft.com/office/drawing/2014/main" id="{7E11ED56-B0C8-3F9E-68C2-EAD9ABE50AD8}"/>
              </a:ext>
            </a:extLst>
          </p:cNvPr>
          <p:cNvSpPr txBox="1"/>
          <p:nvPr/>
        </p:nvSpPr>
        <p:spPr>
          <a:xfrm>
            <a:off x="9872397" y="2303363"/>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dirty="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dirty="0"/>
          </a:p>
        </p:txBody>
      </p:sp>
      <p:pic>
        <p:nvPicPr>
          <p:cNvPr id="3" name="Picture 2">
            <a:extLst>
              <a:ext uri="{FF2B5EF4-FFF2-40B4-BE49-F238E27FC236}">
                <a16:creationId xmlns:a16="http://schemas.microsoft.com/office/drawing/2014/main" id="{7766A6AE-B15F-0773-19F7-5DF5C4242785}"/>
              </a:ext>
            </a:extLst>
          </p:cNvPr>
          <p:cNvPicPr>
            <a:picLocks noChangeAspect="1"/>
          </p:cNvPicPr>
          <p:nvPr/>
        </p:nvPicPr>
        <p:blipFill>
          <a:blip r:embed="rId7"/>
          <a:stretch>
            <a:fillRect/>
          </a:stretch>
        </p:blipFill>
        <p:spPr>
          <a:xfrm>
            <a:off x="133748" y="1055894"/>
            <a:ext cx="3893047" cy="5218880"/>
          </a:xfrm>
          <a:prstGeom prst="rect">
            <a:avLst/>
          </a:prstGeom>
        </p:spPr>
      </p:pic>
      <p:sp>
        <p:nvSpPr>
          <p:cNvPr id="26" name="TextBox 25">
            <a:extLst>
              <a:ext uri="{FF2B5EF4-FFF2-40B4-BE49-F238E27FC236}">
                <a16:creationId xmlns:a16="http://schemas.microsoft.com/office/drawing/2014/main" id="{0CF63174-F619-D4F9-C9FB-D32055D31818}"/>
              </a:ext>
            </a:extLst>
          </p:cNvPr>
          <p:cNvSpPr txBox="1"/>
          <p:nvPr/>
        </p:nvSpPr>
        <p:spPr>
          <a:xfrm>
            <a:off x="3942688" y="1054873"/>
            <a:ext cx="2537870" cy="2026622"/>
          </a:xfrm>
          <a:prstGeom prst="roundRect">
            <a:avLst>
              <a:gd name="adj" fmla="val 1048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R="0" lvl="0" algn="just" defTabSz="914400" rtl="0" eaLnBrk="1" fontAlgn="auto" latinLnBrk="0" hangingPunct="1">
              <a:lnSpc>
                <a:spcPct val="100000"/>
              </a:lnSpc>
              <a:spcBef>
                <a:spcPts val="0"/>
              </a:spcBef>
              <a:spcAft>
                <a:spcPts val="0"/>
              </a:spcAft>
              <a:buClrTx/>
              <a:buSzTx/>
              <a:tabLst/>
              <a:defRPr/>
            </a:pPr>
            <a:endParaRPr lang="en-US" altLang="en-US" sz="1400" b="1">
              <a:solidFill>
                <a:schemeClr val="bg1"/>
              </a:solidFill>
              <a:latin typeface="Speak Pro" panose="020F0502020204030204" pitchFamily="34" charset="0"/>
            </a:endParaRPr>
          </a:p>
          <a:p>
            <a:pPr marR="0" lvl="0" algn="just" defTabSz="914400" rtl="0" eaLnBrk="1" fontAlgn="auto" latinLnBrk="0" hangingPunct="1">
              <a:lnSpc>
                <a:spcPct val="100000"/>
              </a:lnSpc>
              <a:spcBef>
                <a:spcPts val="0"/>
              </a:spcBef>
              <a:spcAft>
                <a:spcPts val="0"/>
              </a:spcAft>
              <a:buClrTx/>
              <a:buSzTx/>
              <a:tabLst/>
              <a:defRPr/>
            </a:pPr>
            <a:r>
              <a:rPr lang="en-US" altLang="en-US" sz="1400" b="1">
                <a:solidFill>
                  <a:schemeClr val="bg1"/>
                </a:solidFill>
                <a:latin typeface="Speak Pro" panose="020F0502020204030204" pitchFamily="34" charset="0"/>
              </a:rPr>
              <a:t>The </a:t>
            </a:r>
            <a:r>
              <a:rPr lang="en-US" altLang="en-US" sz="1400" b="1" dirty="0" err="1">
                <a:solidFill>
                  <a:schemeClr val="bg1"/>
                </a:solidFill>
                <a:latin typeface="Speak Pro" panose="020F0502020204030204" pitchFamily="34" charset="0"/>
              </a:rPr>
              <a:t>Catalog.json</a:t>
            </a:r>
            <a:r>
              <a:rPr lang="en-US" altLang="en-US" sz="1400" b="1" dirty="0">
                <a:solidFill>
                  <a:schemeClr val="bg1"/>
                </a:solidFill>
                <a:latin typeface="Speak Pro" panose="020F0502020204030204" pitchFamily="34" charset="0"/>
              </a:rPr>
              <a:t> contains:</a:t>
            </a:r>
          </a:p>
          <a:p>
            <a:pPr marR="0" lvl="0" algn="just" defTabSz="914400" rtl="0" eaLnBrk="1" fontAlgn="auto" latinLnBrk="0" hangingPunct="1">
              <a:lnSpc>
                <a:spcPct val="100000"/>
              </a:lnSpc>
              <a:spcBef>
                <a:spcPts val="0"/>
              </a:spcBef>
              <a:spcAft>
                <a:spcPts val="0"/>
              </a:spcAft>
              <a:buClrTx/>
              <a:buSzTx/>
              <a:tabLst/>
              <a:defRPr/>
            </a:pPr>
            <a:endParaRPr lang="en-US" altLang="en-US" sz="1400" b="1" dirty="0">
              <a:solidFill>
                <a:schemeClr val="bg1"/>
              </a:solidFill>
              <a:latin typeface="Speak Pro" panose="020F0502020204030204" pitchFamily="34" charset="0"/>
            </a:endParaRP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en-US" sz="1400" b="1" dirty="0">
                <a:solidFill>
                  <a:schemeClr val="bg1"/>
                </a:solidFill>
                <a:latin typeface="Speak Pro" panose="020F0502020204030204" pitchFamily="34" charset="0"/>
              </a:rPr>
              <a:t>Project information</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en-US" sz="1400" b="1" dirty="0">
                <a:solidFill>
                  <a:schemeClr val="bg1"/>
                </a:solidFill>
                <a:latin typeface="Speak Pro" panose="020F0502020204030204" pitchFamily="34" charset="0"/>
              </a:rPr>
              <a:t>Broker details</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en-US" sz="1400" b="1" dirty="0">
                <a:solidFill>
                  <a:schemeClr val="bg1"/>
                </a:solidFill>
                <a:latin typeface="Speak Pro" panose="020F0502020204030204" pitchFamily="34" charset="0"/>
              </a:rPr>
              <a:t>Topic name</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en-US" sz="1400" b="1">
                <a:solidFill>
                  <a:schemeClr val="bg1"/>
                </a:solidFill>
                <a:latin typeface="Speak Pro" panose="020F0502020204030204" pitchFamily="34" charset="0"/>
              </a:rPr>
              <a:t>Houses list</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ltLang="en-US" sz="1400" b="1" dirty="0">
              <a:solidFill>
                <a:schemeClr val="bg1"/>
              </a:solidFill>
              <a:latin typeface="Speak Pro" panose="020F0502020204030204" pitchFamily="34" charset="0"/>
            </a:endParaRPr>
          </a:p>
        </p:txBody>
      </p:sp>
      <p:sp>
        <p:nvSpPr>
          <p:cNvPr id="29" name="TextBox 28">
            <a:extLst>
              <a:ext uri="{FF2B5EF4-FFF2-40B4-BE49-F238E27FC236}">
                <a16:creationId xmlns:a16="http://schemas.microsoft.com/office/drawing/2014/main" id="{0EADB991-1A7A-AF3D-E38D-1BC082B4CAB0}"/>
              </a:ext>
            </a:extLst>
          </p:cNvPr>
          <p:cNvSpPr txBox="1"/>
          <p:nvPr/>
        </p:nvSpPr>
        <p:spPr>
          <a:xfrm>
            <a:off x="985064" y="397564"/>
            <a:ext cx="1236160" cy="309146"/>
          </a:xfrm>
          <a:prstGeom prst="roundRect">
            <a:avLst>
              <a:gd name="adj" fmla="val 1850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R="0" lvl="0" algn="just" defTabSz="914400" rtl="0" eaLnBrk="1" fontAlgn="auto" latinLnBrk="0" hangingPunct="1">
              <a:lnSpc>
                <a:spcPct val="100000"/>
              </a:lnSpc>
              <a:spcBef>
                <a:spcPts val="0"/>
              </a:spcBef>
              <a:spcAft>
                <a:spcPts val="0"/>
              </a:spcAft>
              <a:buClrTx/>
              <a:buSzTx/>
              <a:tabLst/>
              <a:defRPr/>
            </a:pPr>
            <a:r>
              <a:rPr lang="en-US" altLang="en-US" sz="1200" dirty="0">
                <a:solidFill>
                  <a:schemeClr val="bg1"/>
                </a:solidFill>
                <a:latin typeface="Speak Pro" panose="020F0502020204030204" pitchFamily="34" charset="0"/>
              </a:rPr>
              <a:t>CATALOG.JSON</a:t>
            </a:r>
          </a:p>
        </p:txBody>
      </p:sp>
    </p:spTree>
    <p:extLst>
      <p:ext uri="{BB962C8B-B14F-4D97-AF65-F5344CB8AC3E}">
        <p14:creationId xmlns:p14="http://schemas.microsoft.com/office/powerpoint/2010/main" val="25627672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7366B-AAA5-98BF-A654-FADB6C96346D}"/>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82156B4E-E34A-540A-C334-D1546BBDB434}"/>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a:extLst>
              <a:ext uri="{FF2B5EF4-FFF2-40B4-BE49-F238E27FC236}">
                <a16:creationId xmlns:a16="http://schemas.microsoft.com/office/drawing/2014/main" id="{C04233EC-6031-009F-93D3-B61237455D1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B929FEDC-1B4D-A5E4-2120-3C1453EA5CB9}"/>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4EB70B32-CE80-03AA-F8C5-82319F7E3286}"/>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6" name="Flowchart: Summing Junction 35">
            <a:extLst>
              <a:ext uri="{FF2B5EF4-FFF2-40B4-BE49-F238E27FC236}">
                <a16:creationId xmlns:a16="http://schemas.microsoft.com/office/drawing/2014/main" id="{86BF7504-3B45-AB5F-DCB1-052D74D2C5AC}"/>
              </a:ext>
            </a:extLst>
          </p:cNvPr>
          <p:cNvSpPr/>
          <p:nvPr/>
        </p:nvSpPr>
        <p:spPr>
          <a:xfrm rot="54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38" name="Oval 37">
            <a:extLst>
              <a:ext uri="{FF2B5EF4-FFF2-40B4-BE49-F238E27FC236}">
                <a16:creationId xmlns:a16="http://schemas.microsoft.com/office/drawing/2014/main" id="{0173EA48-4EB5-1A6E-F240-8F7DA59ACA7A}"/>
              </a:ext>
            </a:extLst>
          </p:cNvPr>
          <p:cNvSpPr/>
          <p:nvPr/>
        </p:nvSpPr>
        <p:spPr>
          <a:xfrm rot="5400000">
            <a:off x="9588820" y="1791181"/>
            <a:ext cx="3275635" cy="3275635"/>
          </a:xfrm>
          <a:prstGeom prst="ellipse">
            <a:avLst/>
          </a:prstGeom>
          <a:blipFill dpi="0" rotWithShape="1">
            <a:blip r:embed="rId5">
              <a:extLst>
                <a:ext uri="{96DAC541-7B7A-43D3-8B79-37D633B846F1}">
                  <asvg:svgBlip xmlns:asvg="http://schemas.microsoft.com/office/drawing/2016/SVG/main" r:embed="rId6"/>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0F7798EC-866A-F654-DEE7-3E74D73B8747}"/>
              </a:ext>
            </a:extLst>
          </p:cNvPr>
          <p:cNvSpPr txBox="1"/>
          <p:nvPr/>
        </p:nvSpPr>
        <p:spPr>
          <a:xfrm rot="16200000">
            <a:off x="9126699" y="651694"/>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33" name="TextBox 32">
            <a:extLst>
              <a:ext uri="{FF2B5EF4-FFF2-40B4-BE49-F238E27FC236}">
                <a16:creationId xmlns:a16="http://schemas.microsoft.com/office/drawing/2014/main" id="{00932B8A-9AD3-0339-557B-8EDC35D23C27}"/>
              </a:ext>
            </a:extLst>
          </p:cNvPr>
          <p:cNvSpPr txBox="1"/>
          <p:nvPr/>
        </p:nvSpPr>
        <p:spPr>
          <a:xfrm>
            <a:off x="9947156" y="1391528"/>
            <a:ext cx="4058156" cy="4074940"/>
          </a:xfrm>
          <a:prstGeom prst="rect">
            <a:avLst/>
          </a:prstGeom>
          <a:noFill/>
        </p:spPr>
        <p:txBody>
          <a:bodyPr wrap="square">
            <a:prstTxWarp prst="textCircle">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34" name="TextBox 33">
            <a:extLst>
              <a:ext uri="{FF2B5EF4-FFF2-40B4-BE49-F238E27FC236}">
                <a16:creationId xmlns:a16="http://schemas.microsoft.com/office/drawing/2014/main" id="{FAF323C5-7909-C6B2-60A0-58E45FCDD97A}"/>
              </a:ext>
            </a:extLst>
          </p:cNvPr>
          <p:cNvSpPr txBox="1"/>
          <p:nvPr/>
        </p:nvSpPr>
        <p:spPr>
          <a:xfrm rot="5400000">
            <a:off x="8775876" y="1073374"/>
            <a:ext cx="4814932" cy="4834842"/>
          </a:xfrm>
          <a:prstGeom prst="rect">
            <a:avLst/>
          </a:prstGeom>
          <a:noFill/>
        </p:spPr>
        <p:txBody>
          <a:bodyPr wrap="square">
            <a:prstTxWarp prst="textCircle">
              <a:avLst>
                <a:gd name="adj" fmla="val 16220637"/>
              </a:avLst>
            </a:prstTxWarp>
            <a:spAutoFit/>
          </a:bodyPr>
          <a:lstStyle/>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a:t>
            </a:r>
            <a:endParaRPr lang="fa-IR"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endParaRPr>
          </a:p>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instancer</a:t>
            </a:r>
            <a:endParaRPr kumimoji="0" lang="en-US" sz="2400" b="1" i="0" u="none" strike="noStrike" kern="1200" cap="all"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35" name="TextBox 34">
            <a:extLst>
              <a:ext uri="{FF2B5EF4-FFF2-40B4-BE49-F238E27FC236}">
                <a16:creationId xmlns:a16="http://schemas.microsoft.com/office/drawing/2014/main" id="{CC74784D-62D8-6D4E-7042-853F5BE3805D}"/>
              </a:ext>
            </a:extLst>
          </p:cNvPr>
          <p:cNvSpPr txBox="1"/>
          <p:nvPr/>
        </p:nvSpPr>
        <p:spPr>
          <a:xfrm rot="10800000">
            <a:off x="8449491" y="1083330"/>
            <a:ext cx="4414226" cy="4432480"/>
          </a:xfrm>
          <a:prstGeom prst="rect">
            <a:avLst/>
          </a:prstGeom>
          <a:noFill/>
        </p:spPr>
        <p:txBody>
          <a:bodyPr wrap="square">
            <a:prstTxWarp prst="textCircle">
              <a:avLst>
                <a:gd name="adj" fmla="val 11326088"/>
              </a:avLst>
            </a:prstTxWarp>
            <a:spAutoFit/>
          </a:bodyPr>
          <a:lstStyle/>
          <a:p>
            <a:pPr algn="ctr"/>
            <a:r>
              <a:rPr lang="en-US" sz="3600"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32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30" name="TextBox 29">
            <a:extLst>
              <a:ext uri="{FF2B5EF4-FFF2-40B4-BE49-F238E27FC236}">
                <a16:creationId xmlns:a16="http://schemas.microsoft.com/office/drawing/2014/main" id="{EB15297C-B07D-D47A-B578-71A8228E9350}"/>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pic>
        <p:nvPicPr>
          <p:cNvPr id="3" name="Picture 2">
            <a:extLst>
              <a:ext uri="{FF2B5EF4-FFF2-40B4-BE49-F238E27FC236}">
                <a16:creationId xmlns:a16="http://schemas.microsoft.com/office/drawing/2014/main" id="{38BDB57C-FE2D-5A31-7CC1-1E3ED501CBFC}"/>
              </a:ext>
            </a:extLst>
          </p:cNvPr>
          <p:cNvPicPr>
            <a:picLocks noChangeAspect="1"/>
          </p:cNvPicPr>
          <p:nvPr/>
        </p:nvPicPr>
        <p:blipFill>
          <a:blip r:embed="rId7"/>
          <a:stretch>
            <a:fillRect/>
          </a:stretch>
        </p:blipFill>
        <p:spPr>
          <a:xfrm>
            <a:off x="105282" y="25896"/>
            <a:ext cx="3975379" cy="6858000"/>
          </a:xfrm>
          <a:prstGeom prst="rect">
            <a:avLst/>
          </a:prstGeom>
        </p:spPr>
      </p:pic>
      <p:sp>
        <p:nvSpPr>
          <p:cNvPr id="6" name="TextBox 5">
            <a:extLst>
              <a:ext uri="{FF2B5EF4-FFF2-40B4-BE49-F238E27FC236}">
                <a16:creationId xmlns:a16="http://schemas.microsoft.com/office/drawing/2014/main" id="{11CD07D7-0EBB-C00D-C785-B5AD34886785}"/>
              </a:ext>
            </a:extLst>
          </p:cNvPr>
          <p:cNvSpPr txBox="1"/>
          <p:nvPr/>
        </p:nvSpPr>
        <p:spPr>
          <a:xfrm>
            <a:off x="4287191" y="665544"/>
            <a:ext cx="2671508" cy="1677829"/>
          </a:xfrm>
          <a:prstGeom prst="roundRect">
            <a:avLst>
              <a:gd name="adj" fmla="val 822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lang="en-GB" sz="1400" b="1">
              <a:solidFill>
                <a:schemeClr val="bg1"/>
              </a:solidFill>
              <a:latin typeface="Speak Pro" panose="020F0502020204030204"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n-GB" sz="1400" b="1">
                <a:solidFill>
                  <a:schemeClr val="bg1"/>
                </a:solidFill>
                <a:latin typeface="Speak Pro" panose="020F0502020204030204" pitchFamily="34" charset="0"/>
              </a:rPr>
              <a:t>A </a:t>
            </a:r>
            <a:r>
              <a:rPr lang="en-GB" sz="1400" b="1" dirty="0">
                <a:solidFill>
                  <a:schemeClr val="bg1"/>
                </a:solidFill>
                <a:latin typeface="Speak Pro" panose="020F0502020204030204" pitchFamily="34" charset="0"/>
              </a:rPr>
              <a:t>RESTful web service that performs CRUD operations on the </a:t>
            </a:r>
            <a:r>
              <a:rPr lang="en-GB" sz="1400" b="1" dirty="0" err="1">
                <a:solidFill>
                  <a:schemeClr val="bg1"/>
                </a:solidFill>
                <a:latin typeface="Speak Pro" panose="020F0502020204030204" pitchFamily="34" charset="0"/>
              </a:rPr>
              <a:t>Catalog</a:t>
            </a:r>
            <a:r>
              <a:rPr lang="en-GB" sz="1400" b="1" dirty="0">
                <a:solidFill>
                  <a:schemeClr val="bg1"/>
                </a:solidFill>
                <a:latin typeface="Speak Pro" panose="020F0502020204030204" pitchFamily="34" charset="0"/>
              </a:rPr>
              <a:t> JSON, manages devices list, and handles periodic </a:t>
            </a:r>
            <a:r>
              <a:rPr lang="en-GB" sz="1400" b="1" dirty="0" err="1">
                <a:solidFill>
                  <a:schemeClr val="bg1"/>
                </a:solidFill>
                <a:latin typeface="Speak Pro" panose="020F0502020204030204" pitchFamily="34" charset="0"/>
              </a:rPr>
              <a:t>catalog</a:t>
            </a:r>
            <a:r>
              <a:rPr lang="en-GB" sz="1400" b="1" dirty="0">
                <a:solidFill>
                  <a:schemeClr val="bg1"/>
                </a:solidFill>
                <a:latin typeface="Speak Pro" panose="020F0502020204030204" pitchFamily="34" charset="0"/>
              </a:rPr>
              <a:t> </a:t>
            </a:r>
            <a:r>
              <a:rPr lang="en-GB" sz="1400" b="1">
                <a:solidFill>
                  <a:schemeClr val="bg1"/>
                </a:solidFill>
                <a:latin typeface="Speak Pro" panose="020F0502020204030204" pitchFamily="34" charset="0"/>
              </a:rPr>
              <a:t>clean-up.</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US" sz="1400" dirty="0">
              <a:solidFill>
                <a:schemeClr val="bg1"/>
              </a:solidFill>
              <a:latin typeface="Speak Pro" panose="020F0502020204030204" pitchFamily="34" charset="0"/>
            </a:endParaRPr>
          </a:p>
        </p:txBody>
      </p:sp>
      <p:grpSp>
        <p:nvGrpSpPr>
          <p:cNvPr id="2" name="Google Shape;69351;p498">
            <a:extLst>
              <a:ext uri="{FF2B5EF4-FFF2-40B4-BE49-F238E27FC236}">
                <a16:creationId xmlns:a16="http://schemas.microsoft.com/office/drawing/2014/main" id="{2F8D4C5F-61A9-F243-F5A5-A86BFC0F65F1}"/>
              </a:ext>
            </a:extLst>
          </p:cNvPr>
          <p:cNvGrpSpPr/>
          <p:nvPr/>
        </p:nvGrpSpPr>
        <p:grpSpPr>
          <a:xfrm>
            <a:off x="4053350" y="10116364"/>
            <a:ext cx="2443225" cy="1530277"/>
            <a:chOff x="4564625" y="1976950"/>
            <a:chExt cx="2715902" cy="1700875"/>
          </a:xfrm>
        </p:grpSpPr>
        <p:sp>
          <p:nvSpPr>
            <p:cNvPr id="7" name="Google Shape;69353;p498">
              <a:extLst>
                <a:ext uri="{FF2B5EF4-FFF2-40B4-BE49-F238E27FC236}">
                  <a16:creationId xmlns:a16="http://schemas.microsoft.com/office/drawing/2014/main" id="{4FA1DA08-24EB-6171-8E90-546AB1D9D352}"/>
                </a:ext>
              </a:extLst>
            </p:cNvPr>
            <p:cNvSpPr txBox="1"/>
            <p:nvPr/>
          </p:nvSpPr>
          <p:spPr>
            <a:xfrm rot="18330924">
              <a:off x="4930501" y="2542390"/>
              <a:ext cx="1076221" cy="292328"/>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629" b="1" kern="0">
                  <a:solidFill>
                    <a:schemeClr val="bg1"/>
                  </a:solidFill>
                  <a:latin typeface="ABeeZee"/>
                  <a:sym typeface="ABeeZee"/>
                </a:rPr>
                <a:t>HTTP</a:t>
              </a:r>
              <a:endParaRPr sz="629" b="1" kern="0">
                <a:solidFill>
                  <a:schemeClr val="bg1"/>
                </a:solidFill>
                <a:latin typeface="ABeeZee"/>
                <a:sym typeface="Arial"/>
              </a:endParaRPr>
            </a:p>
          </p:txBody>
        </p:sp>
        <p:grpSp>
          <p:nvGrpSpPr>
            <p:cNvPr id="8" name="Google Shape;69354;p498">
              <a:extLst>
                <a:ext uri="{FF2B5EF4-FFF2-40B4-BE49-F238E27FC236}">
                  <a16:creationId xmlns:a16="http://schemas.microsoft.com/office/drawing/2014/main" id="{9E6A62B9-4577-1A5E-DF90-386BBC63AE3C}"/>
                </a:ext>
              </a:extLst>
            </p:cNvPr>
            <p:cNvGrpSpPr/>
            <p:nvPr/>
          </p:nvGrpSpPr>
          <p:grpSpPr>
            <a:xfrm>
              <a:off x="5854640" y="1976950"/>
              <a:ext cx="1425887" cy="502800"/>
              <a:chOff x="4905400" y="1555750"/>
              <a:chExt cx="1263300" cy="502800"/>
            </a:xfrm>
          </p:grpSpPr>
          <p:sp>
            <p:nvSpPr>
              <p:cNvPr id="17" name="Google Shape;69355;p498">
                <a:extLst>
                  <a:ext uri="{FF2B5EF4-FFF2-40B4-BE49-F238E27FC236}">
                    <a16:creationId xmlns:a16="http://schemas.microsoft.com/office/drawing/2014/main" id="{75DAC41F-54ED-490D-D318-7B32EC035C7C}"/>
                  </a:ext>
                </a:extLst>
              </p:cNvPr>
              <p:cNvSpPr/>
              <p:nvPr/>
            </p:nvSpPr>
            <p:spPr>
              <a:xfrm>
                <a:off x="490540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18" name="Google Shape;69356;p498">
                <a:extLst>
                  <a:ext uri="{FF2B5EF4-FFF2-40B4-BE49-F238E27FC236}">
                    <a16:creationId xmlns:a16="http://schemas.microsoft.com/office/drawing/2014/main" id="{5E6A6939-E2F8-DE4F-26A4-43ED7D3DA62C}"/>
                  </a:ext>
                </a:extLst>
              </p:cNvPr>
              <p:cNvSpPr txBox="1"/>
              <p:nvPr/>
            </p:nvSpPr>
            <p:spPr>
              <a:xfrm>
                <a:off x="5066700" y="1591600"/>
                <a:ext cx="1006800" cy="4311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439" b="1" i="0" u="none" strike="noStrike" kern="0" cap="none" spc="0" normalizeH="0" baseline="0" noProof="0">
                    <a:ln>
                      <a:noFill/>
                    </a:ln>
                    <a:solidFill>
                      <a:srgbClr val="253035"/>
                    </a:solidFill>
                    <a:effectLst/>
                    <a:uLnTx/>
                    <a:uFillTx/>
                    <a:latin typeface="ABeeZee"/>
                    <a:ea typeface="ABeeZee"/>
                    <a:cs typeface="ABeeZee"/>
                    <a:sym typeface="ABeeZee"/>
                  </a:rPr>
                  <a:t>Catalog</a:t>
                </a:r>
                <a:endParaRPr kumimoji="0" sz="1439"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grpSp>
          <p:nvGrpSpPr>
            <p:cNvPr id="10" name="Google Shape;69357;p498">
              <a:extLst>
                <a:ext uri="{FF2B5EF4-FFF2-40B4-BE49-F238E27FC236}">
                  <a16:creationId xmlns:a16="http://schemas.microsoft.com/office/drawing/2014/main" id="{CF68D1EB-A4AE-9BCD-EDE4-9E27B4807C2B}"/>
                </a:ext>
              </a:extLst>
            </p:cNvPr>
            <p:cNvGrpSpPr/>
            <p:nvPr/>
          </p:nvGrpSpPr>
          <p:grpSpPr>
            <a:xfrm>
              <a:off x="4564625" y="3175025"/>
              <a:ext cx="1263300" cy="502800"/>
              <a:chOff x="7055650" y="1555750"/>
              <a:chExt cx="1263300" cy="502800"/>
            </a:xfrm>
          </p:grpSpPr>
          <p:sp>
            <p:nvSpPr>
              <p:cNvPr id="15" name="Google Shape;69358;p498">
                <a:extLst>
                  <a:ext uri="{FF2B5EF4-FFF2-40B4-BE49-F238E27FC236}">
                    <a16:creationId xmlns:a16="http://schemas.microsoft.com/office/drawing/2014/main" id="{412C54C6-0C42-3D88-3EE4-3EF83F3A546D}"/>
                  </a:ext>
                </a:extLst>
              </p:cNvPr>
              <p:cNvSpPr/>
              <p:nvPr/>
            </p:nvSpPr>
            <p:spPr>
              <a:xfrm>
                <a:off x="705565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16" name="Google Shape;69359;p498">
                <a:extLst>
                  <a:ext uri="{FF2B5EF4-FFF2-40B4-BE49-F238E27FC236}">
                    <a16:creationId xmlns:a16="http://schemas.microsoft.com/office/drawing/2014/main" id="{FEAED714-7ED8-03CF-57DF-CD0D6668DEA0}"/>
                  </a:ext>
                </a:extLst>
              </p:cNvPr>
              <p:cNvSpPr txBox="1"/>
              <p:nvPr/>
            </p:nvSpPr>
            <p:spPr>
              <a:xfrm>
                <a:off x="7055650" y="1607050"/>
                <a:ext cx="1263300" cy="4002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259" b="1" i="0" u="none" strike="noStrike" kern="0" cap="none" spc="0" normalizeH="0" baseline="0" noProof="0">
                    <a:ln>
                      <a:noFill/>
                    </a:ln>
                    <a:solidFill>
                      <a:srgbClr val="253035"/>
                    </a:solidFill>
                    <a:effectLst/>
                    <a:uLnTx/>
                    <a:uFillTx/>
                    <a:latin typeface="ABeeZee"/>
                    <a:ea typeface="ABeeZee"/>
                    <a:cs typeface="ABeeZee"/>
                    <a:sym typeface="ABeeZee"/>
                  </a:rPr>
                  <a:t>Control-Unit</a:t>
                </a:r>
                <a:endParaRPr kumimoji="0" sz="1259"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cxnSp>
          <p:nvCxnSpPr>
            <p:cNvPr id="11" name="Google Shape;69363;p498">
              <a:extLst>
                <a:ext uri="{FF2B5EF4-FFF2-40B4-BE49-F238E27FC236}">
                  <a16:creationId xmlns:a16="http://schemas.microsoft.com/office/drawing/2014/main" id="{B5BB8A80-82B1-B9CE-8062-521C0AC73E8E}"/>
                </a:ext>
              </a:extLst>
            </p:cNvPr>
            <p:cNvCxnSpPr/>
            <p:nvPr/>
          </p:nvCxnSpPr>
          <p:spPr>
            <a:xfrm rot="10800000" flipH="1">
              <a:off x="5107775" y="2363400"/>
              <a:ext cx="376200" cy="552900"/>
            </a:xfrm>
            <a:prstGeom prst="straightConnector1">
              <a:avLst/>
            </a:prstGeom>
            <a:noFill/>
            <a:ln w="28575" cap="flat" cmpd="sng">
              <a:solidFill>
                <a:schemeClr val="bg1"/>
              </a:solidFill>
              <a:prstDash val="solid"/>
              <a:round/>
              <a:headEnd type="none" w="med" len="med"/>
              <a:tailEnd type="stealth" w="med" len="med"/>
            </a:ln>
          </p:spPr>
        </p:cxnSp>
        <p:cxnSp>
          <p:nvCxnSpPr>
            <p:cNvPr id="12" name="Google Shape;69364;p498">
              <a:extLst>
                <a:ext uri="{FF2B5EF4-FFF2-40B4-BE49-F238E27FC236}">
                  <a16:creationId xmlns:a16="http://schemas.microsoft.com/office/drawing/2014/main" id="{8521A4DA-39FD-55C9-55AB-A742D3A915B3}"/>
                </a:ext>
              </a:extLst>
            </p:cNvPr>
            <p:cNvCxnSpPr/>
            <p:nvPr/>
          </p:nvCxnSpPr>
          <p:spPr>
            <a:xfrm flipH="1">
              <a:off x="5389675" y="2469450"/>
              <a:ext cx="387900" cy="564600"/>
            </a:xfrm>
            <a:prstGeom prst="straightConnector1">
              <a:avLst/>
            </a:prstGeom>
            <a:noFill/>
            <a:ln w="28575" cap="flat" cmpd="sng">
              <a:solidFill>
                <a:schemeClr val="bg1"/>
              </a:solidFill>
              <a:prstDash val="solid"/>
              <a:round/>
              <a:headEnd type="none" w="med" len="med"/>
              <a:tailEnd type="stealth" w="med" len="med"/>
            </a:ln>
          </p:spPr>
        </p:cxnSp>
        <p:sp>
          <p:nvSpPr>
            <p:cNvPr id="13" name="Google Shape;69365;p498">
              <a:extLst>
                <a:ext uri="{FF2B5EF4-FFF2-40B4-BE49-F238E27FC236}">
                  <a16:creationId xmlns:a16="http://schemas.microsoft.com/office/drawing/2014/main" id="{24C71312-F154-CDAD-8688-66B37B443DE9}"/>
                </a:ext>
              </a:extLst>
            </p:cNvPr>
            <p:cNvSpPr txBox="1"/>
            <p:nvPr/>
          </p:nvSpPr>
          <p:spPr>
            <a:xfrm rot="-3269076">
              <a:off x="5182701" y="2658766"/>
              <a:ext cx="1076221" cy="292526"/>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629" b="1" kern="0">
                  <a:solidFill>
                    <a:schemeClr val="bg1"/>
                  </a:solidFill>
                  <a:latin typeface="ABeeZee"/>
                  <a:sym typeface="ABeeZee"/>
                </a:rPr>
                <a:t>GET</a:t>
              </a:r>
              <a:endParaRPr sz="629" b="1" kern="0">
                <a:solidFill>
                  <a:schemeClr val="bg1"/>
                </a:solidFill>
                <a:latin typeface="ABeeZee"/>
                <a:sym typeface="Arial"/>
              </a:endParaRPr>
            </a:p>
          </p:txBody>
        </p:sp>
        <p:sp>
          <p:nvSpPr>
            <p:cNvPr id="14" name="Google Shape;69366;p498">
              <a:extLst>
                <a:ext uri="{FF2B5EF4-FFF2-40B4-BE49-F238E27FC236}">
                  <a16:creationId xmlns:a16="http://schemas.microsoft.com/office/drawing/2014/main" id="{CF061C05-D3CF-96BD-B23D-4BEB79D933FF}"/>
                </a:ext>
              </a:extLst>
            </p:cNvPr>
            <p:cNvSpPr txBox="1"/>
            <p:nvPr/>
          </p:nvSpPr>
          <p:spPr>
            <a:xfrm rot="-3269076">
              <a:off x="4635201" y="2410866"/>
              <a:ext cx="1076221" cy="292526"/>
            </a:xfrm>
            <a:prstGeom prst="rect">
              <a:avLst/>
            </a:prstGeom>
            <a:noFill/>
            <a:ln>
              <a:noFill/>
            </a:ln>
          </p:spPr>
          <p:txBody>
            <a:bodyPr spcFirstLastPara="1" wrap="square" lIns="82275" tIns="82275" rIns="82275" bIns="82275" anchor="t" anchorCtr="0">
              <a:spAutoFit/>
            </a:bodyPr>
            <a:lstStyle/>
            <a:p>
              <a:pPr algn="ctr">
                <a:buClr>
                  <a:srgbClr val="000000"/>
                </a:buClr>
              </a:pPr>
              <a:r>
                <a:rPr lang="en" sz="629" b="1" kern="0">
                  <a:solidFill>
                    <a:schemeClr val="bg1"/>
                  </a:solidFill>
                  <a:latin typeface="ABeeZee"/>
                  <a:sym typeface="ABeeZee"/>
                </a:rPr>
                <a:t>POST/ PUT</a:t>
              </a:r>
              <a:endParaRPr sz="629" b="1" kern="0">
                <a:solidFill>
                  <a:schemeClr val="bg1"/>
                </a:solidFill>
                <a:latin typeface="ABeeZee"/>
                <a:sym typeface="ABeeZee"/>
              </a:endParaRPr>
            </a:p>
          </p:txBody>
        </p:sp>
      </p:grpSp>
    </p:spTree>
    <p:extLst>
      <p:ext uri="{BB962C8B-B14F-4D97-AF65-F5344CB8AC3E}">
        <p14:creationId xmlns:p14="http://schemas.microsoft.com/office/powerpoint/2010/main" val="844733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3DC61-994B-CFBB-3052-DE2E19CDF399}"/>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66FB1FCF-99BF-96EF-06E4-A2B5151D1D76}"/>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a:extLst>
              <a:ext uri="{FF2B5EF4-FFF2-40B4-BE49-F238E27FC236}">
                <a16:creationId xmlns:a16="http://schemas.microsoft.com/office/drawing/2014/main" id="{A9BE40A1-5BCF-1A2F-4944-47002EAB354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400" y="-29138649"/>
            <a:ext cx="6148278" cy="35996649"/>
          </a:xfrm>
          <a:prstGeom prst="rect">
            <a:avLst/>
          </a:prstGeom>
        </p:spPr>
      </p:pic>
      <p:sp>
        <p:nvSpPr>
          <p:cNvPr id="40" name="TextBox 39">
            <a:extLst>
              <a:ext uri="{FF2B5EF4-FFF2-40B4-BE49-F238E27FC236}">
                <a16:creationId xmlns:a16="http://schemas.microsoft.com/office/drawing/2014/main" id="{B2E77421-ADFF-02A6-E1CA-B5CF257359E0}"/>
              </a:ext>
            </a:extLst>
          </p:cNvPr>
          <p:cNvSpPr txBox="1"/>
          <p:nvPr/>
        </p:nvSpPr>
        <p:spPr>
          <a:xfrm>
            <a:off x="115686" y="-4475877"/>
            <a:ext cx="3614136" cy="30839212"/>
          </a:xfrm>
          <a:prstGeom prst="rect">
            <a:avLst/>
          </a:prstGeom>
          <a:solidFill>
            <a:srgbClr val="1F1F1F"/>
          </a:solidFill>
        </p:spPr>
        <p:txBody>
          <a:bodyPr wrap="square">
            <a:spAutoFit/>
          </a:bodyPr>
          <a:lstStyle/>
          <a:p>
            <a:pPr>
              <a:buNone/>
            </a:pPr>
            <a:r>
              <a:rPr lang="en-US" sz="600" b="0">
                <a:solidFill>
                  <a:srgbClr val="6A9955"/>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cherrypy</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json</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datetime</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sched</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time</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os</a:t>
            </a:r>
          </a:p>
          <a:p>
            <a:pPr>
              <a:buNone/>
            </a:pPr>
            <a:br>
              <a:rPr lang="en-US" sz="600" b="0">
                <a:solidFill>
                  <a:srgbClr val="CCCCCC"/>
                </a:solidFill>
                <a:effectLst/>
                <a:latin typeface="Speak Pro" panose="020F0502020204030204" pitchFamily="34" charset="0"/>
              </a:rPr>
            </a:br>
            <a:endParaRPr lang="fa-IR" sz="600" b="0">
              <a:solidFill>
                <a:srgbClr val="6A9955"/>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DEVICE_SCHEMA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int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"deviceName"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"deviceStatus"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"availableStatuses"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dict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"measureType"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"availableServices"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"servicesDetails"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endParaRPr lang="fa-IR"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HOUSE_SCHEMA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"houseName"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569CD6"/>
                </a:solidFill>
                <a:effectLst/>
                <a:latin typeface="Speak Pro" panose="020F0502020204030204" pitchFamily="34" charset="0"/>
              </a:rPr>
              <a:t>class</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WebCatalogThiefDetector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exposed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__init__</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address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with</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open</a:t>
            </a:r>
            <a:r>
              <a:rPr lang="en-US" sz="600" b="0">
                <a:solidFill>
                  <a:srgbClr val="CCCCCC"/>
                </a:solidFill>
                <a:effectLst/>
                <a:latin typeface="Speak Pro" panose="020F0502020204030204" pitchFamily="34" charset="0"/>
              </a:rPr>
              <a:t>(address, </a:t>
            </a:r>
            <a:r>
              <a:rPr lang="en-US" sz="600" b="0">
                <a:solidFill>
                  <a:srgbClr val="CE9178"/>
                </a:solidFill>
                <a:effectLst/>
                <a:latin typeface="Speak Pro" panose="020F0502020204030204" pitchFamily="34" charset="0"/>
              </a:rPr>
              <a:t>'r'</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fptr:</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json.load(fptr)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.mainTopic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"projectName"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.broker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"broker"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"housesList"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sched.scheduler(time.time, time.sleep)</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.scheduler.enter(</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.periodic_cleanup, ())</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.scheduler.run(</a:t>
            </a:r>
            <a:r>
              <a:rPr lang="en-US" sz="600" b="0">
                <a:solidFill>
                  <a:srgbClr val="9CDCFE"/>
                </a:solidFill>
                <a:effectLst/>
                <a:latin typeface="Speak Pro" panose="020F0502020204030204" pitchFamily="34" charset="0"/>
              </a:rPr>
              <a:t>blocking</a:t>
            </a:r>
            <a:r>
              <a:rPr lang="en-US" sz="600" b="0">
                <a:solidFill>
                  <a:srgbClr val="D4D4D4"/>
                </a:solidFill>
                <a:effectLst/>
                <a:latin typeface="Speak Pro" panose="020F0502020204030204" pitchFamily="34" charset="0"/>
              </a:rPr>
              <a:t>=</a:t>
            </a:r>
            <a:r>
              <a:rPr lang="en-US" sz="600" b="0">
                <a:solidFill>
                  <a:srgbClr val="569CD6"/>
                </a:solidFill>
                <a:effectLst/>
                <a:latin typeface="Speak Pro" panose="020F0502020204030204" pitchFamily="34" charset="0"/>
              </a:rPr>
              <a:t>False</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validate_payload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payload</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schema</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Validates a payload against a given schema.</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Returns a list of errors. If the list is empty, the payload is valid.</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field, rules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schema.items():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rules.get(</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and</a:t>
            </a:r>
            <a:r>
              <a:rPr lang="en-US" sz="600" b="0">
                <a:solidFill>
                  <a:srgbClr val="CCCCCC"/>
                </a:solidFill>
                <a:effectLst/>
                <a:latin typeface="Speak Pro" panose="020F0502020204030204" pitchFamily="34" charset="0"/>
              </a:rPr>
              <a:t> field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in</a:t>
            </a:r>
            <a:r>
              <a:rPr lang="en-US" sz="600" b="0">
                <a:solidFill>
                  <a:srgbClr val="CCCCCC"/>
                </a:solidFill>
                <a:effectLst/>
                <a:latin typeface="Speak Pro" panose="020F0502020204030204" pitchFamily="34" charset="0"/>
              </a:rPr>
              <a:t> payload:</a:t>
            </a:r>
          </a:p>
          <a:p>
            <a:pPr>
              <a:buNone/>
            </a:pPr>
            <a:r>
              <a:rPr lang="en-US" sz="600" b="0">
                <a:solidFill>
                  <a:srgbClr val="CCCCCC"/>
                </a:solidFill>
                <a:effectLst/>
                <a:latin typeface="Speak Pro" panose="020F0502020204030204" pitchFamily="34" charset="0"/>
              </a:rPr>
              <a:t>                errors.append(</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"Missing required field: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continue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field </a:t>
            </a:r>
            <a:r>
              <a:rPr lang="en-US" sz="600" b="0">
                <a:solidFill>
                  <a:srgbClr val="569CD6"/>
                </a:solidFill>
                <a:effectLst/>
                <a:latin typeface="Speak Pro" panose="020F0502020204030204" pitchFamily="34" charset="0"/>
              </a:rPr>
              <a:t>in</a:t>
            </a:r>
            <a:r>
              <a:rPr lang="en-US" sz="600" b="0">
                <a:solidFill>
                  <a:srgbClr val="CCCCCC"/>
                </a:solidFill>
                <a:effectLst/>
                <a:latin typeface="Speak Pro" panose="020F0502020204030204" pitchFamily="34" charset="0"/>
              </a:rPr>
              <a:t> payload </a:t>
            </a:r>
            <a:r>
              <a:rPr lang="en-US" sz="600" b="0">
                <a:solidFill>
                  <a:srgbClr val="569CD6"/>
                </a:solidFill>
                <a:effectLst/>
                <a:latin typeface="Speak Pro" panose="020F0502020204030204" pitchFamily="34" charset="0"/>
              </a:rPr>
              <a:t>and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isinstance</a:t>
            </a:r>
            <a:r>
              <a:rPr lang="en-US" sz="600" b="0">
                <a:solidFill>
                  <a:srgbClr val="CCCCCC"/>
                </a:solidFill>
                <a:effectLst/>
                <a:latin typeface="Speak Pro" panose="020F0502020204030204" pitchFamily="34" charset="0"/>
              </a:rPr>
              <a:t>(payload[field], rules[</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errors.append(</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"Invalid type for field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Expected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rules[</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got </a:t>
            </a:r>
            <a:r>
              <a:rPr lang="en-US" sz="600" b="0">
                <a:solidFill>
                  <a:srgbClr val="569CD6"/>
                </a:solidFill>
                <a:effectLst/>
                <a:latin typeface="Speak Pro" panose="020F0502020204030204" pitchFamily="34" charset="0"/>
              </a:rPr>
              <a:t>{</a:t>
            </a:r>
            <a:r>
              <a:rPr lang="en-US" sz="600" b="0">
                <a:solidFill>
                  <a:srgbClr val="4EC9B0"/>
                </a:solidFill>
                <a:effectLst/>
                <a:latin typeface="Speak Pro" panose="020F0502020204030204" pitchFamily="34" charset="0"/>
              </a:rPr>
              <a:t>type</a:t>
            </a:r>
            <a:r>
              <a:rPr lang="en-US" sz="600" b="0">
                <a:solidFill>
                  <a:srgbClr val="CCCCCC"/>
                </a:solidFill>
                <a:effectLst/>
                <a:latin typeface="Speak Pro" panose="020F0502020204030204" pitchFamily="34" charset="0"/>
              </a:rPr>
              <a:t>(payload[field])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valid URL. Try /broker, /devices,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 /houses,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 /topic"</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"broker"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.broker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device ID provided. Try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deviceID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theDevice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.get_device_by_id(deviceID)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theDevice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theDevice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device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house ID provided. Try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theHouse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theHouse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theHouse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"topic"</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.mainTopic</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"houseshow"</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"housesList"</a:t>
            </a:r>
            <a:r>
              <a:rPr lang="en-US" sz="600" b="0">
                <a:solidFill>
                  <a:srgbClr val="CCCCCC"/>
                </a:solidFill>
                <a:effectLst/>
                <a:latin typeface="Speak Pro" panose="020F0502020204030204" pitchFamily="34" charset="0"/>
              </a:rPr>
              <a:t>][</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URL. Try /broker, /devices,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 /houses,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 /topic"</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POST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"Use /houses or /devices to add new items."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.validate_payload(newHouse, HOUSE_SCHEMA)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newHouse[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.housesList.append(newHouse)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newHouse[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 added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201</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.validate_payload(newDevice, DEVICE_SCHEMA)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theTime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newDevice[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floorID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KeyError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 must contain houseID, floorID, unitID"</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floorObj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.get_floor_by_id(house, 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floorObj: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in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unitObj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.get_unit_by_id(floorObj, 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unitObj: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unit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unitID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on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of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i,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enumerate</a:t>
            </a:r>
            <a:r>
              <a:rPr lang="en-US" sz="600" b="0">
                <a:solidFill>
                  <a:srgbClr val="CCCCCC"/>
                </a:solidFill>
                <a:effectLst/>
                <a:latin typeface="Speak Pro" panose="020F0502020204030204" pitchFamily="34" charset="0"/>
              </a:rPr>
              <a:t>(unitObj[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i</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break</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existing_index </a:t>
            </a:r>
            <a:r>
              <a:rPr lang="en-US" sz="600" b="0">
                <a:solidFill>
                  <a:srgbClr val="569CD6"/>
                </a:solidFill>
                <a:effectLst/>
                <a:latin typeface="Speak Pro" panose="020F0502020204030204" pitchFamily="34" charset="0"/>
              </a:rPr>
              <a:t>is</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newDevice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].append(newDevice)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 added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201</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path. Use /houses or /devices to add new items."</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PUT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"Use /houses or /devices to update existing items."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body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.validate_payload(body, HOUSE_SCHEMA)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(body.get(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or</a:t>
            </a:r>
            <a:r>
              <a:rPr lang="en-US" sz="600" b="0">
                <a:solidFill>
                  <a:srgbClr val="CCCCCC"/>
                </a:solidFill>
                <a:effectLst/>
                <a:latin typeface="Speak Pro" panose="020F0502020204030204" pitchFamily="34" charset="0"/>
              </a:rPr>
              <a:t> params.get(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houseID specified to update."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k, 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body.items():</a:t>
            </a:r>
          </a:p>
          <a:p>
            <a:pPr>
              <a:buNone/>
            </a:pPr>
            <a:r>
              <a:rPr lang="en-US" sz="600" b="0">
                <a:solidFill>
                  <a:srgbClr val="CCCCCC"/>
                </a:solidFill>
                <a:effectLst/>
                <a:latin typeface="Speak Pro" panose="020F0502020204030204" pitchFamily="34" charset="0"/>
              </a:rPr>
              <a:t>                house[k]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v</a:t>
            </a:r>
          </a:p>
          <a:p>
            <a:pPr>
              <a:buNone/>
            </a:pPr>
            <a:r>
              <a:rPr lang="en-US" sz="600" b="0">
                <a:solidFill>
                  <a:srgbClr val="CCCCCC"/>
                </a:solidFill>
                <a:effectLst/>
                <a:latin typeface="Speak Pro" panose="020F0502020204030204" pitchFamily="34" charset="0"/>
              </a:rPr>
              <a:t>            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"Updated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with data: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body</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 updated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updatedDevice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.validate_payload(updatedDevice, DEVICE_SCHEMA)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theTime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updatedDevice[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floorID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KeyError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 must contain houseID, floorID, unitID"</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floorObj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.get_floor_by_id(house, 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floorObj: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in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unitObj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.get_unit_by_id(floorObj, 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unitObj: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unit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unitID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on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of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i,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enumerate</a:t>
            </a:r>
            <a:r>
              <a:rPr lang="en-US" sz="600" b="0">
                <a:solidFill>
                  <a:srgbClr val="CCCCCC"/>
                </a:solidFill>
                <a:effectLst/>
                <a:latin typeface="Speak Pro" panose="020F0502020204030204" pitchFamily="34" charset="0"/>
              </a:rPr>
              <a:t>(unitObj[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i</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break</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existing_index </a:t>
            </a:r>
            <a:r>
              <a:rPr lang="en-US" sz="600" b="0">
                <a:solidFill>
                  <a:srgbClr val="569CD6"/>
                </a:solidFill>
                <a:effectLst/>
                <a:latin typeface="Speak Pro" panose="020F0502020204030204" pitchFamily="34" charset="0"/>
              </a:rPr>
              <a:t>is</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updatedDevice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].append(updatedDevice)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 updated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path. Use /houses or /devices to update items."</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DELETE</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 delete: /houses?houseID=... or /devices?deviceID=..."</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deviceID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params.get(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"Missing deviceID parameter."</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removed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False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original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(deviceID)</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original:</a:t>
            </a:r>
          </a:p>
          <a:p>
            <a:pPr>
              <a:buNone/>
            </a:pPr>
            <a:r>
              <a:rPr lang="en-US" sz="600" b="0">
                <a:solidFill>
                  <a:srgbClr val="CCCCCC"/>
                </a:solidFill>
                <a:effectLst/>
                <a:latin typeface="Speak Pro" panose="020F0502020204030204" pitchFamily="34" charset="0"/>
              </a:rPr>
              <a:t>                            removed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removed:</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"Device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removed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"Device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not found."</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deviceGetter</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device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.devices.append(device)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get_house_by_id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next</a:t>
            </a:r>
            <a:r>
              <a:rPr lang="en-US" sz="600" b="0">
                <a:solidFill>
                  <a:srgbClr val="CCCCCC"/>
                </a:solidFill>
                <a:effectLst/>
                <a:latin typeface="Speak Pro" panose="020F0502020204030204" pitchFamily="34" charset="0"/>
              </a:rPr>
              <a:t>((h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(h[</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(houseID)),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get_floor_by_id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house</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(f[</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f</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get_unit_by_id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floorObj</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u</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get_device_by_id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periodic_cleanup</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THRESHOLD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now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a:t>
            </a:r>
          </a:p>
          <a:p>
            <a:pPr>
              <a:buNone/>
            </a:pPr>
            <a:r>
              <a:rPr lang="en-US" sz="600" b="0">
                <a:solidFill>
                  <a:srgbClr val="CCCCCC"/>
                </a:solidFill>
                <a:effectLst/>
                <a:latin typeface="Speak Pro" panose="020F0502020204030204" pitchFamily="34" charset="0"/>
              </a:rPr>
              <a:t>        cutoff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now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datetime.timedelta(</a:t>
            </a:r>
            <a:r>
              <a:rPr lang="en-US" sz="600" b="0">
                <a:solidFill>
                  <a:srgbClr val="9CDCFE"/>
                </a:solidFill>
                <a:effectLst/>
                <a:latin typeface="Speak Pro" panose="020F0502020204030204" pitchFamily="34" charset="0"/>
              </a:rPr>
              <a:t>hours</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THRESHOLD)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dev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datetime.datetime.strptime(</a:t>
            </a:r>
          </a:p>
          <a:p>
            <a:pPr>
              <a:buNone/>
            </a:pPr>
            <a:r>
              <a:rPr lang="en-US" sz="600" b="0">
                <a:solidFill>
                  <a:srgbClr val="CCCCCC"/>
                </a:solidFill>
                <a:effectLst/>
                <a:latin typeface="Speak Pro" panose="020F0502020204030204" pitchFamily="34" charset="0"/>
              </a:rPr>
              <a:t>                            dev.get(</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'1970-01-01 00:00:00'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 </a:t>
            </a:r>
            <a:r>
              <a:rPr lang="en-US" sz="600" b="0">
                <a:solidFill>
                  <a:srgbClr val="D4D4D4"/>
                </a:solidFill>
                <a:effectLst/>
                <a:latin typeface="Speak Pro" panose="020F0502020204030204" pitchFamily="34" charset="0"/>
              </a:rPr>
              <a:t>&gt;=</a:t>
            </a:r>
            <a:r>
              <a:rPr lang="en-US" sz="600" b="0">
                <a:solidFill>
                  <a:srgbClr val="CCCCCC"/>
                </a:solidFill>
                <a:effectLst/>
                <a:latin typeface="Speak Pro" panose="020F0502020204030204" pitchFamily="34" charset="0"/>
              </a:rPr>
              <a:t> cutoff</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.scheduler.enter(</a:t>
            </a:r>
            <a:r>
              <a:rPr lang="en-US" sz="600" b="0">
                <a:solidFill>
                  <a:srgbClr val="B5CEA8"/>
                </a:solidFill>
                <a:effectLst/>
                <a:latin typeface="Speak Pro" panose="020F0502020204030204" pitchFamily="34" charset="0"/>
              </a:rPr>
              <a:t>600</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.periodic_cleanup, ())</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save_catalog</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script_dir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os.path.dirname(</a:t>
            </a:r>
            <a:r>
              <a:rPr lang="en-US" sz="600" b="0">
                <a:solidFill>
                  <a:srgbClr val="9CDCFE"/>
                </a:solidFill>
                <a:effectLst/>
                <a:latin typeface="Speak Pro" panose="020F0502020204030204" pitchFamily="34" charset="0"/>
              </a:rPr>
              <a:t>__file__</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catalog_file_path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os.path.join(script_dir, </a:t>
            </a:r>
            <a:r>
              <a:rPr lang="en-US" sz="600" b="0">
                <a:solidFill>
                  <a:srgbClr val="CE9178"/>
                </a:solidFill>
                <a:effectLst/>
                <a:latin typeface="Speak Pro" panose="020F0502020204030204" pitchFamily="34" charset="0"/>
              </a:rPr>
              <a:t>'catalog.json'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with</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open</a:t>
            </a:r>
            <a:r>
              <a:rPr lang="en-US" sz="600" b="0">
                <a:solidFill>
                  <a:srgbClr val="CCCCCC"/>
                </a:solidFill>
                <a:effectLst/>
                <a:latin typeface="Speak Pro" panose="020F0502020204030204" pitchFamily="34" charset="0"/>
              </a:rPr>
              <a:t>(catalog_file_path, </a:t>
            </a:r>
            <a:r>
              <a:rPr lang="en-US" sz="600" b="0">
                <a:solidFill>
                  <a:srgbClr val="CE9178"/>
                </a:solidFill>
                <a:effectLst/>
                <a:latin typeface="Speak Pro" panose="020F0502020204030204" pitchFamily="34" charset="0"/>
              </a:rPr>
              <a:t>'w'</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fptr:</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"Saving catalog to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catalog_file_path</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json.dump(</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 fptr, </a:t>
            </a:r>
            <a:r>
              <a:rPr lang="en-US" sz="600" b="0">
                <a:solidFill>
                  <a:srgbClr val="9CDCFE"/>
                </a:solidFill>
                <a:effectLst/>
                <a:latin typeface="Speak Pro" panose="020F0502020204030204" pitchFamily="34" charset="0"/>
              </a:rPr>
              <a:t>indent</a:t>
            </a:r>
            <a:r>
              <a:rPr lang="en-US" sz="600" b="0">
                <a:solidFill>
                  <a:srgbClr val="D4D4D4"/>
                </a:solidFill>
                <a:effectLst/>
                <a:latin typeface="Speak Pro" panose="020F0502020204030204" pitchFamily="34" charset="0"/>
              </a:rPr>
              <a:t>=</a:t>
            </a:r>
            <a:r>
              <a:rPr lang="en-US" sz="600" b="0">
                <a:solidFill>
                  <a:srgbClr val="B5CEA8"/>
                </a:solidFill>
                <a:effectLst/>
                <a:latin typeface="Speak Pro" panose="020F0502020204030204" pitchFamily="34" charset="0"/>
              </a:rPr>
              <a:t>4</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Exception</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e:</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"Error saving catalog: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e</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__name__</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"__main__"</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conf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'request.dispatch'</a:t>
            </a:r>
            <a:r>
              <a:rPr lang="en-US" sz="600" b="0">
                <a:solidFill>
                  <a:srgbClr val="CCCCCC"/>
                </a:solidFill>
                <a:effectLst/>
                <a:latin typeface="Speak Pro" panose="020F0502020204030204" pitchFamily="34" charset="0"/>
              </a:rPr>
              <a:t>: cherrypy.dispatch.MethodDispatcher(),</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'tools.sessions.on'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cherrypy.config.update({</a:t>
            </a:r>
            <a:r>
              <a:rPr lang="en-US" sz="600" b="0">
                <a:solidFill>
                  <a:srgbClr val="CE9178"/>
                </a:solidFill>
                <a:effectLst/>
                <a:latin typeface="Speak Pro" panose="020F0502020204030204" pitchFamily="34" charset="0"/>
              </a:rPr>
              <a:t>'server.socket_host'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'0.0.0.0'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webService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WebCatalogThiefDetector(</a:t>
            </a:r>
            <a:r>
              <a:rPr lang="en-US" sz="600" b="0">
                <a:solidFill>
                  <a:srgbClr val="CE9178"/>
                </a:solidFill>
                <a:effectLst/>
                <a:latin typeface="Speak Pro" panose="020F0502020204030204" pitchFamily="34" charset="0"/>
              </a:rPr>
              <a:t>'catalog.json'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cherrypy.tree.mount(webService, </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conf)</a:t>
            </a:r>
          </a:p>
          <a:p>
            <a:pPr>
              <a:buNone/>
            </a:pPr>
            <a:r>
              <a:rPr lang="en-US" sz="600" b="0">
                <a:solidFill>
                  <a:srgbClr val="CCCCCC"/>
                </a:solidFill>
                <a:effectLst/>
                <a:latin typeface="Speak Pro" panose="020F0502020204030204" pitchFamily="34" charset="0"/>
              </a:rPr>
              <a:t>    cherrypy.engine.start()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cherrypy.engine.block()</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KeyboardInterrupt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"Shutting down..."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cherrypy.engine.stop()</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finally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cherrypy.engine.block()</a:t>
            </a:r>
          </a:p>
        </p:txBody>
      </p:sp>
      <p:sp>
        <p:nvSpPr>
          <p:cNvPr id="4" name="Rectangle 3">
            <a:extLst>
              <a:ext uri="{FF2B5EF4-FFF2-40B4-BE49-F238E27FC236}">
                <a16:creationId xmlns:a16="http://schemas.microsoft.com/office/drawing/2014/main" id="{49FD3FBB-627E-8813-78CA-44F4729B6049}"/>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CEB7D4C5-B8B7-C231-E260-CC52C4A470B4}"/>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lowchart: Summing Junction 11">
            <a:extLst>
              <a:ext uri="{FF2B5EF4-FFF2-40B4-BE49-F238E27FC236}">
                <a16:creationId xmlns:a16="http://schemas.microsoft.com/office/drawing/2014/main" id="{F74D6AA3-41BD-C4F3-F727-9D38D0B7F4A7}"/>
              </a:ext>
            </a:extLst>
          </p:cNvPr>
          <p:cNvSpPr/>
          <p:nvPr/>
        </p:nvSpPr>
        <p:spPr>
          <a:xfrm rot="54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6" name="Oval 15">
            <a:extLst>
              <a:ext uri="{FF2B5EF4-FFF2-40B4-BE49-F238E27FC236}">
                <a16:creationId xmlns:a16="http://schemas.microsoft.com/office/drawing/2014/main" id="{04711788-DD85-45AC-B02C-C187B5572D86}"/>
              </a:ext>
            </a:extLst>
          </p:cNvPr>
          <p:cNvSpPr/>
          <p:nvPr/>
        </p:nvSpPr>
        <p:spPr>
          <a:xfrm rot="5400000">
            <a:off x="9588820" y="1791181"/>
            <a:ext cx="3275635" cy="3275635"/>
          </a:xfrm>
          <a:prstGeom prst="ellipse">
            <a:avLst/>
          </a:prstGeom>
          <a:blipFill dpi="0" rotWithShape="1">
            <a:blip r:embed="rId5">
              <a:extLst>
                <a:ext uri="{96DAC541-7B7A-43D3-8B79-37D633B846F1}">
                  <asvg:svgBlip xmlns:asvg="http://schemas.microsoft.com/office/drawing/2016/SVG/main" r:embed="rId6"/>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F981041-2CD5-704E-04CB-A2ECAAE1F473}"/>
              </a:ext>
            </a:extLst>
          </p:cNvPr>
          <p:cNvSpPr txBox="1"/>
          <p:nvPr/>
        </p:nvSpPr>
        <p:spPr>
          <a:xfrm rot="16200000">
            <a:off x="9126699" y="651694"/>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19" name="TextBox 18">
            <a:extLst>
              <a:ext uri="{FF2B5EF4-FFF2-40B4-BE49-F238E27FC236}">
                <a16:creationId xmlns:a16="http://schemas.microsoft.com/office/drawing/2014/main" id="{51448DDC-D41A-7C89-6702-B947B629B45E}"/>
              </a:ext>
            </a:extLst>
          </p:cNvPr>
          <p:cNvSpPr txBox="1"/>
          <p:nvPr/>
        </p:nvSpPr>
        <p:spPr>
          <a:xfrm>
            <a:off x="9947156" y="1391528"/>
            <a:ext cx="4058156" cy="4074940"/>
          </a:xfrm>
          <a:prstGeom prst="rect">
            <a:avLst/>
          </a:prstGeom>
          <a:noFill/>
        </p:spPr>
        <p:txBody>
          <a:bodyPr wrap="square">
            <a:prstTxWarp prst="textCircle">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20" name="TextBox 19">
            <a:extLst>
              <a:ext uri="{FF2B5EF4-FFF2-40B4-BE49-F238E27FC236}">
                <a16:creationId xmlns:a16="http://schemas.microsoft.com/office/drawing/2014/main" id="{E4E4A6EB-B2F5-B99C-DCAA-9D33D93BAB72}"/>
              </a:ext>
            </a:extLst>
          </p:cNvPr>
          <p:cNvSpPr txBox="1"/>
          <p:nvPr/>
        </p:nvSpPr>
        <p:spPr>
          <a:xfrm rot="5400000">
            <a:off x="8775876" y="1073374"/>
            <a:ext cx="4814932" cy="4834842"/>
          </a:xfrm>
          <a:prstGeom prst="rect">
            <a:avLst/>
          </a:prstGeom>
          <a:noFill/>
        </p:spPr>
        <p:txBody>
          <a:bodyPr wrap="square">
            <a:prstTxWarp prst="textCircle">
              <a:avLst>
                <a:gd name="adj" fmla="val 16220637"/>
              </a:avLst>
            </a:prstTxWarp>
            <a:spAutoFit/>
          </a:bodyPr>
          <a:lstStyle/>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a:t>
            </a:r>
            <a:endParaRPr lang="fa-IR"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endParaRPr>
          </a:p>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instancer</a:t>
            </a:r>
            <a:endParaRPr kumimoji="0" lang="en-US" sz="2400" b="1" i="0" u="none" strike="noStrike" kern="1200" cap="all"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21" name="TextBox 20">
            <a:extLst>
              <a:ext uri="{FF2B5EF4-FFF2-40B4-BE49-F238E27FC236}">
                <a16:creationId xmlns:a16="http://schemas.microsoft.com/office/drawing/2014/main" id="{3EE2F9DA-1BA8-AD78-4756-F93833716720}"/>
              </a:ext>
            </a:extLst>
          </p:cNvPr>
          <p:cNvSpPr txBox="1"/>
          <p:nvPr/>
        </p:nvSpPr>
        <p:spPr>
          <a:xfrm rot="10800000">
            <a:off x="8449491" y="1083330"/>
            <a:ext cx="4414226" cy="4432480"/>
          </a:xfrm>
          <a:prstGeom prst="rect">
            <a:avLst/>
          </a:prstGeom>
          <a:noFill/>
        </p:spPr>
        <p:txBody>
          <a:bodyPr wrap="square">
            <a:prstTxWarp prst="textCircle">
              <a:avLst>
                <a:gd name="adj" fmla="val 11326088"/>
              </a:avLst>
            </a:prstTxWarp>
            <a:spAutoFit/>
          </a:bodyPr>
          <a:lstStyle/>
          <a:p>
            <a:pPr algn="ctr"/>
            <a:r>
              <a:rPr lang="en-US" sz="3600"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32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2" name="TextBox 21">
            <a:extLst>
              <a:ext uri="{FF2B5EF4-FFF2-40B4-BE49-F238E27FC236}">
                <a16:creationId xmlns:a16="http://schemas.microsoft.com/office/drawing/2014/main" id="{FAA12F49-0E39-E51E-A3C3-4E34D23CF9F2}"/>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grpSp>
        <p:nvGrpSpPr>
          <p:cNvPr id="2" name="Google Shape;69351;p498">
            <a:extLst>
              <a:ext uri="{FF2B5EF4-FFF2-40B4-BE49-F238E27FC236}">
                <a16:creationId xmlns:a16="http://schemas.microsoft.com/office/drawing/2014/main" id="{87C85D33-2105-16D3-C8BF-542BBC5A0618}"/>
              </a:ext>
            </a:extLst>
          </p:cNvPr>
          <p:cNvGrpSpPr/>
          <p:nvPr/>
        </p:nvGrpSpPr>
        <p:grpSpPr>
          <a:xfrm>
            <a:off x="3354308" y="2637086"/>
            <a:ext cx="3364020" cy="2103404"/>
            <a:chOff x="4559981" y="1976950"/>
            <a:chExt cx="2720546" cy="1700875"/>
          </a:xfrm>
        </p:grpSpPr>
        <p:sp>
          <p:nvSpPr>
            <p:cNvPr id="6" name="Google Shape;69353;p498">
              <a:extLst>
                <a:ext uri="{FF2B5EF4-FFF2-40B4-BE49-F238E27FC236}">
                  <a16:creationId xmlns:a16="http://schemas.microsoft.com/office/drawing/2014/main" id="{F3AAD6B0-6288-84DE-4DEF-76A4FEB7A9C7}"/>
                </a:ext>
              </a:extLst>
            </p:cNvPr>
            <p:cNvSpPr txBox="1"/>
            <p:nvPr/>
          </p:nvSpPr>
          <p:spPr>
            <a:xfrm rot="18330924">
              <a:off x="4930501" y="2571586"/>
              <a:ext cx="1076221" cy="233936"/>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800" b="1" kern="0">
                  <a:solidFill>
                    <a:schemeClr val="bg1"/>
                  </a:solidFill>
                  <a:latin typeface="ABeeZee"/>
                  <a:sym typeface="ABeeZee"/>
                </a:rPr>
                <a:t>HTTP</a:t>
              </a:r>
              <a:endParaRPr sz="800" b="1" kern="0">
                <a:solidFill>
                  <a:schemeClr val="bg1"/>
                </a:solidFill>
                <a:latin typeface="ABeeZee"/>
                <a:sym typeface="Arial"/>
              </a:endParaRPr>
            </a:p>
          </p:txBody>
        </p:sp>
        <p:grpSp>
          <p:nvGrpSpPr>
            <p:cNvPr id="8" name="Google Shape;69354;p498">
              <a:extLst>
                <a:ext uri="{FF2B5EF4-FFF2-40B4-BE49-F238E27FC236}">
                  <a16:creationId xmlns:a16="http://schemas.microsoft.com/office/drawing/2014/main" id="{913BF9F0-15F1-3D48-5F74-2B612F6A2628}"/>
                </a:ext>
              </a:extLst>
            </p:cNvPr>
            <p:cNvGrpSpPr/>
            <p:nvPr/>
          </p:nvGrpSpPr>
          <p:grpSpPr>
            <a:xfrm>
              <a:off x="5854640" y="1976950"/>
              <a:ext cx="1425887" cy="502800"/>
              <a:chOff x="4905400" y="1555750"/>
              <a:chExt cx="1263300" cy="502800"/>
            </a:xfrm>
          </p:grpSpPr>
          <p:sp>
            <p:nvSpPr>
              <p:cNvPr id="32" name="Google Shape;69355;p498">
                <a:extLst>
                  <a:ext uri="{FF2B5EF4-FFF2-40B4-BE49-F238E27FC236}">
                    <a16:creationId xmlns:a16="http://schemas.microsoft.com/office/drawing/2014/main" id="{01C7B3B8-4E24-3FB7-C845-F98B1886D5E8}"/>
                  </a:ext>
                </a:extLst>
              </p:cNvPr>
              <p:cNvSpPr/>
              <p:nvPr/>
            </p:nvSpPr>
            <p:spPr>
              <a:xfrm>
                <a:off x="490540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33" name="Google Shape;69356;p498">
                <a:extLst>
                  <a:ext uri="{FF2B5EF4-FFF2-40B4-BE49-F238E27FC236}">
                    <a16:creationId xmlns:a16="http://schemas.microsoft.com/office/drawing/2014/main" id="{9532B767-566D-374E-6CF6-92AAA5E49ACE}"/>
                  </a:ext>
                </a:extLst>
              </p:cNvPr>
              <p:cNvSpPr txBox="1"/>
              <p:nvPr/>
            </p:nvSpPr>
            <p:spPr>
              <a:xfrm>
                <a:off x="5027184" y="1629570"/>
                <a:ext cx="1006800" cy="358349"/>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b="1" i="0" u="none" strike="noStrike" kern="0" cap="none" spc="0" normalizeH="0" baseline="0" noProof="0">
                    <a:ln>
                      <a:noFill/>
                    </a:ln>
                    <a:solidFill>
                      <a:srgbClr val="253035"/>
                    </a:solidFill>
                    <a:effectLst/>
                    <a:uLnTx/>
                    <a:uFillTx/>
                    <a:latin typeface="ABeeZee"/>
                    <a:ea typeface="ABeeZee"/>
                    <a:cs typeface="ABeeZee"/>
                    <a:sym typeface="ABeeZee"/>
                  </a:rPr>
                  <a:t>Catalog</a:t>
                </a:r>
                <a:endParaRPr kumimoji="0"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grpSp>
          <p:nvGrpSpPr>
            <p:cNvPr id="10" name="Google Shape;69357;p498">
              <a:extLst>
                <a:ext uri="{FF2B5EF4-FFF2-40B4-BE49-F238E27FC236}">
                  <a16:creationId xmlns:a16="http://schemas.microsoft.com/office/drawing/2014/main" id="{F54E046C-9049-725F-5603-C27F36D1674E}"/>
                </a:ext>
              </a:extLst>
            </p:cNvPr>
            <p:cNvGrpSpPr/>
            <p:nvPr/>
          </p:nvGrpSpPr>
          <p:grpSpPr>
            <a:xfrm>
              <a:off x="4559981" y="3175025"/>
              <a:ext cx="1267944" cy="502800"/>
              <a:chOff x="7051006" y="1555750"/>
              <a:chExt cx="1267944" cy="502800"/>
            </a:xfrm>
          </p:grpSpPr>
          <p:sp>
            <p:nvSpPr>
              <p:cNvPr id="30" name="Google Shape;69358;p498">
                <a:extLst>
                  <a:ext uri="{FF2B5EF4-FFF2-40B4-BE49-F238E27FC236}">
                    <a16:creationId xmlns:a16="http://schemas.microsoft.com/office/drawing/2014/main" id="{CB826022-B7E3-E285-DCC1-D3715DE3B34C}"/>
                  </a:ext>
                </a:extLst>
              </p:cNvPr>
              <p:cNvSpPr/>
              <p:nvPr/>
            </p:nvSpPr>
            <p:spPr>
              <a:xfrm>
                <a:off x="705565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31" name="Google Shape;69359;p498">
                <a:extLst>
                  <a:ext uri="{FF2B5EF4-FFF2-40B4-BE49-F238E27FC236}">
                    <a16:creationId xmlns:a16="http://schemas.microsoft.com/office/drawing/2014/main" id="{8D90AD78-6B8E-51BC-3310-F31030C5888A}"/>
                  </a:ext>
                </a:extLst>
              </p:cNvPr>
              <p:cNvSpPr txBox="1"/>
              <p:nvPr/>
            </p:nvSpPr>
            <p:spPr>
              <a:xfrm>
                <a:off x="7051006" y="1648192"/>
                <a:ext cx="1263300" cy="333461"/>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253035"/>
                    </a:solidFill>
                    <a:effectLst/>
                    <a:uLnTx/>
                    <a:uFillTx/>
                    <a:latin typeface="ABeeZee"/>
                    <a:ea typeface="ABeeZee"/>
                    <a:cs typeface="ABeeZee"/>
                    <a:sym typeface="ABeeZee"/>
                  </a:rPr>
                  <a:t>Control-Unit</a:t>
                </a:r>
                <a:endParaRPr kumimoji="0" sz="1600"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cxnSp>
          <p:nvCxnSpPr>
            <p:cNvPr id="14" name="Google Shape;69363;p498">
              <a:extLst>
                <a:ext uri="{FF2B5EF4-FFF2-40B4-BE49-F238E27FC236}">
                  <a16:creationId xmlns:a16="http://schemas.microsoft.com/office/drawing/2014/main" id="{C3324E39-2006-EED7-A3E4-EE7D511B161F}"/>
                </a:ext>
              </a:extLst>
            </p:cNvPr>
            <p:cNvCxnSpPr/>
            <p:nvPr/>
          </p:nvCxnSpPr>
          <p:spPr>
            <a:xfrm rot="10800000" flipH="1">
              <a:off x="5107775" y="2363400"/>
              <a:ext cx="376200" cy="552900"/>
            </a:xfrm>
            <a:prstGeom prst="straightConnector1">
              <a:avLst/>
            </a:prstGeom>
            <a:noFill/>
            <a:ln w="28575" cap="flat" cmpd="sng">
              <a:solidFill>
                <a:schemeClr val="bg1"/>
              </a:solidFill>
              <a:prstDash val="solid"/>
              <a:round/>
              <a:headEnd type="none" w="med" len="med"/>
              <a:tailEnd type="stealth" w="med" len="med"/>
            </a:ln>
          </p:spPr>
        </p:cxnSp>
        <p:cxnSp>
          <p:nvCxnSpPr>
            <p:cNvPr id="15" name="Google Shape;69364;p498">
              <a:extLst>
                <a:ext uri="{FF2B5EF4-FFF2-40B4-BE49-F238E27FC236}">
                  <a16:creationId xmlns:a16="http://schemas.microsoft.com/office/drawing/2014/main" id="{98681AF0-8A45-5432-4114-1E21B51AE1B2}"/>
                </a:ext>
              </a:extLst>
            </p:cNvPr>
            <p:cNvCxnSpPr/>
            <p:nvPr/>
          </p:nvCxnSpPr>
          <p:spPr>
            <a:xfrm flipH="1">
              <a:off x="5389675" y="2469450"/>
              <a:ext cx="387900" cy="564600"/>
            </a:xfrm>
            <a:prstGeom prst="straightConnector1">
              <a:avLst/>
            </a:prstGeom>
            <a:noFill/>
            <a:ln w="28575" cap="flat" cmpd="sng">
              <a:solidFill>
                <a:schemeClr val="bg1"/>
              </a:solidFill>
              <a:prstDash val="solid"/>
              <a:round/>
              <a:headEnd type="none" w="med" len="med"/>
              <a:tailEnd type="stealth" w="med" len="med"/>
            </a:ln>
          </p:spPr>
        </p:cxnSp>
        <p:sp>
          <p:nvSpPr>
            <p:cNvPr id="17" name="Google Shape;69365;p498">
              <a:extLst>
                <a:ext uri="{FF2B5EF4-FFF2-40B4-BE49-F238E27FC236}">
                  <a16:creationId xmlns:a16="http://schemas.microsoft.com/office/drawing/2014/main" id="{7F3859DB-F7BE-558A-E064-E13C9485D88A}"/>
                </a:ext>
              </a:extLst>
            </p:cNvPr>
            <p:cNvSpPr txBox="1"/>
            <p:nvPr/>
          </p:nvSpPr>
          <p:spPr>
            <a:xfrm rot="18330924">
              <a:off x="5182701" y="2688061"/>
              <a:ext cx="1076221" cy="233936"/>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800" b="1" kern="0">
                  <a:solidFill>
                    <a:schemeClr val="bg1"/>
                  </a:solidFill>
                  <a:latin typeface="ABeeZee"/>
                  <a:sym typeface="ABeeZee"/>
                </a:rPr>
                <a:t>GET</a:t>
              </a:r>
              <a:endParaRPr sz="800" b="1" kern="0">
                <a:solidFill>
                  <a:schemeClr val="bg1"/>
                </a:solidFill>
                <a:latin typeface="ABeeZee"/>
                <a:sym typeface="Arial"/>
              </a:endParaRPr>
            </a:p>
          </p:txBody>
        </p:sp>
        <p:sp>
          <p:nvSpPr>
            <p:cNvPr id="23" name="Google Shape;69366;p498">
              <a:extLst>
                <a:ext uri="{FF2B5EF4-FFF2-40B4-BE49-F238E27FC236}">
                  <a16:creationId xmlns:a16="http://schemas.microsoft.com/office/drawing/2014/main" id="{10B1F76E-613C-7E37-A959-EA9355E40124}"/>
                </a:ext>
              </a:extLst>
            </p:cNvPr>
            <p:cNvSpPr txBox="1"/>
            <p:nvPr/>
          </p:nvSpPr>
          <p:spPr>
            <a:xfrm rot="18330924">
              <a:off x="4635201" y="2440161"/>
              <a:ext cx="1076221" cy="233936"/>
            </a:xfrm>
            <a:prstGeom prst="rect">
              <a:avLst/>
            </a:prstGeom>
            <a:noFill/>
            <a:ln>
              <a:noFill/>
            </a:ln>
          </p:spPr>
          <p:txBody>
            <a:bodyPr spcFirstLastPara="1" wrap="square" lIns="82275" tIns="82275" rIns="82275" bIns="82275" anchor="t" anchorCtr="0">
              <a:spAutoFit/>
            </a:bodyPr>
            <a:lstStyle/>
            <a:p>
              <a:pPr algn="ctr">
                <a:buClr>
                  <a:srgbClr val="000000"/>
                </a:buClr>
              </a:pPr>
              <a:r>
                <a:rPr lang="en" sz="800" b="1" kern="0">
                  <a:solidFill>
                    <a:schemeClr val="bg1"/>
                  </a:solidFill>
                  <a:latin typeface="ABeeZee"/>
                  <a:sym typeface="ABeeZee"/>
                </a:rPr>
                <a:t>POST/ PUT</a:t>
              </a:r>
              <a:endParaRPr sz="800" b="1" kern="0">
                <a:solidFill>
                  <a:schemeClr val="bg1"/>
                </a:solidFill>
                <a:latin typeface="ABeeZee"/>
                <a:sym typeface="ABeeZee"/>
              </a:endParaRPr>
            </a:p>
          </p:txBody>
        </p:sp>
      </p:grpSp>
      <p:sp>
        <p:nvSpPr>
          <p:cNvPr id="34" name="TextBox 33">
            <a:extLst>
              <a:ext uri="{FF2B5EF4-FFF2-40B4-BE49-F238E27FC236}">
                <a16:creationId xmlns:a16="http://schemas.microsoft.com/office/drawing/2014/main" id="{DAD1C4D7-8A07-0A93-6AE9-0387D474E0B5}"/>
              </a:ext>
            </a:extLst>
          </p:cNvPr>
          <p:cNvSpPr txBox="1"/>
          <p:nvPr/>
        </p:nvSpPr>
        <p:spPr>
          <a:xfrm>
            <a:off x="4049746" y="665544"/>
            <a:ext cx="2769024" cy="1451967"/>
          </a:xfrm>
          <a:prstGeom prst="roundRect">
            <a:avLst>
              <a:gd name="adj" fmla="val 822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r>
              <a:rPr lang="en-GB" sz="1400" b="1">
                <a:solidFill>
                  <a:schemeClr val="bg1"/>
                </a:solidFill>
                <a:latin typeface="Speak Pro" panose="020F0502020204030204" pitchFamily="34" charset="0"/>
              </a:rPr>
              <a:t>The GET method returns details about</a:t>
            </a:r>
            <a:r>
              <a:rPr lang="fa-IR" sz="1400" b="1">
                <a:solidFill>
                  <a:schemeClr val="bg1"/>
                </a:solidFill>
                <a:latin typeface="Speak Pro" panose="020F0502020204030204" pitchFamily="34" charset="0"/>
              </a:rPr>
              <a:t>:</a:t>
            </a:r>
          </a:p>
          <a:p>
            <a:pPr lvl="0" algn="just">
              <a:defRPr/>
            </a:pPr>
            <a:endParaRPr lang="en-US" sz="1400" b="1">
              <a:solidFill>
                <a:schemeClr val="bg1"/>
              </a:solidFill>
              <a:latin typeface="Speak Pro" panose="020F0502020204030204" pitchFamily="34" charset="0"/>
            </a:endParaRPr>
          </a:p>
          <a:p>
            <a:pPr marL="285750" lvl="0" indent="-285750" algn="just">
              <a:buFont typeface="Arial" panose="020B0604020202020204" pitchFamily="34" charset="0"/>
              <a:buChar char="•"/>
              <a:defRPr/>
            </a:pPr>
            <a:r>
              <a:rPr lang="en-US" sz="1400" b="1">
                <a:solidFill>
                  <a:schemeClr val="bg1"/>
                </a:solidFill>
                <a:latin typeface="Speak Pro" panose="020F0502020204030204" pitchFamily="34" charset="0"/>
              </a:rPr>
              <a:t>Broker </a:t>
            </a:r>
          </a:p>
          <a:p>
            <a:pPr marL="285750" lvl="0" indent="-285750" algn="just">
              <a:buFont typeface="Arial" panose="020B0604020202020204" pitchFamily="34" charset="0"/>
              <a:buChar char="•"/>
              <a:defRPr/>
            </a:pPr>
            <a:r>
              <a:rPr lang="en-US" sz="1400" b="1">
                <a:solidFill>
                  <a:schemeClr val="bg1"/>
                </a:solidFill>
                <a:latin typeface="Speak Pro" panose="020F0502020204030204" pitchFamily="34" charset="0"/>
              </a:rPr>
              <a:t>Devices</a:t>
            </a:r>
          </a:p>
          <a:p>
            <a:pPr marL="285750" lvl="0" indent="-285750" algn="just">
              <a:buFont typeface="Arial" panose="020B0604020202020204" pitchFamily="34" charset="0"/>
              <a:buChar char="•"/>
              <a:defRPr/>
            </a:pPr>
            <a:r>
              <a:rPr lang="en-US" sz="1400" b="1">
                <a:solidFill>
                  <a:schemeClr val="bg1"/>
                </a:solidFill>
                <a:latin typeface="Speak Pro" panose="020F0502020204030204" pitchFamily="34" charset="0"/>
              </a:rPr>
              <a:t>Houses</a:t>
            </a:r>
            <a:endParaRPr lang="en-US" sz="1400" b="1" dirty="0">
              <a:solidFill>
                <a:schemeClr val="bg1"/>
              </a:solidFill>
              <a:latin typeface="Speak Pro" panose="020F0502020204030204" pitchFamily="34" charset="0"/>
            </a:endParaRPr>
          </a:p>
        </p:txBody>
      </p:sp>
    </p:spTree>
    <p:extLst>
      <p:ext uri="{BB962C8B-B14F-4D97-AF65-F5344CB8AC3E}">
        <p14:creationId xmlns:p14="http://schemas.microsoft.com/office/powerpoint/2010/main" val="371070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2E2CF3-668D-B06A-366E-3367B3D13626}"/>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5DAE0B29-A729-A302-7643-6C96CADDE5DA}"/>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a:extLst>
              <a:ext uri="{FF2B5EF4-FFF2-40B4-BE49-F238E27FC236}">
                <a16:creationId xmlns:a16="http://schemas.microsoft.com/office/drawing/2014/main" id="{598D1F32-D22B-373B-1B99-56C5087627D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0" name="TextBox 39">
            <a:extLst>
              <a:ext uri="{FF2B5EF4-FFF2-40B4-BE49-F238E27FC236}">
                <a16:creationId xmlns:a16="http://schemas.microsoft.com/office/drawing/2014/main" id="{E5DFBBAF-D7F8-2BCA-7193-492CC41002F5}"/>
              </a:ext>
            </a:extLst>
          </p:cNvPr>
          <p:cNvSpPr txBox="1"/>
          <p:nvPr/>
        </p:nvSpPr>
        <p:spPr>
          <a:xfrm>
            <a:off x="115686" y="-7897257"/>
            <a:ext cx="3614136" cy="30839212"/>
          </a:xfrm>
          <a:prstGeom prst="rect">
            <a:avLst/>
          </a:prstGeom>
          <a:solidFill>
            <a:srgbClr val="1F1F1F"/>
          </a:solidFill>
        </p:spPr>
        <p:txBody>
          <a:bodyPr wrap="square">
            <a:spAutoFit/>
          </a:bodyPr>
          <a:lstStyle/>
          <a:p>
            <a:pPr>
              <a:buNone/>
            </a:pPr>
            <a:r>
              <a:rPr lang="en-US" sz="600" b="0">
                <a:solidFill>
                  <a:srgbClr val="6A9955"/>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cherrypy</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json</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datetime</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sched</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time</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os</a:t>
            </a:r>
          </a:p>
          <a:p>
            <a:pPr>
              <a:buNone/>
            </a:pPr>
            <a:br>
              <a:rPr lang="en-US" sz="600" b="0">
                <a:solidFill>
                  <a:srgbClr val="CCCCCC"/>
                </a:solidFill>
                <a:effectLst/>
                <a:latin typeface="Speak Pro" panose="020F0502020204030204" pitchFamily="34" charset="0"/>
              </a:rPr>
            </a:br>
            <a:endParaRPr lang="fa-IR" sz="600" b="0">
              <a:solidFill>
                <a:srgbClr val="6A9955"/>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DEVICE_SCHEMA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int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"deviceName"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"deviceStatus"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"availableStatuses"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dict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"measureType"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"availableServices"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"servicesDetails"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endParaRPr lang="fa-IR"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HOUSE_SCHEMA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"houseName"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569CD6"/>
                </a:solidFill>
                <a:effectLst/>
                <a:latin typeface="Speak Pro" panose="020F0502020204030204" pitchFamily="34" charset="0"/>
              </a:rPr>
              <a:t>class</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WebCatalogThiefDetector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exposed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__init__</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address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with</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open</a:t>
            </a:r>
            <a:r>
              <a:rPr lang="en-US" sz="600" b="0">
                <a:solidFill>
                  <a:srgbClr val="CCCCCC"/>
                </a:solidFill>
                <a:effectLst/>
                <a:latin typeface="Speak Pro" panose="020F0502020204030204" pitchFamily="34" charset="0"/>
              </a:rPr>
              <a:t>(address, </a:t>
            </a:r>
            <a:r>
              <a:rPr lang="en-US" sz="600" b="0">
                <a:solidFill>
                  <a:srgbClr val="CE9178"/>
                </a:solidFill>
                <a:effectLst/>
                <a:latin typeface="Speak Pro" panose="020F0502020204030204" pitchFamily="34" charset="0"/>
              </a:rPr>
              <a:t>'r'</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fptr:</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json.load(fptr)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.mainTopic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"projectName"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.broker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"broker"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"housesList"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sched.scheduler(time.time, time.sleep)</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.scheduler.enter(</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.periodic_cleanup, ())</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.scheduler.run(</a:t>
            </a:r>
            <a:r>
              <a:rPr lang="en-US" sz="600" b="0">
                <a:solidFill>
                  <a:srgbClr val="9CDCFE"/>
                </a:solidFill>
                <a:effectLst/>
                <a:latin typeface="Speak Pro" panose="020F0502020204030204" pitchFamily="34" charset="0"/>
              </a:rPr>
              <a:t>blocking</a:t>
            </a:r>
            <a:r>
              <a:rPr lang="en-US" sz="600" b="0">
                <a:solidFill>
                  <a:srgbClr val="D4D4D4"/>
                </a:solidFill>
                <a:effectLst/>
                <a:latin typeface="Speak Pro" panose="020F0502020204030204" pitchFamily="34" charset="0"/>
              </a:rPr>
              <a:t>=</a:t>
            </a:r>
            <a:r>
              <a:rPr lang="en-US" sz="600" b="0">
                <a:solidFill>
                  <a:srgbClr val="569CD6"/>
                </a:solidFill>
                <a:effectLst/>
                <a:latin typeface="Speak Pro" panose="020F0502020204030204" pitchFamily="34" charset="0"/>
              </a:rPr>
              <a:t>False</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validate_payload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payload</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schema</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Validates a payload against a given schema.</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Returns a list of errors. If the list is empty, the payload is valid.</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field, rules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schema.items():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rules.get(</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and</a:t>
            </a:r>
            <a:r>
              <a:rPr lang="en-US" sz="600" b="0">
                <a:solidFill>
                  <a:srgbClr val="CCCCCC"/>
                </a:solidFill>
                <a:effectLst/>
                <a:latin typeface="Speak Pro" panose="020F0502020204030204" pitchFamily="34" charset="0"/>
              </a:rPr>
              <a:t> field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in</a:t>
            </a:r>
            <a:r>
              <a:rPr lang="en-US" sz="600" b="0">
                <a:solidFill>
                  <a:srgbClr val="CCCCCC"/>
                </a:solidFill>
                <a:effectLst/>
                <a:latin typeface="Speak Pro" panose="020F0502020204030204" pitchFamily="34" charset="0"/>
              </a:rPr>
              <a:t> payload:</a:t>
            </a:r>
          </a:p>
          <a:p>
            <a:pPr>
              <a:buNone/>
            </a:pPr>
            <a:r>
              <a:rPr lang="en-US" sz="600" b="0">
                <a:solidFill>
                  <a:srgbClr val="CCCCCC"/>
                </a:solidFill>
                <a:effectLst/>
                <a:latin typeface="Speak Pro" panose="020F0502020204030204" pitchFamily="34" charset="0"/>
              </a:rPr>
              <a:t>                errors.append(</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"Missing required field: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continue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field </a:t>
            </a:r>
            <a:r>
              <a:rPr lang="en-US" sz="600" b="0">
                <a:solidFill>
                  <a:srgbClr val="569CD6"/>
                </a:solidFill>
                <a:effectLst/>
                <a:latin typeface="Speak Pro" panose="020F0502020204030204" pitchFamily="34" charset="0"/>
              </a:rPr>
              <a:t>in</a:t>
            </a:r>
            <a:r>
              <a:rPr lang="en-US" sz="600" b="0">
                <a:solidFill>
                  <a:srgbClr val="CCCCCC"/>
                </a:solidFill>
                <a:effectLst/>
                <a:latin typeface="Speak Pro" panose="020F0502020204030204" pitchFamily="34" charset="0"/>
              </a:rPr>
              <a:t> payload </a:t>
            </a:r>
            <a:r>
              <a:rPr lang="en-US" sz="600" b="0">
                <a:solidFill>
                  <a:srgbClr val="569CD6"/>
                </a:solidFill>
                <a:effectLst/>
                <a:latin typeface="Speak Pro" panose="020F0502020204030204" pitchFamily="34" charset="0"/>
              </a:rPr>
              <a:t>and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isinstance</a:t>
            </a:r>
            <a:r>
              <a:rPr lang="en-US" sz="600" b="0">
                <a:solidFill>
                  <a:srgbClr val="CCCCCC"/>
                </a:solidFill>
                <a:effectLst/>
                <a:latin typeface="Speak Pro" panose="020F0502020204030204" pitchFamily="34" charset="0"/>
              </a:rPr>
              <a:t>(payload[field], rules[</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errors.append(</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"Invalid type for field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Expected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rules[</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got </a:t>
            </a:r>
            <a:r>
              <a:rPr lang="en-US" sz="600" b="0">
                <a:solidFill>
                  <a:srgbClr val="569CD6"/>
                </a:solidFill>
                <a:effectLst/>
                <a:latin typeface="Speak Pro" panose="020F0502020204030204" pitchFamily="34" charset="0"/>
              </a:rPr>
              <a:t>{</a:t>
            </a:r>
            <a:r>
              <a:rPr lang="en-US" sz="600" b="0">
                <a:solidFill>
                  <a:srgbClr val="4EC9B0"/>
                </a:solidFill>
                <a:effectLst/>
                <a:latin typeface="Speak Pro" panose="020F0502020204030204" pitchFamily="34" charset="0"/>
              </a:rPr>
              <a:t>type</a:t>
            </a:r>
            <a:r>
              <a:rPr lang="en-US" sz="600" b="0">
                <a:solidFill>
                  <a:srgbClr val="CCCCCC"/>
                </a:solidFill>
                <a:effectLst/>
                <a:latin typeface="Speak Pro" panose="020F0502020204030204" pitchFamily="34" charset="0"/>
              </a:rPr>
              <a:t>(payload[field])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valid URL. Try /broker, /devices,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 /houses,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 /topic"</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"broker"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.broker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device ID provided. Try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deviceID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theDevice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.get_device_by_id(deviceID)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theDevice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theDevice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device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house ID provided. Try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theHouse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theHouse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theHouse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"topic"</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.mainTopic</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"houseshow"</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"housesList"</a:t>
            </a:r>
            <a:r>
              <a:rPr lang="en-US" sz="600" b="0">
                <a:solidFill>
                  <a:srgbClr val="CCCCCC"/>
                </a:solidFill>
                <a:effectLst/>
                <a:latin typeface="Speak Pro" panose="020F0502020204030204" pitchFamily="34" charset="0"/>
              </a:rPr>
              <a:t>][</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URL. Try /broker, /devices,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 /houses,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 /topic"</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POST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"Use /houses or /devices to add new items."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.validate_payload(newHouse, HOUSE_SCHEMA)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newHouse[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.housesList.append(newHouse)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newHouse[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 added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201</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.validate_payload(newDevice, DEVICE_SCHEMA)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theTime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newDevice[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floorID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KeyError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 must contain houseID, floorID, unitID"</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floorObj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.get_floor_by_id(house, 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floorObj: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in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unitObj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.get_unit_by_id(floorObj, 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unitObj: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unit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unitID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on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of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i,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enumerate</a:t>
            </a:r>
            <a:r>
              <a:rPr lang="en-US" sz="600" b="0">
                <a:solidFill>
                  <a:srgbClr val="CCCCCC"/>
                </a:solidFill>
                <a:effectLst/>
                <a:latin typeface="Speak Pro" panose="020F0502020204030204" pitchFamily="34" charset="0"/>
              </a:rPr>
              <a:t>(unitObj[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i</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break</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existing_index </a:t>
            </a:r>
            <a:r>
              <a:rPr lang="en-US" sz="600" b="0">
                <a:solidFill>
                  <a:srgbClr val="569CD6"/>
                </a:solidFill>
                <a:effectLst/>
                <a:latin typeface="Speak Pro" panose="020F0502020204030204" pitchFamily="34" charset="0"/>
              </a:rPr>
              <a:t>is</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newDevice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].append(newDevice)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 added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201</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path. Use /houses or /devices to add new items."</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PUT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"Use /houses or /devices to update existing items."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body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.validate_payload(body, HOUSE_SCHEMA)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(body.get(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or</a:t>
            </a:r>
            <a:r>
              <a:rPr lang="en-US" sz="600" b="0">
                <a:solidFill>
                  <a:srgbClr val="CCCCCC"/>
                </a:solidFill>
                <a:effectLst/>
                <a:latin typeface="Speak Pro" panose="020F0502020204030204" pitchFamily="34" charset="0"/>
              </a:rPr>
              <a:t> params.get(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houseID specified to update."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k, 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body.items():</a:t>
            </a:r>
          </a:p>
          <a:p>
            <a:pPr>
              <a:buNone/>
            </a:pPr>
            <a:r>
              <a:rPr lang="en-US" sz="600" b="0">
                <a:solidFill>
                  <a:srgbClr val="CCCCCC"/>
                </a:solidFill>
                <a:effectLst/>
                <a:latin typeface="Speak Pro" panose="020F0502020204030204" pitchFamily="34" charset="0"/>
              </a:rPr>
              <a:t>                house[k]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v</a:t>
            </a:r>
          </a:p>
          <a:p>
            <a:pPr>
              <a:buNone/>
            </a:pPr>
            <a:r>
              <a:rPr lang="en-US" sz="600" b="0">
                <a:solidFill>
                  <a:srgbClr val="CCCCCC"/>
                </a:solidFill>
                <a:effectLst/>
                <a:latin typeface="Speak Pro" panose="020F0502020204030204" pitchFamily="34" charset="0"/>
              </a:rPr>
              <a:t>            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"Updated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with data: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body</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 updated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updatedDevice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.validate_payload(updatedDevice, DEVICE_SCHEMA)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theTime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updatedDevice[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floorID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KeyError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 must contain houseID, floorID, unitID"</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floorObj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.get_floor_by_id(house, 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floorObj: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in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unitObj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.get_unit_by_id(floorObj, 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unitObj: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unit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unitID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on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of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i,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enumerate</a:t>
            </a:r>
            <a:r>
              <a:rPr lang="en-US" sz="600" b="0">
                <a:solidFill>
                  <a:srgbClr val="CCCCCC"/>
                </a:solidFill>
                <a:effectLst/>
                <a:latin typeface="Speak Pro" panose="020F0502020204030204" pitchFamily="34" charset="0"/>
              </a:rPr>
              <a:t>(unitObj[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i</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break</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existing_index </a:t>
            </a:r>
            <a:r>
              <a:rPr lang="en-US" sz="600" b="0">
                <a:solidFill>
                  <a:srgbClr val="569CD6"/>
                </a:solidFill>
                <a:effectLst/>
                <a:latin typeface="Speak Pro" panose="020F0502020204030204" pitchFamily="34" charset="0"/>
              </a:rPr>
              <a:t>is</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updatedDevice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].append(updatedDevice)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 updated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path. Use /houses or /devices to update items."</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DELETE</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 delete: /houses?houseID=... or /devices?deviceID=..."</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deviceID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params.get(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"Missing deviceID parameter."</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removed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False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original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(deviceID)</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original:</a:t>
            </a:r>
          </a:p>
          <a:p>
            <a:pPr>
              <a:buNone/>
            </a:pPr>
            <a:r>
              <a:rPr lang="en-US" sz="600" b="0">
                <a:solidFill>
                  <a:srgbClr val="CCCCCC"/>
                </a:solidFill>
                <a:effectLst/>
                <a:latin typeface="Speak Pro" panose="020F0502020204030204" pitchFamily="34" charset="0"/>
              </a:rPr>
              <a:t>                            removed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removed:</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"Device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removed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"Device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not found."</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deviceGetter</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device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.devices.append(device)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get_house_by_id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next</a:t>
            </a:r>
            <a:r>
              <a:rPr lang="en-US" sz="600" b="0">
                <a:solidFill>
                  <a:srgbClr val="CCCCCC"/>
                </a:solidFill>
                <a:effectLst/>
                <a:latin typeface="Speak Pro" panose="020F0502020204030204" pitchFamily="34" charset="0"/>
              </a:rPr>
              <a:t>((h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(h[</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(houseID)),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get_floor_by_id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house</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(f[</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f</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get_unit_by_id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floorObj</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u</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get_device_by_id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periodic_cleanup</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THRESHOLD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now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a:t>
            </a:r>
          </a:p>
          <a:p>
            <a:pPr>
              <a:buNone/>
            </a:pPr>
            <a:r>
              <a:rPr lang="en-US" sz="600" b="0">
                <a:solidFill>
                  <a:srgbClr val="CCCCCC"/>
                </a:solidFill>
                <a:effectLst/>
                <a:latin typeface="Speak Pro" panose="020F0502020204030204" pitchFamily="34" charset="0"/>
              </a:rPr>
              <a:t>        cutoff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now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datetime.timedelta(</a:t>
            </a:r>
            <a:r>
              <a:rPr lang="en-US" sz="600" b="0">
                <a:solidFill>
                  <a:srgbClr val="9CDCFE"/>
                </a:solidFill>
                <a:effectLst/>
                <a:latin typeface="Speak Pro" panose="020F0502020204030204" pitchFamily="34" charset="0"/>
              </a:rPr>
              <a:t>hours</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THRESHOLD)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dev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datetime.datetime.strptime(</a:t>
            </a:r>
          </a:p>
          <a:p>
            <a:pPr>
              <a:buNone/>
            </a:pPr>
            <a:r>
              <a:rPr lang="en-US" sz="600" b="0">
                <a:solidFill>
                  <a:srgbClr val="CCCCCC"/>
                </a:solidFill>
                <a:effectLst/>
                <a:latin typeface="Speak Pro" panose="020F0502020204030204" pitchFamily="34" charset="0"/>
              </a:rPr>
              <a:t>                            dev.get(</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'1970-01-01 00:00:00'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 </a:t>
            </a:r>
            <a:r>
              <a:rPr lang="en-US" sz="600" b="0">
                <a:solidFill>
                  <a:srgbClr val="D4D4D4"/>
                </a:solidFill>
                <a:effectLst/>
                <a:latin typeface="Speak Pro" panose="020F0502020204030204" pitchFamily="34" charset="0"/>
              </a:rPr>
              <a:t>&gt;=</a:t>
            </a:r>
            <a:r>
              <a:rPr lang="en-US" sz="600" b="0">
                <a:solidFill>
                  <a:srgbClr val="CCCCCC"/>
                </a:solidFill>
                <a:effectLst/>
                <a:latin typeface="Speak Pro" panose="020F0502020204030204" pitchFamily="34" charset="0"/>
              </a:rPr>
              <a:t> cutoff</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.scheduler.enter(</a:t>
            </a:r>
            <a:r>
              <a:rPr lang="en-US" sz="600" b="0">
                <a:solidFill>
                  <a:srgbClr val="B5CEA8"/>
                </a:solidFill>
                <a:effectLst/>
                <a:latin typeface="Speak Pro" panose="020F0502020204030204" pitchFamily="34" charset="0"/>
              </a:rPr>
              <a:t>600</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.periodic_cleanup, ())</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save_catalog</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script_dir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os.path.dirname(</a:t>
            </a:r>
            <a:r>
              <a:rPr lang="en-US" sz="600" b="0">
                <a:solidFill>
                  <a:srgbClr val="9CDCFE"/>
                </a:solidFill>
                <a:effectLst/>
                <a:latin typeface="Speak Pro" panose="020F0502020204030204" pitchFamily="34" charset="0"/>
              </a:rPr>
              <a:t>__file__</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catalog_file_path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os.path.join(script_dir, </a:t>
            </a:r>
            <a:r>
              <a:rPr lang="en-US" sz="600" b="0">
                <a:solidFill>
                  <a:srgbClr val="CE9178"/>
                </a:solidFill>
                <a:effectLst/>
                <a:latin typeface="Speak Pro" panose="020F0502020204030204" pitchFamily="34" charset="0"/>
              </a:rPr>
              <a:t>'catalog.json'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with</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open</a:t>
            </a:r>
            <a:r>
              <a:rPr lang="en-US" sz="600" b="0">
                <a:solidFill>
                  <a:srgbClr val="CCCCCC"/>
                </a:solidFill>
                <a:effectLst/>
                <a:latin typeface="Speak Pro" panose="020F0502020204030204" pitchFamily="34" charset="0"/>
              </a:rPr>
              <a:t>(catalog_file_path, </a:t>
            </a:r>
            <a:r>
              <a:rPr lang="en-US" sz="600" b="0">
                <a:solidFill>
                  <a:srgbClr val="CE9178"/>
                </a:solidFill>
                <a:effectLst/>
                <a:latin typeface="Speak Pro" panose="020F0502020204030204" pitchFamily="34" charset="0"/>
              </a:rPr>
              <a:t>'w'</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fptr:</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"Saving catalog to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catalog_file_path</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json.dump(</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 fptr, </a:t>
            </a:r>
            <a:r>
              <a:rPr lang="en-US" sz="600" b="0">
                <a:solidFill>
                  <a:srgbClr val="9CDCFE"/>
                </a:solidFill>
                <a:effectLst/>
                <a:latin typeface="Speak Pro" panose="020F0502020204030204" pitchFamily="34" charset="0"/>
              </a:rPr>
              <a:t>indent</a:t>
            </a:r>
            <a:r>
              <a:rPr lang="en-US" sz="600" b="0">
                <a:solidFill>
                  <a:srgbClr val="D4D4D4"/>
                </a:solidFill>
                <a:effectLst/>
                <a:latin typeface="Speak Pro" panose="020F0502020204030204" pitchFamily="34" charset="0"/>
              </a:rPr>
              <a:t>=</a:t>
            </a:r>
            <a:r>
              <a:rPr lang="en-US" sz="600" b="0">
                <a:solidFill>
                  <a:srgbClr val="B5CEA8"/>
                </a:solidFill>
                <a:effectLst/>
                <a:latin typeface="Speak Pro" panose="020F0502020204030204" pitchFamily="34" charset="0"/>
              </a:rPr>
              <a:t>4</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Exception</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e:</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"Error saving catalog: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e</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__name__</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"__main__"</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conf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'request.dispatch'</a:t>
            </a:r>
            <a:r>
              <a:rPr lang="en-US" sz="600" b="0">
                <a:solidFill>
                  <a:srgbClr val="CCCCCC"/>
                </a:solidFill>
                <a:effectLst/>
                <a:latin typeface="Speak Pro" panose="020F0502020204030204" pitchFamily="34" charset="0"/>
              </a:rPr>
              <a:t>: cherrypy.dispatch.MethodDispatcher(),</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'tools.sessions.on'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cherrypy.config.update({</a:t>
            </a:r>
            <a:r>
              <a:rPr lang="en-US" sz="600" b="0">
                <a:solidFill>
                  <a:srgbClr val="CE9178"/>
                </a:solidFill>
                <a:effectLst/>
                <a:latin typeface="Speak Pro" panose="020F0502020204030204" pitchFamily="34" charset="0"/>
              </a:rPr>
              <a:t>'server.socket_host'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'0.0.0.0'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webService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WebCatalogThiefDetector(</a:t>
            </a:r>
            <a:r>
              <a:rPr lang="en-US" sz="600" b="0">
                <a:solidFill>
                  <a:srgbClr val="CE9178"/>
                </a:solidFill>
                <a:effectLst/>
                <a:latin typeface="Speak Pro" panose="020F0502020204030204" pitchFamily="34" charset="0"/>
              </a:rPr>
              <a:t>'catalog.json'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cherrypy.tree.mount(webService, </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conf)</a:t>
            </a:r>
          </a:p>
          <a:p>
            <a:pPr>
              <a:buNone/>
            </a:pPr>
            <a:r>
              <a:rPr lang="en-US" sz="600" b="0">
                <a:solidFill>
                  <a:srgbClr val="CCCCCC"/>
                </a:solidFill>
                <a:effectLst/>
                <a:latin typeface="Speak Pro" panose="020F0502020204030204" pitchFamily="34" charset="0"/>
              </a:rPr>
              <a:t>    cherrypy.engine.start()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cherrypy.engine.block()</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KeyboardInterrupt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"Shutting down..."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cherrypy.engine.stop()</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finally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cherrypy.engine.block()</a:t>
            </a:r>
          </a:p>
        </p:txBody>
      </p:sp>
      <p:sp>
        <p:nvSpPr>
          <p:cNvPr id="4" name="Rectangle 3">
            <a:extLst>
              <a:ext uri="{FF2B5EF4-FFF2-40B4-BE49-F238E27FC236}">
                <a16:creationId xmlns:a16="http://schemas.microsoft.com/office/drawing/2014/main" id="{BA4DAE75-5264-42B9-BD1D-20D09B466644}"/>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9B11048-4338-C026-76EA-B4E4C86AAECE}"/>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lowchart: Summing Junction 11">
            <a:extLst>
              <a:ext uri="{FF2B5EF4-FFF2-40B4-BE49-F238E27FC236}">
                <a16:creationId xmlns:a16="http://schemas.microsoft.com/office/drawing/2014/main" id="{D7F71688-4967-7204-91FE-49457908F84F}"/>
              </a:ext>
            </a:extLst>
          </p:cNvPr>
          <p:cNvSpPr/>
          <p:nvPr/>
        </p:nvSpPr>
        <p:spPr>
          <a:xfrm rot="54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6" name="Oval 15">
            <a:extLst>
              <a:ext uri="{FF2B5EF4-FFF2-40B4-BE49-F238E27FC236}">
                <a16:creationId xmlns:a16="http://schemas.microsoft.com/office/drawing/2014/main" id="{C1B7DC10-246A-DB56-7797-64E7091B43BF}"/>
              </a:ext>
            </a:extLst>
          </p:cNvPr>
          <p:cNvSpPr/>
          <p:nvPr/>
        </p:nvSpPr>
        <p:spPr>
          <a:xfrm rot="54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7AF88931-6230-B023-BAE0-CF5D11486BFF}"/>
              </a:ext>
            </a:extLst>
          </p:cNvPr>
          <p:cNvSpPr txBox="1"/>
          <p:nvPr/>
        </p:nvSpPr>
        <p:spPr>
          <a:xfrm rot="16200000">
            <a:off x="9126699" y="651694"/>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19" name="TextBox 18">
            <a:extLst>
              <a:ext uri="{FF2B5EF4-FFF2-40B4-BE49-F238E27FC236}">
                <a16:creationId xmlns:a16="http://schemas.microsoft.com/office/drawing/2014/main" id="{9FF7DFD9-592B-2EE4-56CC-82D9716EFD7E}"/>
              </a:ext>
            </a:extLst>
          </p:cNvPr>
          <p:cNvSpPr txBox="1"/>
          <p:nvPr/>
        </p:nvSpPr>
        <p:spPr>
          <a:xfrm>
            <a:off x="9947156" y="1391528"/>
            <a:ext cx="4058156" cy="4074940"/>
          </a:xfrm>
          <a:prstGeom prst="rect">
            <a:avLst/>
          </a:prstGeom>
          <a:noFill/>
        </p:spPr>
        <p:txBody>
          <a:bodyPr wrap="square">
            <a:prstTxWarp prst="textCircle">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20" name="TextBox 19">
            <a:extLst>
              <a:ext uri="{FF2B5EF4-FFF2-40B4-BE49-F238E27FC236}">
                <a16:creationId xmlns:a16="http://schemas.microsoft.com/office/drawing/2014/main" id="{3ECEF136-04C0-B66E-AAB8-73D0FBC64554}"/>
              </a:ext>
            </a:extLst>
          </p:cNvPr>
          <p:cNvSpPr txBox="1"/>
          <p:nvPr/>
        </p:nvSpPr>
        <p:spPr>
          <a:xfrm rot="5400000">
            <a:off x="8775876" y="1073374"/>
            <a:ext cx="4814932" cy="4834842"/>
          </a:xfrm>
          <a:prstGeom prst="rect">
            <a:avLst/>
          </a:prstGeom>
          <a:noFill/>
        </p:spPr>
        <p:txBody>
          <a:bodyPr wrap="square">
            <a:prstTxWarp prst="textCircle">
              <a:avLst>
                <a:gd name="adj" fmla="val 16220637"/>
              </a:avLst>
            </a:prstTxWarp>
            <a:spAutoFit/>
          </a:bodyPr>
          <a:lstStyle/>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a:t>
            </a:r>
            <a:endParaRPr lang="fa-IR"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endParaRPr>
          </a:p>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instancer</a:t>
            </a:r>
            <a:endParaRPr kumimoji="0" lang="en-US" sz="2400" b="1" i="0" u="none" strike="noStrike" kern="1200" cap="all"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21" name="TextBox 20">
            <a:extLst>
              <a:ext uri="{FF2B5EF4-FFF2-40B4-BE49-F238E27FC236}">
                <a16:creationId xmlns:a16="http://schemas.microsoft.com/office/drawing/2014/main" id="{9B061367-D367-342B-9E76-746240D36B06}"/>
              </a:ext>
            </a:extLst>
          </p:cNvPr>
          <p:cNvSpPr txBox="1"/>
          <p:nvPr/>
        </p:nvSpPr>
        <p:spPr>
          <a:xfrm rot="10800000">
            <a:off x="8449491" y="1083330"/>
            <a:ext cx="4414226" cy="4432480"/>
          </a:xfrm>
          <a:prstGeom prst="rect">
            <a:avLst/>
          </a:prstGeom>
          <a:noFill/>
        </p:spPr>
        <p:txBody>
          <a:bodyPr wrap="square">
            <a:prstTxWarp prst="textCircle">
              <a:avLst>
                <a:gd name="adj" fmla="val 11326088"/>
              </a:avLst>
            </a:prstTxWarp>
            <a:spAutoFit/>
          </a:bodyPr>
          <a:lstStyle/>
          <a:p>
            <a:pPr algn="ctr"/>
            <a:r>
              <a:rPr lang="en-US" sz="3600"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32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2" name="TextBox 21">
            <a:extLst>
              <a:ext uri="{FF2B5EF4-FFF2-40B4-BE49-F238E27FC236}">
                <a16:creationId xmlns:a16="http://schemas.microsoft.com/office/drawing/2014/main" id="{D9D60842-4B92-3A49-9327-F1867F43E88B}"/>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sp>
        <p:nvSpPr>
          <p:cNvPr id="34" name="TextBox 33">
            <a:extLst>
              <a:ext uri="{FF2B5EF4-FFF2-40B4-BE49-F238E27FC236}">
                <a16:creationId xmlns:a16="http://schemas.microsoft.com/office/drawing/2014/main" id="{1C835AE0-CCE2-8844-AEC5-DB39111BB3E4}"/>
              </a:ext>
            </a:extLst>
          </p:cNvPr>
          <p:cNvSpPr txBox="1"/>
          <p:nvPr/>
        </p:nvSpPr>
        <p:spPr>
          <a:xfrm>
            <a:off x="3464560" y="1670139"/>
            <a:ext cx="3217118" cy="3258860"/>
          </a:xfrm>
          <a:prstGeom prst="roundRect">
            <a:avLst>
              <a:gd name="adj" fmla="val 822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FFFFFF"/>
              </a:solidFill>
              <a:effectLst/>
              <a:uLnTx/>
              <a:uFillTx/>
              <a:latin typeface="Speak Pro" panose="020F0502020204030204" pitchFamily="34" charset="0"/>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POST method:</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Takes a JSON body as input</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House details (to register a new house)•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Device details + location (to register/</a:t>
            </a:r>
            <a:r>
              <a:rPr kumimoji="0" lang="en-GB" sz="1400" b="0" i="0" u="none" strike="noStrike" kern="1200" cap="none" spc="0" normalizeH="0" baseline="0" noProof="0" dirty="0">
                <a:ln>
                  <a:noFill/>
                </a:ln>
                <a:solidFill>
                  <a:schemeClr val="accent2">
                    <a:lumMod val="75000"/>
                  </a:schemeClr>
                </a:solidFill>
                <a:effectLst/>
                <a:uLnTx/>
                <a:uFillTx/>
                <a:latin typeface="Speak Pro" panose="020F0502020204030204" pitchFamily="34" charset="0"/>
                <a:ea typeface="+mn-ea"/>
                <a:cs typeface="+mn-cs"/>
              </a:rPr>
              <a:t>update</a:t>
            </a:r>
            <a:r>
              <a:rPr kumimoji="0" lang="en-GB"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 a device)</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Updates the </a:t>
            </a:r>
            <a:r>
              <a:rPr kumimoji="0" lang="en-GB" sz="1400" b="1" i="0" u="none" strike="noStrike" kern="1200" cap="none" spc="0" normalizeH="0" baseline="0" noProof="0" dirty="0" err="1">
                <a:ln>
                  <a:noFill/>
                </a:ln>
                <a:solidFill>
                  <a:srgbClr val="FFFFFF"/>
                </a:solidFill>
                <a:effectLst/>
                <a:uLnTx/>
                <a:uFillTx/>
                <a:latin typeface="Speak Pro" panose="020F0502020204030204" pitchFamily="34" charset="0"/>
                <a:ea typeface="+mn-ea"/>
                <a:cs typeface="+mn-cs"/>
              </a:rPr>
              <a:t>Catalog</a:t>
            </a:r>
            <a:r>
              <a:rPr kumimoji="0" lang="en-GB" sz="1400" b="1"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 by:</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Adding new Houses•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Adding or </a:t>
            </a:r>
            <a:r>
              <a:rPr kumimoji="0" lang="en-GB" sz="1400" b="0" i="0" u="none" strike="noStrike" kern="1200" cap="none" spc="0" normalizeH="0" baseline="0" noProof="0" dirty="0">
                <a:ln>
                  <a:noFill/>
                </a:ln>
                <a:solidFill>
                  <a:schemeClr val="accent2">
                    <a:lumMod val="75000"/>
                  </a:schemeClr>
                </a:solidFill>
                <a:effectLst/>
                <a:uLnTx/>
                <a:uFillTx/>
                <a:latin typeface="Speak Pro" panose="020F0502020204030204" pitchFamily="34" charset="0"/>
                <a:ea typeface="+mn-ea"/>
                <a:cs typeface="+mn-cs"/>
              </a:rPr>
              <a:t>updating</a:t>
            </a:r>
            <a:r>
              <a:rPr kumimoji="0" lang="en-GB"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 Devices•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Refreshing </a:t>
            </a:r>
            <a:r>
              <a:rPr kumimoji="0" lang="en-GB" sz="1400" b="0" i="0" u="none" strike="noStrike" kern="1200" cap="none" spc="0" normalizeH="0" baseline="0" noProof="0" dirty="0" err="1">
                <a:ln>
                  <a:noFill/>
                </a:ln>
                <a:solidFill>
                  <a:srgbClr val="FFFFFF"/>
                </a:solidFill>
                <a:effectLst/>
                <a:uLnTx/>
                <a:uFillTx/>
                <a:latin typeface="Speak Pro" panose="020F0502020204030204" pitchFamily="34" charset="0"/>
                <a:ea typeface="+mn-ea"/>
                <a:cs typeface="+mn-cs"/>
              </a:rPr>
              <a:t>lastUpdate</a:t>
            </a:r>
            <a:r>
              <a:rPr kumimoji="0" lang="en-GB"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rPr>
              <a:t> automatically.</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dirty="0">
              <a:ln>
                <a:noFill/>
              </a:ln>
              <a:solidFill>
                <a:srgbClr val="FFFFFF"/>
              </a:solidFill>
              <a:effectLst/>
              <a:uLnTx/>
              <a:uFillTx/>
              <a:latin typeface="Speak Pro" panose="020F0502020204030204" pitchFamily="34" charset="0"/>
              <a:ea typeface="+mn-ea"/>
              <a:cs typeface="+mn-cs"/>
            </a:endParaRPr>
          </a:p>
        </p:txBody>
      </p:sp>
      <p:grpSp>
        <p:nvGrpSpPr>
          <p:cNvPr id="3" name="Google Shape;69351;p498">
            <a:extLst>
              <a:ext uri="{FF2B5EF4-FFF2-40B4-BE49-F238E27FC236}">
                <a16:creationId xmlns:a16="http://schemas.microsoft.com/office/drawing/2014/main" id="{7F6BF30C-C82D-1001-83A6-9BC6620A8A75}"/>
              </a:ext>
            </a:extLst>
          </p:cNvPr>
          <p:cNvGrpSpPr/>
          <p:nvPr/>
        </p:nvGrpSpPr>
        <p:grpSpPr>
          <a:xfrm>
            <a:off x="3354308" y="8441182"/>
            <a:ext cx="3364020" cy="2103404"/>
            <a:chOff x="4559981" y="1976950"/>
            <a:chExt cx="2720546" cy="1700875"/>
          </a:xfrm>
        </p:grpSpPr>
        <p:sp>
          <p:nvSpPr>
            <p:cNvPr id="7" name="Google Shape;69353;p498">
              <a:extLst>
                <a:ext uri="{FF2B5EF4-FFF2-40B4-BE49-F238E27FC236}">
                  <a16:creationId xmlns:a16="http://schemas.microsoft.com/office/drawing/2014/main" id="{D63BD8E7-E03D-DD97-5BA1-554AD5C2A1C3}"/>
                </a:ext>
              </a:extLst>
            </p:cNvPr>
            <p:cNvSpPr txBox="1"/>
            <p:nvPr/>
          </p:nvSpPr>
          <p:spPr>
            <a:xfrm rot="18330924">
              <a:off x="4930501" y="2571586"/>
              <a:ext cx="1076221" cy="233936"/>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800" b="1" kern="0">
                  <a:solidFill>
                    <a:schemeClr val="bg1"/>
                  </a:solidFill>
                  <a:latin typeface="ABeeZee"/>
                  <a:sym typeface="ABeeZee"/>
                </a:rPr>
                <a:t>HTTP</a:t>
              </a:r>
              <a:endParaRPr sz="800" b="1" kern="0">
                <a:solidFill>
                  <a:schemeClr val="bg1"/>
                </a:solidFill>
                <a:latin typeface="ABeeZee"/>
                <a:sym typeface="Arial"/>
              </a:endParaRPr>
            </a:p>
          </p:txBody>
        </p:sp>
        <p:grpSp>
          <p:nvGrpSpPr>
            <p:cNvPr id="11" name="Google Shape;69354;p498">
              <a:extLst>
                <a:ext uri="{FF2B5EF4-FFF2-40B4-BE49-F238E27FC236}">
                  <a16:creationId xmlns:a16="http://schemas.microsoft.com/office/drawing/2014/main" id="{2085F03F-C9B0-B3D2-85F5-91BD2F46436A}"/>
                </a:ext>
              </a:extLst>
            </p:cNvPr>
            <p:cNvGrpSpPr/>
            <p:nvPr/>
          </p:nvGrpSpPr>
          <p:grpSpPr>
            <a:xfrm>
              <a:off x="5854640" y="1976950"/>
              <a:ext cx="1425887" cy="502800"/>
              <a:chOff x="4905400" y="1555750"/>
              <a:chExt cx="1263300" cy="502800"/>
            </a:xfrm>
          </p:grpSpPr>
          <p:sp>
            <p:nvSpPr>
              <p:cNvPr id="35" name="Google Shape;69355;p498">
                <a:extLst>
                  <a:ext uri="{FF2B5EF4-FFF2-40B4-BE49-F238E27FC236}">
                    <a16:creationId xmlns:a16="http://schemas.microsoft.com/office/drawing/2014/main" id="{BFB1508F-0578-77C4-EB55-466B9A36167F}"/>
                  </a:ext>
                </a:extLst>
              </p:cNvPr>
              <p:cNvSpPr/>
              <p:nvPr/>
            </p:nvSpPr>
            <p:spPr>
              <a:xfrm>
                <a:off x="490540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36" name="Google Shape;69356;p498">
                <a:extLst>
                  <a:ext uri="{FF2B5EF4-FFF2-40B4-BE49-F238E27FC236}">
                    <a16:creationId xmlns:a16="http://schemas.microsoft.com/office/drawing/2014/main" id="{31CE6DD0-9C1E-681E-47B3-9C1459A06E67}"/>
                  </a:ext>
                </a:extLst>
              </p:cNvPr>
              <p:cNvSpPr txBox="1"/>
              <p:nvPr/>
            </p:nvSpPr>
            <p:spPr>
              <a:xfrm>
                <a:off x="5027184" y="1629570"/>
                <a:ext cx="1006800" cy="358349"/>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b="1" i="0" u="none" strike="noStrike" kern="0" cap="none" spc="0" normalizeH="0" baseline="0" noProof="0">
                    <a:ln>
                      <a:noFill/>
                    </a:ln>
                    <a:solidFill>
                      <a:srgbClr val="253035"/>
                    </a:solidFill>
                    <a:effectLst/>
                    <a:uLnTx/>
                    <a:uFillTx/>
                    <a:latin typeface="ABeeZee"/>
                    <a:ea typeface="ABeeZee"/>
                    <a:cs typeface="ABeeZee"/>
                    <a:sym typeface="ABeeZee"/>
                  </a:rPr>
                  <a:t>Catalog</a:t>
                </a:r>
                <a:endParaRPr kumimoji="0"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grpSp>
          <p:nvGrpSpPr>
            <p:cNvPr id="13" name="Google Shape;69357;p498">
              <a:extLst>
                <a:ext uri="{FF2B5EF4-FFF2-40B4-BE49-F238E27FC236}">
                  <a16:creationId xmlns:a16="http://schemas.microsoft.com/office/drawing/2014/main" id="{09F5FB1E-A467-E1EA-5D37-9B54F90CADB4}"/>
                </a:ext>
              </a:extLst>
            </p:cNvPr>
            <p:cNvGrpSpPr/>
            <p:nvPr/>
          </p:nvGrpSpPr>
          <p:grpSpPr>
            <a:xfrm>
              <a:off x="4559981" y="3175025"/>
              <a:ext cx="1267944" cy="502800"/>
              <a:chOff x="7051006" y="1555750"/>
              <a:chExt cx="1267944" cy="502800"/>
            </a:xfrm>
          </p:grpSpPr>
          <p:sp>
            <p:nvSpPr>
              <p:cNvPr id="28" name="Google Shape;69358;p498">
                <a:extLst>
                  <a:ext uri="{FF2B5EF4-FFF2-40B4-BE49-F238E27FC236}">
                    <a16:creationId xmlns:a16="http://schemas.microsoft.com/office/drawing/2014/main" id="{BEF1D701-6C4D-E7CA-E921-549EF21B9118}"/>
                  </a:ext>
                </a:extLst>
              </p:cNvPr>
              <p:cNvSpPr/>
              <p:nvPr/>
            </p:nvSpPr>
            <p:spPr>
              <a:xfrm>
                <a:off x="705565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29" name="Google Shape;69359;p498">
                <a:extLst>
                  <a:ext uri="{FF2B5EF4-FFF2-40B4-BE49-F238E27FC236}">
                    <a16:creationId xmlns:a16="http://schemas.microsoft.com/office/drawing/2014/main" id="{FF8ECB0B-5B16-0203-6414-299AE2B88CA3}"/>
                  </a:ext>
                </a:extLst>
              </p:cNvPr>
              <p:cNvSpPr txBox="1"/>
              <p:nvPr/>
            </p:nvSpPr>
            <p:spPr>
              <a:xfrm>
                <a:off x="7051006" y="1648192"/>
                <a:ext cx="1263300" cy="333461"/>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253035"/>
                    </a:solidFill>
                    <a:effectLst/>
                    <a:uLnTx/>
                    <a:uFillTx/>
                    <a:latin typeface="ABeeZee"/>
                    <a:ea typeface="ABeeZee"/>
                    <a:cs typeface="ABeeZee"/>
                    <a:sym typeface="ABeeZee"/>
                  </a:rPr>
                  <a:t>Control-Unit</a:t>
                </a:r>
                <a:endParaRPr kumimoji="0" sz="1600"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cxnSp>
          <p:nvCxnSpPr>
            <p:cNvPr id="24" name="Google Shape;69363;p498">
              <a:extLst>
                <a:ext uri="{FF2B5EF4-FFF2-40B4-BE49-F238E27FC236}">
                  <a16:creationId xmlns:a16="http://schemas.microsoft.com/office/drawing/2014/main" id="{CEF5B077-5D8E-4DFC-58EA-A4FCDC26D894}"/>
                </a:ext>
              </a:extLst>
            </p:cNvPr>
            <p:cNvCxnSpPr/>
            <p:nvPr/>
          </p:nvCxnSpPr>
          <p:spPr>
            <a:xfrm rot="10800000" flipH="1">
              <a:off x="5107775" y="2363400"/>
              <a:ext cx="376200" cy="552900"/>
            </a:xfrm>
            <a:prstGeom prst="straightConnector1">
              <a:avLst/>
            </a:prstGeom>
            <a:noFill/>
            <a:ln w="28575" cap="flat" cmpd="sng">
              <a:solidFill>
                <a:schemeClr val="bg1"/>
              </a:solidFill>
              <a:prstDash val="solid"/>
              <a:round/>
              <a:headEnd type="none" w="med" len="med"/>
              <a:tailEnd type="stealth" w="med" len="med"/>
            </a:ln>
          </p:spPr>
        </p:cxnSp>
        <p:cxnSp>
          <p:nvCxnSpPr>
            <p:cNvPr id="25" name="Google Shape;69364;p498">
              <a:extLst>
                <a:ext uri="{FF2B5EF4-FFF2-40B4-BE49-F238E27FC236}">
                  <a16:creationId xmlns:a16="http://schemas.microsoft.com/office/drawing/2014/main" id="{5CA8F1D3-3546-DC69-F63F-09BA4EEDA46A}"/>
                </a:ext>
              </a:extLst>
            </p:cNvPr>
            <p:cNvCxnSpPr/>
            <p:nvPr/>
          </p:nvCxnSpPr>
          <p:spPr>
            <a:xfrm flipH="1">
              <a:off x="5389675" y="2469450"/>
              <a:ext cx="387900" cy="564600"/>
            </a:xfrm>
            <a:prstGeom prst="straightConnector1">
              <a:avLst/>
            </a:prstGeom>
            <a:noFill/>
            <a:ln w="28575" cap="flat" cmpd="sng">
              <a:solidFill>
                <a:schemeClr val="bg1"/>
              </a:solidFill>
              <a:prstDash val="solid"/>
              <a:round/>
              <a:headEnd type="none" w="med" len="med"/>
              <a:tailEnd type="stealth" w="med" len="med"/>
            </a:ln>
          </p:spPr>
        </p:cxnSp>
        <p:sp>
          <p:nvSpPr>
            <p:cNvPr id="26" name="Google Shape;69365;p498">
              <a:extLst>
                <a:ext uri="{FF2B5EF4-FFF2-40B4-BE49-F238E27FC236}">
                  <a16:creationId xmlns:a16="http://schemas.microsoft.com/office/drawing/2014/main" id="{F9E9EE89-3719-2935-0903-E37A5FE3AB40}"/>
                </a:ext>
              </a:extLst>
            </p:cNvPr>
            <p:cNvSpPr txBox="1"/>
            <p:nvPr/>
          </p:nvSpPr>
          <p:spPr>
            <a:xfrm rot="18330924">
              <a:off x="5182701" y="2688061"/>
              <a:ext cx="1076221" cy="233936"/>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800" b="1" kern="0">
                  <a:solidFill>
                    <a:schemeClr val="bg1"/>
                  </a:solidFill>
                  <a:latin typeface="ABeeZee"/>
                  <a:sym typeface="ABeeZee"/>
                </a:rPr>
                <a:t>GET</a:t>
              </a:r>
              <a:endParaRPr sz="800" b="1" kern="0">
                <a:solidFill>
                  <a:schemeClr val="bg1"/>
                </a:solidFill>
                <a:latin typeface="ABeeZee"/>
                <a:sym typeface="Arial"/>
              </a:endParaRPr>
            </a:p>
          </p:txBody>
        </p:sp>
        <p:sp>
          <p:nvSpPr>
            <p:cNvPr id="27" name="Google Shape;69366;p498">
              <a:extLst>
                <a:ext uri="{FF2B5EF4-FFF2-40B4-BE49-F238E27FC236}">
                  <a16:creationId xmlns:a16="http://schemas.microsoft.com/office/drawing/2014/main" id="{D23F6FE5-0104-1203-F660-3F8D46F56BF8}"/>
                </a:ext>
              </a:extLst>
            </p:cNvPr>
            <p:cNvSpPr txBox="1"/>
            <p:nvPr/>
          </p:nvSpPr>
          <p:spPr>
            <a:xfrm rot="18330924">
              <a:off x="4635201" y="2440161"/>
              <a:ext cx="1076221" cy="233936"/>
            </a:xfrm>
            <a:prstGeom prst="rect">
              <a:avLst/>
            </a:prstGeom>
            <a:noFill/>
            <a:ln>
              <a:noFill/>
            </a:ln>
          </p:spPr>
          <p:txBody>
            <a:bodyPr spcFirstLastPara="1" wrap="square" lIns="82275" tIns="82275" rIns="82275" bIns="82275" anchor="t" anchorCtr="0">
              <a:spAutoFit/>
            </a:bodyPr>
            <a:lstStyle/>
            <a:p>
              <a:pPr algn="ctr">
                <a:buClr>
                  <a:srgbClr val="000000"/>
                </a:buClr>
              </a:pPr>
              <a:r>
                <a:rPr lang="en" sz="800" b="1" kern="0">
                  <a:solidFill>
                    <a:schemeClr val="bg1"/>
                  </a:solidFill>
                  <a:latin typeface="ABeeZee"/>
                  <a:sym typeface="ABeeZee"/>
                </a:rPr>
                <a:t>POST/ PUT</a:t>
              </a:r>
              <a:endParaRPr sz="800" b="1" kern="0">
                <a:solidFill>
                  <a:schemeClr val="bg1"/>
                </a:solidFill>
                <a:latin typeface="ABeeZee"/>
                <a:sym typeface="ABeeZee"/>
              </a:endParaRPr>
            </a:p>
          </p:txBody>
        </p:sp>
      </p:grpSp>
    </p:spTree>
    <p:extLst>
      <p:ext uri="{BB962C8B-B14F-4D97-AF65-F5344CB8AC3E}">
        <p14:creationId xmlns:p14="http://schemas.microsoft.com/office/powerpoint/2010/main" val="4205530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CDBACF-18FA-A484-E84B-784F02820E8D}"/>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4391957A-E6DD-2335-D26F-6B829AAD05E5}"/>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a:extLst>
              <a:ext uri="{FF2B5EF4-FFF2-40B4-BE49-F238E27FC236}">
                <a16:creationId xmlns:a16="http://schemas.microsoft.com/office/drawing/2014/main" id="{64CB0599-9960-73E2-0D7C-334501D4B65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84D090D2-6672-AF5E-440F-E586D82ECD59}"/>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740671A-CA39-1AA2-60D5-690C6E94077A}"/>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lowchart: Summing Junction 11">
            <a:extLst>
              <a:ext uri="{FF2B5EF4-FFF2-40B4-BE49-F238E27FC236}">
                <a16:creationId xmlns:a16="http://schemas.microsoft.com/office/drawing/2014/main" id="{A2516180-C4CC-B14D-ABAA-E753ACB83793}"/>
              </a:ext>
            </a:extLst>
          </p:cNvPr>
          <p:cNvSpPr/>
          <p:nvPr/>
        </p:nvSpPr>
        <p:spPr>
          <a:xfrm rot="54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6" name="Oval 15">
            <a:extLst>
              <a:ext uri="{FF2B5EF4-FFF2-40B4-BE49-F238E27FC236}">
                <a16:creationId xmlns:a16="http://schemas.microsoft.com/office/drawing/2014/main" id="{BE2BF9B7-D7EF-C4DE-79BF-D4280EA106CF}"/>
              </a:ext>
            </a:extLst>
          </p:cNvPr>
          <p:cNvSpPr/>
          <p:nvPr/>
        </p:nvSpPr>
        <p:spPr>
          <a:xfrm rot="54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B47A067-10EB-21C5-5624-6794194E73EA}"/>
              </a:ext>
            </a:extLst>
          </p:cNvPr>
          <p:cNvSpPr txBox="1"/>
          <p:nvPr/>
        </p:nvSpPr>
        <p:spPr>
          <a:xfrm rot="16200000">
            <a:off x="9126699" y="651694"/>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19" name="TextBox 18">
            <a:extLst>
              <a:ext uri="{FF2B5EF4-FFF2-40B4-BE49-F238E27FC236}">
                <a16:creationId xmlns:a16="http://schemas.microsoft.com/office/drawing/2014/main" id="{E644ADE5-34A8-D6A9-3371-43EF6F4637A4}"/>
              </a:ext>
            </a:extLst>
          </p:cNvPr>
          <p:cNvSpPr txBox="1"/>
          <p:nvPr/>
        </p:nvSpPr>
        <p:spPr>
          <a:xfrm>
            <a:off x="9947156" y="1391528"/>
            <a:ext cx="4058156" cy="4074940"/>
          </a:xfrm>
          <a:prstGeom prst="rect">
            <a:avLst/>
          </a:prstGeom>
          <a:noFill/>
        </p:spPr>
        <p:txBody>
          <a:bodyPr wrap="square">
            <a:prstTxWarp prst="textCircle">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20" name="TextBox 19">
            <a:extLst>
              <a:ext uri="{FF2B5EF4-FFF2-40B4-BE49-F238E27FC236}">
                <a16:creationId xmlns:a16="http://schemas.microsoft.com/office/drawing/2014/main" id="{A1AD9721-73A8-87F1-45F3-92FE7D95D358}"/>
              </a:ext>
            </a:extLst>
          </p:cNvPr>
          <p:cNvSpPr txBox="1"/>
          <p:nvPr/>
        </p:nvSpPr>
        <p:spPr>
          <a:xfrm rot="5400000">
            <a:off x="8775876" y="1073374"/>
            <a:ext cx="4814932" cy="4834842"/>
          </a:xfrm>
          <a:prstGeom prst="rect">
            <a:avLst/>
          </a:prstGeom>
          <a:noFill/>
        </p:spPr>
        <p:txBody>
          <a:bodyPr wrap="square">
            <a:prstTxWarp prst="textCircle">
              <a:avLst>
                <a:gd name="adj" fmla="val 16220637"/>
              </a:avLst>
            </a:prstTxWarp>
            <a:spAutoFit/>
          </a:bodyPr>
          <a:lstStyle/>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a:t>
            </a:r>
            <a:endParaRPr lang="fa-IR"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endParaRPr>
          </a:p>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instancer</a:t>
            </a:r>
            <a:endParaRPr kumimoji="0" lang="en-US" sz="2400" b="1" i="0" u="none" strike="noStrike" kern="1200" cap="all"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21" name="TextBox 20">
            <a:extLst>
              <a:ext uri="{FF2B5EF4-FFF2-40B4-BE49-F238E27FC236}">
                <a16:creationId xmlns:a16="http://schemas.microsoft.com/office/drawing/2014/main" id="{76DB081F-461F-9F17-BCD1-74961C11126A}"/>
              </a:ext>
            </a:extLst>
          </p:cNvPr>
          <p:cNvSpPr txBox="1"/>
          <p:nvPr/>
        </p:nvSpPr>
        <p:spPr>
          <a:xfrm rot="10800000">
            <a:off x="8449491" y="1083330"/>
            <a:ext cx="4414226" cy="4432480"/>
          </a:xfrm>
          <a:prstGeom prst="rect">
            <a:avLst/>
          </a:prstGeom>
          <a:noFill/>
        </p:spPr>
        <p:txBody>
          <a:bodyPr wrap="square">
            <a:prstTxWarp prst="textCircle">
              <a:avLst>
                <a:gd name="adj" fmla="val 11326088"/>
              </a:avLst>
            </a:prstTxWarp>
            <a:spAutoFit/>
          </a:bodyPr>
          <a:lstStyle/>
          <a:p>
            <a:pPr algn="ctr"/>
            <a:r>
              <a:rPr lang="en-US" sz="3600"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32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2" name="TextBox 21">
            <a:extLst>
              <a:ext uri="{FF2B5EF4-FFF2-40B4-BE49-F238E27FC236}">
                <a16:creationId xmlns:a16="http://schemas.microsoft.com/office/drawing/2014/main" id="{1EDAC7D4-E5BD-837C-C303-6BB5ADE28554}"/>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sp>
        <p:nvSpPr>
          <p:cNvPr id="2" name="TextBox 1">
            <a:extLst>
              <a:ext uri="{FF2B5EF4-FFF2-40B4-BE49-F238E27FC236}">
                <a16:creationId xmlns:a16="http://schemas.microsoft.com/office/drawing/2014/main" id="{BF0D3DFF-7B22-651D-7317-55013D2A79B1}"/>
              </a:ext>
            </a:extLst>
          </p:cNvPr>
          <p:cNvSpPr txBox="1"/>
          <p:nvPr/>
        </p:nvSpPr>
        <p:spPr>
          <a:xfrm>
            <a:off x="115686" y="-13780709"/>
            <a:ext cx="3614136" cy="30839212"/>
          </a:xfrm>
          <a:prstGeom prst="rect">
            <a:avLst/>
          </a:prstGeom>
          <a:solidFill>
            <a:srgbClr val="1F1F1F"/>
          </a:solidFill>
        </p:spPr>
        <p:txBody>
          <a:bodyPr wrap="square">
            <a:spAutoFit/>
          </a:bodyPr>
          <a:lstStyle/>
          <a:p>
            <a:pPr>
              <a:buNone/>
            </a:pPr>
            <a:r>
              <a:rPr lang="en-US" sz="600" b="0">
                <a:solidFill>
                  <a:srgbClr val="6A9955"/>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cherrypy</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json</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datetime</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sched</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time</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os</a:t>
            </a:r>
          </a:p>
          <a:p>
            <a:pPr>
              <a:buNone/>
            </a:pPr>
            <a:br>
              <a:rPr lang="en-US" sz="600" b="0">
                <a:solidFill>
                  <a:srgbClr val="CCCCCC"/>
                </a:solidFill>
                <a:effectLst/>
                <a:latin typeface="Speak Pro" panose="020F0502020204030204" pitchFamily="34" charset="0"/>
              </a:rPr>
            </a:br>
            <a:endParaRPr lang="fa-IR" sz="600" b="0">
              <a:solidFill>
                <a:srgbClr val="6A9955"/>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DEVICE_SCHEMA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int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"deviceName"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"deviceStatus"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"availableStatuses"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dict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"measureType"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"availableServices"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"servicesDetails"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endParaRPr lang="fa-IR"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HOUSE_SCHEMA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"houseName"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569CD6"/>
                </a:solidFill>
                <a:effectLst/>
                <a:latin typeface="Speak Pro" panose="020F0502020204030204" pitchFamily="34" charset="0"/>
              </a:rPr>
              <a:t>class</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WebCatalogThiefDetector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exposed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__init__</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address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with</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open</a:t>
            </a:r>
            <a:r>
              <a:rPr lang="en-US" sz="600" b="0">
                <a:solidFill>
                  <a:srgbClr val="CCCCCC"/>
                </a:solidFill>
                <a:effectLst/>
                <a:latin typeface="Speak Pro" panose="020F0502020204030204" pitchFamily="34" charset="0"/>
              </a:rPr>
              <a:t>(address, </a:t>
            </a:r>
            <a:r>
              <a:rPr lang="en-US" sz="600" b="0">
                <a:solidFill>
                  <a:srgbClr val="CE9178"/>
                </a:solidFill>
                <a:effectLst/>
                <a:latin typeface="Speak Pro" panose="020F0502020204030204" pitchFamily="34" charset="0"/>
              </a:rPr>
              <a:t>'r'</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fptr:</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json.load(fptr)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.mainTopic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"projectName"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.broker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"broker"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"housesList"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sched.scheduler(time.time, time.sleep)</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.scheduler.enter(</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.periodic_cleanup, ())</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.scheduler.run(</a:t>
            </a:r>
            <a:r>
              <a:rPr lang="en-US" sz="600" b="0">
                <a:solidFill>
                  <a:srgbClr val="9CDCFE"/>
                </a:solidFill>
                <a:effectLst/>
                <a:latin typeface="Speak Pro" panose="020F0502020204030204" pitchFamily="34" charset="0"/>
              </a:rPr>
              <a:t>blocking</a:t>
            </a:r>
            <a:r>
              <a:rPr lang="en-US" sz="600" b="0">
                <a:solidFill>
                  <a:srgbClr val="D4D4D4"/>
                </a:solidFill>
                <a:effectLst/>
                <a:latin typeface="Speak Pro" panose="020F0502020204030204" pitchFamily="34" charset="0"/>
              </a:rPr>
              <a:t>=</a:t>
            </a:r>
            <a:r>
              <a:rPr lang="en-US" sz="600" b="0">
                <a:solidFill>
                  <a:srgbClr val="569CD6"/>
                </a:solidFill>
                <a:effectLst/>
                <a:latin typeface="Speak Pro" panose="020F0502020204030204" pitchFamily="34" charset="0"/>
              </a:rPr>
              <a:t>False</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validate_payload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payload</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schema</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Validates a payload against a given schema.</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Returns a list of errors. If the list is empty, the payload is valid.</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field, rules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schema.items():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rules.get(</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and</a:t>
            </a:r>
            <a:r>
              <a:rPr lang="en-US" sz="600" b="0">
                <a:solidFill>
                  <a:srgbClr val="CCCCCC"/>
                </a:solidFill>
                <a:effectLst/>
                <a:latin typeface="Speak Pro" panose="020F0502020204030204" pitchFamily="34" charset="0"/>
              </a:rPr>
              <a:t> field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in</a:t>
            </a:r>
            <a:r>
              <a:rPr lang="en-US" sz="600" b="0">
                <a:solidFill>
                  <a:srgbClr val="CCCCCC"/>
                </a:solidFill>
                <a:effectLst/>
                <a:latin typeface="Speak Pro" panose="020F0502020204030204" pitchFamily="34" charset="0"/>
              </a:rPr>
              <a:t> payload:</a:t>
            </a:r>
          </a:p>
          <a:p>
            <a:pPr>
              <a:buNone/>
            </a:pPr>
            <a:r>
              <a:rPr lang="en-US" sz="600" b="0">
                <a:solidFill>
                  <a:srgbClr val="CCCCCC"/>
                </a:solidFill>
                <a:effectLst/>
                <a:latin typeface="Speak Pro" panose="020F0502020204030204" pitchFamily="34" charset="0"/>
              </a:rPr>
              <a:t>                errors.append(</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"Missing required field: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continue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field </a:t>
            </a:r>
            <a:r>
              <a:rPr lang="en-US" sz="600" b="0">
                <a:solidFill>
                  <a:srgbClr val="569CD6"/>
                </a:solidFill>
                <a:effectLst/>
                <a:latin typeface="Speak Pro" panose="020F0502020204030204" pitchFamily="34" charset="0"/>
              </a:rPr>
              <a:t>in</a:t>
            </a:r>
            <a:r>
              <a:rPr lang="en-US" sz="600" b="0">
                <a:solidFill>
                  <a:srgbClr val="CCCCCC"/>
                </a:solidFill>
                <a:effectLst/>
                <a:latin typeface="Speak Pro" panose="020F0502020204030204" pitchFamily="34" charset="0"/>
              </a:rPr>
              <a:t> payload </a:t>
            </a:r>
            <a:r>
              <a:rPr lang="en-US" sz="600" b="0">
                <a:solidFill>
                  <a:srgbClr val="569CD6"/>
                </a:solidFill>
                <a:effectLst/>
                <a:latin typeface="Speak Pro" panose="020F0502020204030204" pitchFamily="34" charset="0"/>
              </a:rPr>
              <a:t>and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isinstance</a:t>
            </a:r>
            <a:r>
              <a:rPr lang="en-US" sz="600" b="0">
                <a:solidFill>
                  <a:srgbClr val="CCCCCC"/>
                </a:solidFill>
                <a:effectLst/>
                <a:latin typeface="Speak Pro" panose="020F0502020204030204" pitchFamily="34" charset="0"/>
              </a:rPr>
              <a:t>(payload[field], rules[</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errors.append(</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"Invalid type for field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Expected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rules[</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got </a:t>
            </a:r>
            <a:r>
              <a:rPr lang="en-US" sz="600" b="0">
                <a:solidFill>
                  <a:srgbClr val="569CD6"/>
                </a:solidFill>
                <a:effectLst/>
                <a:latin typeface="Speak Pro" panose="020F0502020204030204" pitchFamily="34" charset="0"/>
              </a:rPr>
              <a:t>{</a:t>
            </a:r>
            <a:r>
              <a:rPr lang="en-US" sz="600" b="0">
                <a:solidFill>
                  <a:srgbClr val="4EC9B0"/>
                </a:solidFill>
                <a:effectLst/>
                <a:latin typeface="Speak Pro" panose="020F0502020204030204" pitchFamily="34" charset="0"/>
              </a:rPr>
              <a:t>type</a:t>
            </a:r>
            <a:r>
              <a:rPr lang="en-US" sz="600" b="0">
                <a:solidFill>
                  <a:srgbClr val="CCCCCC"/>
                </a:solidFill>
                <a:effectLst/>
                <a:latin typeface="Speak Pro" panose="020F0502020204030204" pitchFamily="34" charset="0"/>
              </a:rPr>
              <a:t>(payload[field])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valid URL. Try /broker, /devices,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 /houses,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 /topic"</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"broker"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.broker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device ID provided. Try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deviceID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theDevice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.get_device_by_id(deviceID)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theDevice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theDevice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device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house ID provided. Try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theHouse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theHouse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theHouse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"topic"</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.mainTopic</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"houseshow"</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"housesList"</a:t>
            </a:r>
            <a:r>
              <a:rPr lang="en-US" sz="600" b="0">
                <a:solidFill>
                  <a:srgbClr val="CCCCCC"/>
                </a:solidFill>
                <a:effectLst/>
                <a:latin typeface="Speak Pro" panose="020F0502020204030204" pitchFamily="34" charset="0"/>
              </a:rPr>
              <a:t>][</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URL. Try /broker, /devices,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 /houses,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 /topic"</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POST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"Use /houses or /devices to add new items."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.validate_payload(newHouse, HOUSE_SCHEMA)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newHouse[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.housesList.append(newHouse)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newHouse[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 added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201</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.validate_payload(newDevice, DEVICE_SCHEMA)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theTime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newDevice[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floorID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KeyError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 must contain houseID, floorID, unitID"</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floorObj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.get_floor_by_id(house, 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floorObj: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in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unitObj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.get_unit_by_id(floorObj, 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unitObj: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unit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unitID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on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of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i,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enumerate</a:t>
            </a:r>
            <a:r>
              <a:rPr lang="en-US" sz="600" b="0">
                <a:solidFill>
                  <a:srgbClr val="CCCCCC"/>
                </a:solidFill>
                <a:effectLst/>
                <a:latin typeface="Speak Pro" panose="020F0502020204030204" pitchFamily="34" charset="0"/>
              </a:rPr>
              <a:t>(unitObj[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i</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break</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existing_index </a:t>
            </a:r>
            <a:r>
              <a:rPr lang="en-US" sz="600" b="0">
                <a:solidFill>
                  <a:srgbClr val="569CD6"/>
                </a:solidFill>
                <a:effectLst/>
                <a:latin typeface="Speak Pro" panose="020F0502020204030204" pitchFamily="34" charset="0"/>
              </a:rPr>
              <a:t>is</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newDevice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].append(newDevice)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 added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201</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path. Use /houses or /devices to add new items."</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PUT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"Use /houses or /devices to update existing items."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body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.validate_payload(body, HOUSE_SCHEMA)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(body.get(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or</a:t>
            </a:r>
            <a:r>
              <a:rPr lang="en-US" sz="600" b="0">
                <a:solidFill>
                  <a:srgbClr val="CCCCCC"/>
                </a:solidFill>
                <a:effectLst/>
                <a:latin typeface="Speak Pro" panose="020F0502020204030204" pitchFamily="34" charset="0"/>
              </a:rPr>
              <a:t> params.get(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houseID specified to update."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k, 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body.items():</a:t>
            </a:r>
          </a:p>
          <a:p>
            <a:pPr>
              <a:buNone/>
            </a:pPr>
            <a:r>
              <a:rPr lang="en-US" sz="600" b="0">
                <a:solidFill>
                  <a:srgbClr val="CCCCCC"/>
                </a:solidFill>
                <a:effectLst/>
                <a:latin typeface="Speak Pro" panose="020F0502020204030204" pitchFamily="34" charset="0"/>
              </a:rPr>
              <a:t>                house[k]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v</a:t>
            </a:r>
          </a:p>
          <a:p>
            <a:pPr>
              <a:buNone/>
            </a:pPr>
            <a:r>
              <a:rPr lang="en-US" sz="600" b="0">
                <a:solidFill>
                  <a:srgbClr val="CCCCCC"/>
                </a:solidFill>
                <a:effectLst/>
                <a:latin typeface="Speak Pro" panose="020F0502020204030204" pitchFamily="34" charset="0"/>
              </a:rPr>
              <a:t>            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"Updated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with data: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body</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 updated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updatedDevice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.validate_payload(updatedDevice, DEVICE_SCHEMA)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theTime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updatedDevice[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floorID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KeyError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 must contain houseID, floorID, unitID"</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floorObj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.get_floor_by_id(house, 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floorObj: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in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unitObj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.get_unit_by_id(floorObj, 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unitObj: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unit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unitID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on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of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i,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enumerate</a:t>
            </a:r>
            <a:r>
              <a:rPr lang="en-US" sz="600" b="0">
                <a:solidFill>
                  <a:srgbClr val="CCCCCC"/>
                </a:solidFill>
                <a:effectLst/>
                <a:latin typeface="Speak Pro" panose="020F0502020204030204" pitchFamily="34" charset="0"/>
              </a:rPr>
              <a:t>(unitObj[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i</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break</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existing_index </a:t>
            </a:r>
            <a:r>
              <a:rPr lang="en-US" sz="600" b="0">
                <a:solidFill>
                  <a:srgbClr val="569CD6"/>
                </a:solidFill>
                <a:effectLst/>
                <a:latin typeface="Speak Pro" panose="020F0502020204030204" pitchFamily="34" charset="0"/>
              </a:rPr>
              <a:t>is</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updatedDevice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].append(updatedDevice)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 updated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path. Use /houses or /devices to update items."</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DELETE</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 delete: /houses?houseID=... or /devices?deviceID=..."</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deviceID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params.get(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"Missing deviceID parameter."</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removed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False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original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(deviceID)</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original:</a:t>
            </a:r>
          </a:p>
          <a:p>
            <a:pPr>
              <a:buNone/>
            </a:pPr>
            <a:r>
              <a:rPr lang="en-US" sz="600" b="0">
                <a:solidFill>
                  <a:srgbClr val="CCCCCC"/>
                </a:solidFill>
                <a:effectLst/>
                <a:latin typeface="Speak Pro" panose="020F0502020204030204" pitchFamily="34" charset="0"/>
              </a:rPr>
              <a:t>                            removed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removed:</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"Device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removed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"Device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not found."</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deviceGetter</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device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.devices.append(device)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get_house_by_id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next</a:t>
            </a:r>
            <a:r>
              <a:rPr lang="en-US" sz="600" b="0">
                <a:solidFill>
                  <a:srgbClr val="CCCCCC"/>
                </a:solidFill>
                <a:effectLst/>
                <a:latin typeface="Speak Pro" panose="020F0502020204030204" pitchFamily="34" charset="0"/>
              </a:rPr>
              <a:t>((h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(h[</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(houseID)),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get_floor_by_id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house</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(f[</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f</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get_unit_by_id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floorObj</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u</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get_device_by_id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periodic_cleanup</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THRESHOLD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now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a:t>
            </a:r>
          </a:p>
          <a:p>
            <a:pPr>
              <a:buNone/>
            </a:pPr>
            <a:r>
              <a:rPr lang="en-US" sz="600" b="0">
                <a:solidFill>
                  <a:srgbClr val="CCCCCC"/>
                </a:solidFill>
                <a:effectLst/>
                <a:latin typeface="Speak Pro" panose="020F0502020204030204" pitchFamily="34" charset="0"/>
              </a:rPr>
              <a:t>        cutoff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now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datetime.timedelta(</a:t>
            </a:r>
            <a:r>
              <a:rPr lang="en-US" sz="600" b="0">
                <a:solidFill>
                  <a:srgbClr val="9CDCFE"/>
                </a:solidFill>
                <a:effectLst/>
                <a:latin typeface="Speak Pro" panose="020F0502020204030204" pitchFamily="34" charset="0"/>
              </a:rPr>
              <a:t>hours</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THRESHOLD)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dev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datetime.datetime.strptime(</a:t>
            </a:r>
          </a:p>
          <a:p>
            <a:pPr>
              <a:buNone/>
            </a:pPr>
            <a:r>
              <a:rPr lang="en-US" sz="600" b="0">
                <a:solidFill>
                  <a:srgbClr val="CCCCCC"/>
                </a:solidFill>
                <a:effectLst/>
                <a:latin typeface="Speak Pro" panose="020F0502020204030204" pitchFamily="34" charset="0"/>
              </a:rPr>
              <a:t>                            dev.get(</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'1970-01-01 00:00:00'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 </a:t>
            </a:r>
            <a:r>
              <a:rPr lang="en-US" sz="600" b="0">
                <a:solidFill>
                  <a:srgbClr val="D4D4D4"/>
                </a:solidFill>
                <a:effectLst/>
                <a:latin typeface="Speak Pro" panose="020F0502020204030204" pitchFamily="34" charset="0"/>
              </a:rPr>
              <a:t>&gt;=</a:t>
            </a:r>
            <a:r>
              <a:rPr lang="en-US" sz="600" b="0">
                <a:solidFill>
                  <a:srgbClr val="CCCCCC"/>
                </a:solidFill>
                <a:effectLst/>
                <a:latin typeface="Speak Pro" panose="020F0502020204030204" pitchFamily="34" charset="0"/>
              </a:rPr>
              <a:t> cutoff</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.scheduler.enter(</a:t>
            </a:r>
            <a:r>
              <a:rPr lang="en-US" sz="600" b="0">
                <a:solidFill>
                  <a:srgbClr val="B5CEA8"/>
                </a:solidFill>
                <a:effectLst/>
                <a:latin typeface="Speak Pro" panose="020F0502020204030204" pitchFamily="34" charset="0"/>
              </a:rPr>
              <a:t>600</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.periodic_cleanup, ())</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save_catalog</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script_dir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os.path.dirname(</a:t>
            </a:r>
            <a:r>
              <a:rPr lang="en-US" sz="600" b="0">
                <a:solidFill>
                  <a:srgbClr val="9CDCFE"/>
                </a:solidFill>
                <a:effectLst/>
                <a:latin typeface="Speak Pro" panose="020F0502020204030204" pitchFamily="34" charset="0"/>
              </a:rPr>
              <a:t>__file__</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catalog_file_path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os.path.join(script_dir, </a:t>
            </a:r>
            <a:r>
              <a:rPr lang="en-US" sz="600" b="0">
                <a:solidFill>
                  <a:srgbClr val="CE9178"/>
                </a:solidFill>
                <a:effectLst/>
                <a:latin typeface="Speak Pro" panose="020F0502020204030204" pitchFamily="34" charset="0"/>
              </a:rPr>
              <a:t>'catalog.json'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with</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open</a:t>
            </a:r>
            <a:r>
              <a:rPr lang="en-US" sz="600" b="0">
                <a:solidFill>
                  <a:srgbClr val="CCCCCC"/>
                </a:solidFill>
                <a:effectLst/>
                <a:latin typeface="Speak Pro" panose="020F0502020204030204" pitchFamily="34" charset="0"/>
              </a:rPr>
              <a:t>(catalog_file_path, </a:t>
            </a:r>
            <a:r>
              <a:rPr lang="en-US" sz="600" b="0">
                <a:solidFill>
                  <a:srgbClr val="CE9178"/>
                </a:solidFill>
                <a:effectLst/>
                <a:latin typeface="Speak Pro" panose="020F0502020204030204" pitchFamily="34" charset="0"/>
              </a:rPr>
              <a:t>'w'</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fptr:</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"Saving catalog to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catalog_file_path</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json.dump(</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 fptr, </a:t>
            </a:r>
            <a:r>
              <a:rPr lang="en-US" sz="600" b="0">
                <a:solidFill>
                  <a:srgbClr val="9CDCFE"/>
                </a:solidFill>
                <a:effectLst/>
                <a:latin typeface="Speak Pro" panose="020F0502020204030204" pitchFamily="34" charset="0"/>
              </a:rPr>
              <a:t>indent</a:t>
            </a:r>
            <a:r>
              <a:rPr lang="en-US" sz="600" b="0">
                <a:solidFill>
                  <a:srgbClr val="D4D4D4"/>
                </a:solidFill>
                <a:effectLst/>
                <a:latin typeface="Speak Pro" panose="020F0502020204030204" pitchFamily="34" charset="0"/>
              </a:rPr>
              <a:t>=</a:t>
            </a:r>
            <a:r>
              <a:rPr lang="en-US" sz="600" b="0">
                <a:solidFill>
                  <a:srgbClr val="B5CEA8"/>
                </a:solidFill>
                <a:effectLst/>
                <a:latin typeface="Speak Pro" panose="020F0502020204030204" pitchFamily="34" charset="0"/>
              </a:rPr>
              <a:t>4</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Exception</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e:</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"Error saving catalog: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e</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__name__</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"__main__"</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conf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'request.dispatch'</a:t>
            </a:r>
            <a:r>
              <a:rPr lang="en-US" sz="600" b="0">
                <a:solidFill>
                  <a:srgbClr val="CCCCCC"/>
                </a:solidFill>
                <a:effectLst/>
                <a:latin typeface="Speak Pro" panose="020F0502020204030204" pitchFamily="34" charset="0"/>
              </a:rPr>
              <a:t>: cherrypy.dispatch.MethodDispatcher(),</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'tools.sessions.on'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cherrypy.config.update({</a:t>
            </a:r>
            <a:r>
              <a:rPr lang="en-US" sz="600" b="0">
                <a:solidFill>
                  <a:srgbClr val="CE9178"/>
                </a:solidFill>
                <a:effectLst/>
                <a:latin typeface="Speak Pro" panose="020F0502020204030204" pitchFamily="34" charset="0"/>
              </a:rPr>
              <a:t>'server.socket_host'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'0.0.0.0'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webService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WebCatalogThiefDetector(</a:t>
            </a:r>
            <a:r>
              <a:rPr lang="en-US" sz="600" b="0">
                <a:solidFill>
                  <a:srgbClr val="CE9178"/>
                </a:solidFill>
                <a:effectLst/>
                <a:latin typeface="Speak Pro" panose="020F0502020204030204" pitchFamily="34" charset="0"/>
              </a:rPr>
              <a:t>'catalog.json'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cherrypy.tree.mount(webService, </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conf)</a:t>
            </a:r>
          </a:p>
          <a:p>
            <a:pPr>
              <a:buNone/>
            </a:pPr>
            <a:r>
              <a:rPr lang="en-US" sz="600" b="0">
                <a:solidFill>
                  <a:srgbClr val="CCCCCC"/>
                </a:solidFill>
                <a:effectLst/>
                <a:latin typeface="Speak Pro" panose="020F0502020204030204" pitchFamily="34" charset="0"/>
              </a:rPr>
              <a:t>    cherrypy.engine.start()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cherrypy.engine.block()</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KeyboardInterrupt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"Shutting down..."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cherrypy.engine.stop()</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finally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cherrypy.engine.block()</a:t>
            </a:r>
          </a:p>
        </p:txBody>
      </p:sp>
      <p:sp>
        <p:nvSpPr>
          <p:cNvPr id="3" name="TextBox 2">
            <a:extLst>
              <a:ext uri="{FF2B5EF4-FFF2-40B4-BE49-F238E27FC236}">
                <a16:creationId xmlns:a16="http://schemas.microsoft.com/office/drawing/2014/main" id="{C652A30F-F92D-0120-B040-C7B681B656E6}"/>
              </a:ext>
            </a:extLst>
          </p:cNvPr>
          <p:cNvSpPr txBox="1"/>
          <p:nvPr/>
        </p:nvSpPr>
        <p:spPr>
          <a:xfrm>
            <a:off x="3413760" y="1917859"/>
            <a:ext cx="3190628" cy="3032998"/>
          </a:xfrm>
          <a:prstGeom prst="roundRect">
            <a:avLst>
              <a:gd name="adj" fmla="val 822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r>
              <a:rPr lang="en-US" sz="1400" b="1">
                <a:solidFill>
                  <a:srgbClr val="FFFFFF"/>
                </a:solidFill>
                <a:latin typeface="Speak Pro" panose="020F0502020204030204" pitchFamily="34" charset="0"/>
              </a:rPr>
              <a:t> </a:t>
            </a:r>
          </a:p>
          <a:p>
            <a:pPr lvl="0" algn="just">
              <a:defRPr/>
            </a:pPr>
            <a:r>
              <a:rPr lang="en-US" sz="1400" b="1">
                <a:solidFill>
                  <a:srgbClr val="FFFFFF"/>
                </a:solidFill>
                <a:latin typeface="Speak Pro" panose="020F0502020204030204" pitchFamily="34" charset="0"/>
              </a:rPr>
              <a:t>PUT method</a:t>
            </a:r>
          </a:p>
          <a:p>
            <a:pPr lvl="0" algn="just">
              <a:defRPr/>
            </a:pPr>
            <a:endParaRPr lang="en-US" sz="1400" b="1">
              <a:solidFill>
                <a:srgbClr val="FFFFFF"/>
              </a:solidFill>
              <a:latin typeface="Speak Pro" panose="020F0502020204030204" pitchFamily="34" charset="0"/>
            </a:endParaRPr>
          </a:p>
          <a:p>
            <a:pPr lvl="0" algn="just">
              <a:defRPr/>
            </a:pPr>
            <a:r>
              <a:rPr lang="en-US" sz="1400" b="1">
                <a:solidFill>
                  <a:srgbClr val="FFFFFF"/>
                </a:solidFill>
                <a:latin typeface="Speak Pro" panose="020F0502020204030204" pitchFamily="34" charset="0"/>
              </a:rPr>
              <a:t>Takes a JSON body with new values</a:t>
            </a:r>
          </a:p>
          <a:p>
            <a:pPr lvl="0" algn="just">
              <a:defRPr/>
            </a:pPr>
            <a:endParaRPr lang="en-US" sz="1400" b="1">
              <a:solidFill>
                <a:srgbClr val="FFFFFF"/>
              </a:solidFill>
              <a:latin typeface="Speak Pro" panose="020F0502020204030204" pitchFamily="34" charset="0"/>
            </a:endParaRPr>
          </a:p>
          <a:p>
            <a:pPr lvl="0" algn="just">
              <a:defRPr/>
            </a:pPr>
            <a:r>
              <a:rPr lang="en-US" sz="1400" b="1">
                <a:solidFill>
                  <a:srgbClr val="FFFFFF"/>
                </a:solidFill>
                <a:latin typeface="Speak Pro" panose="020F0502020204030204" pitchFamily="34" charset="0"/>
              </a:rPr>
              <a:t>Updates existing records in the Catalog:• </a:t>
            </a:r>
          </a:p>
          <a:p>
            <a:pPr lvl="0" algn="just">
              <a:defRPr/>
            </a:pPr>
            <a:r>
              <a:rPr lang="en-US" sz="1400" b="1">
                <a:solidFill>
                  <a:srgbClr val="FFFFFF"/>
                </a:solidFill>
                <a:latin typeface="Speak Pro" panose="020F0502020204030204" pitchFamily="34" charset="0"/>
              </a:rPr>
              <a:t>Houses </a:t>
            </a:r>
          </a:p>
          <a:p>
            <a:pPr lvl="0" algn="just">
              <a:defRPr/>
            </a:pPr>
            <a:r>
              <a:rPr lang="en-US" sz="1400" b="1">
                <a:solidFill>
                  <a:srgbClr val="FFFFFF"/>
                </a:solidFill>
                <a:latin typeface="Speak Pro" panose="020F0502020204030204" pitchFamily="34" charset="0"/>
              </a:rPr>
              <a:t>Devices </a:t>
            </a:r>
          </a:p>
          <a:p>
            <a:pPr lvl="0" algn="just">
              <a:defRPr/>
            </a:pPr>
            <a:endParaRPr lang="en-US" sz="1400" b="1">
              <a:solidFill>
                <a:srgbClr val="FFFFFF"/>
              </a:solidFill>
              <a:latin typeface="Speak Pro" panose="020F0502020204030204" pitchFamily="34" charset="0"/>
            </a:endParaRPr>
          </a:p>
          <a:p>
            <a:pPr lvl="0" algn="just">
              <a:defRPr/>
            </a:pPr>
            <a:r>
              <a:rPr lang="en-US" sz="1400" b="1">
                <a:solidFill>
                  <a:srgbClr val="FFFFFF"/>
                </a:solidFill>
                <a:latin typeface="Speak Pro" panose="020F0502020204030204" pitchFamily="34" charset="0"/>
              </a:rPr>
              <a:t>Refreshes the catalog and updates lastUpdate</a:t>
            </a:r>
          </a:p>
          <a:p>
            <a:pPr lvl="0" algn="just">
              <a:defRPr/>
            </a:pPr>
            <a:endParaRPr lang="en-US" sz="1400" b="1">
              <a:solidFill>
                <a:srgbClr val="FFFFFF"/>
              </a:solidFill>
              <a:latin typeface="Speak Pro" panose="020F0502020204030204" pitchFamily="34" charset="0"/>
            </a:endParaRPr>
          </a:p>
        </p:txBody>
      </p:sp>
    </p:spTree>
    <p:extLst>
      <p:ext uri="{BB962C8B-B14F-4D97-AF65-F5344CB8AC3E}">
        <p14:creationId xmlns:p14="http://schemas.microsoft.com/office/powerpoint/2010/main" val="527101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F31077-7372-F72B-D1D4-8B7884043B61}"/>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A03247F9-347F-8177-F319-E60BEC5F4AF8}"/>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1" descr="A close up of dots&#10;">
            <a:extLst>
              <a:ext uri="{FF2B5EF4-FFF2-40B4-BE49-F238E27FC236}">
                <a16:creationId xmlns:a16="http://schemas.microsoft.com/office/drawing/2014/main" id="{3619AFEC-EEAC-F4CE-7C21-3567469F7F0A}"/>
              </a:ext>
            </a:extLst>
          </p:cNvPr>
          <p:cNvPicPr>
            <a:picLocks noChangeAspect="1"/>
          </p:cNvPicPr>
          <p:nvPr/>
        </p:nvPicPr>
        <p:blipFill>
          <a:blip r:embed="rId3">
            <a:alphaModFix amt="50000"/>
          </a:blip>
          <a:srcRect/>
          <a:stretch/>
        </p:blipFill>
        <p:spPr>
          <a:xfrm>
            <a:off x="0" y="8632"/>
            <a:ext cx="12241159" cy="6885652"/>
          </a:xfrm>
          <a:prstGeom prst="rect">
            <a:avLst/>
          </a:prstGeom>
          <a:effectLst/>
        </p:spPr>
      </p:pic>
      <p:sp>
        <p:nvSpPr>
          <p:cNvPr id="6" name="Flowchart: Summing Junction 5">
            <a:extLst>
              <a:ext uri="{FF2B5EF4-FFF2-40B4-BE49-F238E27FC236}">
                <a16:creationId xmlns:a16="http://schemas.microsoft.com/office/drawing/2014/main" id="{2A08AD61-FC03-B2F4-90C1-3ABD246FD6AD}"/>
              </a:ext>
            </a:extLst>
          </p:cNvPr>
          <p:cNvSpPr/>
          <p:nvPr/>
        </p:nvSpPr>
        <p:spPr bwMode="white">
          <a:xfrm>
            <a:off x="-7186402" y="-9902553"/>
            <a:ext cx="26663122" cy="26663106"/>
          </a:xfrm>
          <a:prstGeom prst="flowChartConnector">
            <a:avLst/>
          </a:prstGeom>
          <a:no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 name="Oval 7">
            <a:extLst>
              <a:ext uri="{FF2B5EF4-FFF2-40B4-BE49-F238E27FC236}">
                <a16:creationId xmlns:a16="http://schemas.microsoft.com/office/drawing/2014/main" id="{2468BB15-5FE0-1508-3AC1-FB99508DFBF8}"/>
              </a:ext>
            </a:extLst>
          </p:cNvPr>
          <p:cNvSpPr/>
          <p:nvPr/>
        </p:nvSpPr>
        <p:spPr>
          <a:xfrm>
            <a:off x="-1779780" y="-4495932"/>
            <a:ext cx="15849873" cy="15849857"/>
          </a:xfrm>
          <a:prstGeom prst="ellipse">
            <a:avLst/>
          </a:prstGeom>
          <a:no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a:extLst>
              <a:ext uri="{FF2B5EF4-FFF2-40B4-BE49-F238E27FC236}">
                <a16:creationId xmlns:a16="http://schemas.microsoft.com/office/drawing/2014/main" id="{5AC24CF1-F84E-8A8C-2AAC-CDF3B4924B1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3400" y="-29138649"/>
            <a:ext cx="6148278" cy="35996649"/>
          </a:xfrm>
          <a:prstGeom prst="rect">
            <a:avLst/>
          </a:prstGeom>
        </p:spPr>
      </p:pic>
      <p:sp>
        <p:nvSpPr>
          <p:cNvPr id="3" name="TextBox 2">
            <a:extLst>
              <a:ext uri="{FF2B5EF4-FFF2-40B4-BE49-F238E27FC236}">
                <a16:creationId xmlns:a16="http://schemas.microsoft.com/office/drawing/2014/main" id="{6A556650-1717-B670-456C-DA5DDCB01F92}"/>
              </a:ext>
              <a:ext uri="{C183D7F6-B498-43B3-948B-1728B52AA6E4}">
                <adec:decorative xmlns:adec="http://schemas.microsoft.com/office/drawing/2017/decorative" val="0"/>
              </a:ext>
            </a:extLst>
          </p:cNvPr>
          <p:cNvSpPr txBox="1"/>
          <p:nvPr/>
        </p:nvSpPr>
        <p:spPr>
          <a:xfrm>
            <a:off x="8127352" y="8910904"/>
            <a:ext cx="3807983" cy="3139321"/>
          </a:xfrm>
          <a:prstGeom prst="rect">
            <a:avLst/>
          </a:prstGeom>
          <a:noFill/>
        </p:spPr>
        <p:txBody>
          <a:bodyPr vert="horz" wrap="square" rtlCol="0">
            <a:spAutoFit/>
          </a:bodyPr>
          <a:lstStyle/>
          <a:p>
            <a:pPr algn="just"/>
            <a:r>
              <a:rPr lang="en-US" sz="2200" spc="-300">
                <a:solidFill>
                  <a:schemeClr val="bg1"/>
                </a:solidFill>
                <a:latin typeface="Speak Pro" panose="020F0502020204030204" pitchFamily="34" charset="0"/>
              </a:rPr>
              <a:t>The </a:t>
            </a:r>
            <a:r>
              <a:rPr lang="fa-IR" sz="2200" spc="-300">
                <a:solidFill>
                  <a:schemeClr val="bg1"/>
                </a:solidFill>
                <a:latin typeface="Speak Pro" panose="020F0502020204030204" pitchFamily="34" charset="0"/>
              </a:rPr>
              <a:t> </a:t>
            </a:r>
            <a:r>
              <a:rPr lang="en-US" sz="2200" spc="-300">
                <a:solidFill>
                  <a:schemeClr val="bg1"/>
                </a:solidFill>
                <a:latin typeface="Speak Pro" panose="020F0502020204030204" pitchFamily="34" charset="0"/>
              </a:rPr>
              <a:t>System is a smart home security solution that detects intrusions in real time. It uses a microservice-based IoT architecture with simulated sensors and automation, making it scalable and easy to test without physical hardware. Users can monitor activity and receive alerts via a web dashboard, Telegram bot, and ThingSpeak cloud, ensuring remote access and reliable protection.</a:t>
            </a:r>
          </a:p>
        </p:txBody>
      </p:sp>
      <p:sp>
        <p:nvSpPr>
          <p:cNvPr id="14" name="TextBox 13">
            <a:extLst>
              <a:ext uri="{FF2B5EF4-FFF2-40B4-BE49-F238E27FC236}">
                <a16:creationId xmlns:a16="http://schemas.microsoft.com/office/drawing/2014/main" id="{45366AF4-33CF-5CB0-ECF4-319081A5162A}"/>
              </a:ext>
              <a:ext uri="{C183D7F6-B498-43B3-948B-1728B52AA6E4}">
                <adec:decorative xmlns:adec="http://schemas.microsoft.com/office/drawing/2017/decorative" val="0"/>
              </a:ext>
            </a:extLst>
          </p:cNvPr>
          <p:cNvSpPr txBox="1"/>
          <p:nvPr/>
        </p:nvSpPr>
        <p:spPr>
          <a:xfrm>
            <a:off x="306786" y="-9426750"/>
            <a:ext cx="3807983" cy="2800767"/>
          </a:xfrm>
          <a:prstGeom prst="rect">
            <a:avLst/>
          </a:prstGeom>
          <a:noFill/>
        </p:spPr>
        <p:txBody>
          <a:bodyPr vert="horz" wrap="square" rtlCol="0">
            <a:spAutoFit/>
          </a:bodyPr>
          <a:lstStyle/>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Real-time intrusion detection for immediate threat response</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Automated actions (e.g., activate lights ) to detect intruders</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Seamless remote monitoring via web and mobile platforms</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Designed for optimal protection, scalability, and user convenience</a:t>
            </a:r>
          </a:p>
        </p:txBody>
      </p:sp>
      <p:sp>
        <p:nvSpPr>
          <p:cNvPr id="2" name="TextBox 1">
            <a:extLst>
              <a:ext uri="{FF2B5EF4-FFF2-40B4-BE49-F238E27FC236}">
                <a16:creationId xmlns:a16="http://schemas.microsoft.com/office/drawing/2014/main" id="{42564F22-7960-A27A-6AB9-C2FBD9C7E145}"/>
              </a:ext>
            </a:extLst>
          </p:cNvPr>
          <p:cNvSpPr txBox="1"/>
          <p:nvPr/>
        </p:nvSpPr>
        <p:spPr>
          <a:xfrm>
            <a:off x="1500396" y="932109"/>
            <a:ext cx="9289524" cy="707886"/>
          </a:xfrm>
          <a:prstGeom prst="rect">
            <a:avLst/>
          </a:prstGeom>
          <a:noFill/>
        </p:spPr>
        <p:txBody>
          <a:bodyPr wrap="square">
            <a:spAutoFit/>
          </a:bodyPr>
          <a:lstStyle/>
          <a:p>
            <a:pPr algn="ctr"/>
            <a:r>
              <a:rPr kumimoji="0" lang="en-US" sz="4000" b="1" i="0" u="none" strike="noStrike" kern="1200" cap="all" spc="1000" normalizeH="0" noProof="0" dirty="0">
                <a:solidFill>
                  <a:schemeClr val="bg1"/>
                </a:solidFill>
                <a:effectLst/>
                <a:uLnTx/>
                <a:uFillTx/>
                <a:latin typeface="Biome" panose="020B0503030204020804" pitchFamily="34" charset="0"/>
                <a:ea typeface="+mj-ea"/>
                <a:cs typeface="Biome" panose="020B0503030204020804" pitchFamily="34" charset="0"/>
              </a:rPr>
              <a:t>THIEF DETECTOR</a:t>
            </a:r>
            <a:endParaRPr lang="en-US" sz="4000" b="1" spc="1000" dirty="0">
              <a:solidFill>
                <a:schemeClr val="bg1"/>
              </a:solidFill>
            </a:endParaRPr>
          </a:p>
        </p:txBody>
      </p:sp>
      <p:sp>
        <p:nvSpPr>
          <p:cNvPr id="7" name="TextBox 6">
            <a:extLst>
              <a:ext uri="{FF2B5EF4-FFF2-40B4-BE49-F238E27FC236}">
                <a16:creationId xmlns:a16="http://schemas.microsoft.com/office/drawing/2014/main" id="{45AE98F1-7A88-1345-95A1-1B25CA69E815}"/>
              </a:ext>
            </a:extLst>
          </p:cNvPr>
          <p:cNvSpPr txBox="1"/>
          <p:nvPr/>
        </p:nvSpPr>
        <p:spPr>
          <a:xfrm>
            <a:off x="1500396" y="2878903"/>
            <a:ext cx="7706844" cy="3046988"/>
          </a:xfrm>
          <a:prstGeom prst="rect">
            <a:avLst/>
          </a:prstGeom>
          <a:noFill/>
        </p:spPr>
        <p:txBody>
          <a:bodyPr wrap="square" rtlCol="0">
            <a:spAutoFit/>
          </a:bodyPr>
          <a:lstStyle/>
          <a:p>
            <a:pPr lvl="0" algn="just">
              <a:defRPr/>
            </a:pPr>
            <a:r>
              <a:rPr kumimoji="0" lang="en-US" sz="3200" b="1" i="0" u="sng" strike="noStrike" kern="1200" cap="none" spc="600" normalizeH="0" baseline="0" noProof="0" dirty="0">
                <a:ln>
                  <a:noFill/>
                </a:ln>
                <a:solidFill>
                  <a:srgbClr val="FFFFFF"/>
                </a:solidFill>
                <a:effectLst/>
                <a:uLnTx/>
                <a:uFillTx/>
                <a:latin typeface="Speak Pro" panose="020F0502020204030204" pitchFamily="34" charset="0"/>
                <a:ea typeface="+mn-ea"/>
                <a:cs typeface="+mn-cs"/>
              </a:rPr>
              <a:t>Group 3:</a:t>
            </a:r>
          </a:p>
          <a:p>
            <a:pPr lvl="0" algn="just">
              <a:defRPr/>
            </a:pPr>
            <a:r>
              <a:rPr kumimoji="0" lang="en-US" sz="3200" b="0" i="0" u="none" strike="noStrike" kern="1200" cap="none" spc="600" normalizeH="0" baseline="0" noProof="0" dirty="0">
                <a:ln>
                  <a:noFill/>
                </a:ln>
                <a:solidFill>
                  <a:srgbClr val="FFFFFF"/>
                </a:solidFill>
                <a:effectLst/>
                <a:uLnTx/>
                <a:uFillTx/>
                <a:latin typeface="Speak Pro" panose="020F0502020204030204" pitchFamily="34" charset="0"/>
                <a:ea typeface="+mn-ea"/>
                <a:cs typeface="+mn-cs"/>
              </a:rPr>
              <a:t>Arash </a:t>
            </a:r>
            <a:r>
              <a:rPr lang="en-US" sz="3200" spc="600" dirty="0">
                <a:solidFill>
                  <a:srgbClr val="FFFFFF"/>
                </a:solidFill>
                <a:latin typeface="Speak Pro" panose="020F0502020204030204" pitchFamily="34" charset="0"/>
              </a:rPr>
              <a:t>Omidi</a:t>
            </a:r>
          </a:p>
          <a:p>
            <a:pPr lvl="0" algn="just">
              <a:defRPr/>
            </a:pPr>
            <a:r>
              <a:rPr lang="en-US" sz="3200" spc="600" dirty="0">
                <a:solidFill>
                  <a:srgbClr val="FFFFFF"/>
                </a:solidFill>
                <a:latin typeface="Speak Pro" panose="020F0502020204030204" pitchFamily="34" charset="0"/>
              </a:rPr>
              <a:t>Farinaz Goli </a:t>
            </a:r>
            <a:r>
              <a:rPr kumimoji="0" lang="en-US" sz="3200" b="0" i="0" u="none" strike="noStrike" kern="1200" cap="none" spc="600" normalizeH="0" baseline="0" noProof="0" dirty="0">
                <a:ln>
                  <a:noFill/>
                </a:ln>
                <a:solidFill>
                  <a:srgbClr val="FFFFFF"/>
                </a:solidFill>
                <a:effectLst/>
                <a:uLnTx/>
                <a:uFillTx/>
                <a:latin typeface="Speak Pro" panose="020F0502020204030204" pitchFamily="34" charset="0"/>
                <a:ea typeface="+mn-ea"/>
                <a:cs typeface="+mn-cs"/>
              </a:rPr>
              <a:t>					</a:t>
            </a:r>
          </a:p>
          <a:p>
            <a:pPr lvl="0" algn="just">
              <a:defRPr/>
            </a:pPr>
            <a:r>
              <a:rPr lang="en-US" sz="3200" spc="600" dirty="0">
                <a:solidFill>
                  <a:srgbClr val="FFFFFF"/>
                </a:solidFill>
                <a:latin typeface="Speak Pro" panose="020F0502020204030204" pitchFamily="34" charset="0"/>
              </a:rPr>
              <a:t>Ramin Rashidi 					</a:t>
            </a:r>
          </a:p>
          <a:p>
            <a:pPr lvl="0" algn="just">
              <a:defRPr/>
            </a:pPr>
            <a:r>
              <a:rPr lang="en-US" sz="3200" spc="600" dirty="0">
                <a:solidFill>
                  <a:srgbClr val="FFFFFF"/>
                </a:solidFill>
                <a:latin typeface="Speak Pro" panose="020F0502020204030204" pitchFamily="34" charset="0"/>
              </a:rPr>
              <a:t>Elmira </a:t>
            </a:r>
            <a:r>
              <a:rPr lang="en-US" sz="3200" spc="600" dirty="0" err="1">
                <a:solidFill>
                  <a:srgbClr val="FFFFFF"/>
                </a:solidFill>
                <a:latin typeface="Speak Pro" panose="020F0502020204030204" pitchFamily="34" charset="0"/>
              </a:rPr>
              <a:t>Abedpour</a:t>
            </a:r>
            <a:r>
              <a:rPr lang="en-US" sz="3200" spc="600" dirty="0">
                <a:solidFill>
                  <a:srgbClr val="FFFFFF"/>
                </a:solidFill>
                <a:latin typeface="Speak Pro" panose="020F0502020204030204" pitchFamily="34" charset="0"/>
              </a:rPr>
              <a:t> 				</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sz="3200" spc="600" dirty="0">
                <a:solidFill>
                  <a:srgbClr val="FFFFFF"/>
                </a:solidFill>
                <a:latin typeface="Speak Pro" panose="020F0502020204030204" pitchFamily="34" charset="0"/>
              </a:rPr>
              <a:t>Atefeh </a:t>
            </a:r>
            <a:r>
              <a:rPr lang="en-US" sz="3200" spc="600" dirty="0" err="1">
                <a:solidFill>
                  <a:srgbClr val="FFFFFF"/>
                </a:solidFill>
                <a:latin typeface="Speak Pro" panose="020F0502020204030204" pitchFamily="34" charset="0"/>
              </a:rPr>
              <a:t>Roshanaee</a:t>
            </a:r>
            <a:r>
              <a:rPr lang="en-US" sz="3200" spc="600" dirty="0">
                <a:solidFill>
                  <a:srgbClr val="FFFFFF"/>
                </a:solidFill>
                <a:latin typeface="Speak Pro" panose="020F0502020204030204" pitchFamily="34" charset="0"/>
              </a:rPr>
              <a:t>				</a:t>
            </a:r>
            <a:endParaRPr lang="en-US" sz="2800" spc="600" dirty="0"/>
          </a:p>
        </p:txBody>
      </p:sp>
      <p:sp>
        <p:nvSpPr>
          <p:cNvPr id="11" name="TextBox 10">
            <a:extLst>
              <a:ext uri="{FF2B5EF4-FFF2-40B4-BE49-F238E27FC236}">
                <a16:creationId xmlns:a16="http://schemas.microsoft.com/office/drawing/2014/main" id="{346044C6-5EB3-4922-EAD2-2110E706B315}"/>
              </a:ext>
            </a:extLst>
          </p:cNvPr>
          <p:cNvSpPr txBox="1"/>
          <p:nvPr/>
        </p:nvSpPr>
        <p:spPr>
          <a:xfrm>
            <a:off x="705604" y="1800713"/>
            <a:ext cx="11026888" cy="61555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400" b="1" spc="300" dirty="0">
                <a:solidFill>
                  <a:schemeClr val="bg1"/>
                </a:solidFill>
                <a:latin typeface="Speak Pro" panose="020B0504020101020102" pitchFamily="34" charset="0"/>
              </a:rPr>
              <a:t>IoT and Cloud for sustainable communities</a:t>
            </a:r>
          </a:p>
        </p:txBody>
      </p:sp>
      <p:pic>
        <p:nvPicPr>
          <p:cNvPr id="5" name="Picture 2">
            <a:extLst>
              <a:ext uri="{FF2B5EF4-FFF2-40B4-BE49-F238E27FC236}">
                <a16:creationId xmlns:a16="http://schemas.microsoft.com/office/drawing/2014/main" id="{53997000-6466-4A09-85BE-586FBD8F192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7138" t="328" r="8051" b="1378"/>
          <a:stretch>
            <a:fillRect/>
          </a:stretch>
        </p:blipFill>
        <p:spPr bwMode="auto">
          <a:xfrm>
            <a:off x="6972085" y="3133391"/>
            <a:ext cx="3318530" cy="3354374"/>
          </a:xfrm>
          <a:prstGeom prst="flowChartConnector">
            <a:avLst/>
          </a:prstGeom>
          <a:noFill/>
          <a:extLst>
            <a:ext uri="{909E8E84-426E-40DD-AFC4-6F175D3DCCD1}">
              <a14:hiddenFill xmlns:a14="http://schemas.microsoft.com/office/drawing/2010/main">
                <a:solidFill>
                  <a:srgbClr val="FFFFFF"/>
                </a:solidFill>
              </a14:hiddenFill>
            </a:ext>
          </a:extLst>
        </p:spPr>
      </p:pic>
      <p:sp>
        <p:nvSpPr>
          <p:cNvPr id="10" name="Oval 9">
            <a:extLst>
              <a:ext uri="{FF2B5EF4-FFF2-40B4-BE49-F238E27FC236}">
                <a16:creationId xmlns:a16="http://schemas.microsoft.com/office/drawing/2014/main" id="{92BB4385-B012-17BA-87F8-2A0245FA0C4E}"/>
              </a:ext>
            </a:extLst>
          </p:cNvPr>
          <p:cNvSpPr/>
          <p:nvPr/>
        </p:nvSpPr>
        <p:spPr>
          <a:xfrm>
            <a:off x="7645002" y="3801773"/>
            <a:ext cx="1972696" cy="1972694"/>
          </a:xfrm>
          <a:prstGeom prst="ellipse">
            <a:avLst/>
          </a:prstGeom>
          <a:blipFill dpi="0" rotWithShape="1">
            <a:blip r:embed="rId7">
              <a:alphaModFix amt="50000"/>
              <a:extLst>
                <a:ext uri="{96DAC541-7B7A-43D3-8B79-37D633B846F1}">
                  <asvg:svgBlip xmlns:asvg="http://schemas.microsoft.com/office/drawing/2016/SVG/main" r:embed="rId8"/>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989F719-19C9-C440-C7BD-5317B8AB5BCB}"/>
              </a:ext>
            </a:extLst>
          </p:cNvPr>
          <p:cNvSpPr txBox="1"/>
          <p:nvPr/>
        </p:nvSpPr>
        <p:spPr>
          <a:xfrm>
            <a:off x="7530767" y="4330833"/>
            <a:ext cx="2201166" cy="830997"/>
          </a:xfrm>
          <a:prstGeom prst="rect">
            <a:avLst/>
          </a:prstGeom>
          <a:noFill/>
        </p:spPr>
        <p:txBody>
          <a:bodyPr wrap="square">
            <a:spAutoFit/>
          </a:bodyPr>
          <a:lstStyle/>
          <a:p>
            <a:pPr algn="ctr"/>
            <a:r>
              <a:rPr kumimoji="0" lang="en-US" sz="2400" b="1" i="0" u="none" strike="noStrike" kern="1200" cap="all" normalizeH="0" baseline="0" noProof="0">
                <a:solidFill>
                  <a:srgbClr val="FF0000"/>
                </a:solidFill>
                <a:effectLst>
                  <a:outerShdw blurRad="50800" dist="38100" dir="8100000" algn="tr" rotWithShape="0">
                    <a:prstClr val="black">
                      <a:alpha val="40000"/>
                    </a:prstClr>
                  </a:outerShdw>
                </a:effectLst>
                <a:uLnTx/>
                <a:uFillTx/>
                <a:latin typeface="Biome" panose="020B0503030204020804" pitchFamily="34" charset="0"/>
                <a:ea typeface="+mj-ea"/>
                <a:cs typeface="Biome" panose="020B0503030204020804" pitchFamily="34" charset="0"/>
              </a:rPr>
              <a:t>THIEF DETECTOR</a:t>
            </a:r>
            <a:endParaRPr lang="en-US" sz="2400" b="1">
              <a:solidFill>
                <a:srgbClr val="FF0000"/>
              </a:solidFill>
              <a:effectLst>
                <a:outerShdw blurRad="50800" dist="38100" dir="8100000" algn="tr" rotWithShape="0">
                  <a:prstClr val="black">
                    <a:alpha val="40000"/>
                  </a:prstClr>
                </a:outerShdw>
              </a:effectLst>
            </a:endParaRPr>
          </a:p>
        </p:txBody>
      </p:sp>
      <p:pic>
        <p:nvPicPr>
          <p:cNvPr id="1026" name="Picture 2" descr="Politecnico di Torino : CONCORDIA">
            <a:extLst>
              <a:ext uri="{FF2B5EF4-FFF2-40B4-BE49-F238E27FC236}">
                <a16:creationId xmlns:a16="http://schemas.microsoft.com/office/drawing/2014/main" id="{3905FC60-5F47-F5A8-6CA6-709C23FAC89B}"/>
              </a:ext>
            </a:extLst>
          </p:cNvPr>
          <p:cNvPicPr>
            <a:picLocks noChangeAspect="1" noChangeArrowheads="1"/>
          </p:cNvPicPr>
          <p:nvPr/>
        </p:nvPicPr>
        <p:blipFill>
          <a:blip r:embed="rId9">
            <a:lum bright="70000" contrast="-70000"/>
            <a:extLst>
              <a:ext uri="{BEBA8EAE-BF5A-486C-A8C5-ECC9F3942E4B}">
                <a14:imgProps xmlns:a14="http://schemas.microsoft.com/office/drawing/2010/main">
                  <a14:imgLayer r:embed="rId10">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0509718" y="322788"/>
            <a:ext cx="1247198" cy="1137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8868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44EF67-9F88-6167-6F2B-62F1557EF6AB}"/>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D5ADF704-9279-3EAC-C8FF-BB276B257F96}"/>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4966344-58FA-D428-DDE8-9148AD6E23F5}"/>
              </a:ext>
            </a:extLst>
          </p:cNvPr>
          <p:cNvSpPr txBox="1"/>
          <p:nvPr/>
        </p:nvSpPr>
        <p:spPr>
          <a:xfrm>
            <a:off x="115686" y="-19399189"/>
            <a:ext cx="3614136" cy="30839212"/>
          </a:xfrm>
          <a:prstGeom prst="rect">
            <a:avLst/>
          </a:prstGeom>
          <a:solidFill>
            <a:srgbClr val="1F1F1F"/>
          </a:solidFill>
        </p:spPr>
        <p:txBody>
          <a:bodyPr wrap="square">
            <a:spAutoFit/>
          </a:bodyPr>
          <a:lstStyle/>
          <a:p>
            <a:pPr>
              <a:buNone/>
            </a:pPr>
            <a:r>
              <a:rPr lang="en-US" sz="600" b="0">
                <a:solidFill>
                  <a:srgbClr val="6A9955"/>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cherrypy</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json</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datetime</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sched</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time</a:t>
            </a:r>
          </a:p>
          <a:p>
            <a:pPr>
              <a:buNone/>
            </a:pPr>
            <a:r>
              <a:rPr lang="en-US" sz="600" b="0">
                <a:solidFill>
                  <a:srgbClr val="C586C0"/>
                </a:solidFill>
                <a:effectLst/>
                <a:latin typeface="Speak Pro" panose="020F0502020204030204" pitchFamily="34" charset="0"/>
              </a:rPr>
              <a:t>import</a:t>
            </a:r>
            <a:r>
              <a:rPr lang="en-US" sz="600" b="0">
                <a:solidFill>
                  <a:srgbClr val="CCCCCC"/>
                </a:solidFill>
                <a:effectLst/>
                <a:latin typeface="Speak Pro" panose="020F0502020204030204" pitchFamily="34" charset="0"/>
              </a:rPr>
              <a:t> os</a:t>
            </a:r>
          </a:p>
          <a:p>
            <a:pPr>
              <a:buNone/>
            </a:pPr>
            <a:br>
              <a:rPr lang="en-US" sz="600" b="0">
                <a:solidFill>
                  <a:srgbClr val="CCCCCC"/>
                </a:solidFill>
                <a:effectLst/>
                <a:latin typeface="Speak Pro" panose="020F0502020204030204" pitchFamily="34" charset="0"/>
              </a:rPr>
            </a:br>
            <a:endParaRPr lang="fa-IR" sz="600" b="0">
              <a:solidFill>
                <a:srgbClr val="6A9955"/>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DEVICE_SCHEMA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int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"deviceName"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"deviceStatus"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"availableStatuses"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dict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"measureType"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"availableServices"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"servicesDetails"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endParaRPr lang="fa-IR"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HOUSE_SCHEMA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"houseName"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list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569CD6"/>
                </a:solidFill>
                <a:effectLst/>
                <a:latin typeface="Speak Pro" panose="020F0502020204030204" pitchFamily="34" charset="0"/>
              </a:rPr>
              <a:t>class</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WebCatalogThiefDetector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exposed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__init__</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address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with</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open</a:t>
            </a:r>
            <a:r>
              <a:rPr lang="en-US" sz="600" b="0">
                <a:solidFill>
                  <a:srgbClr val="CCCCCC"/>
                </a:solidFill>
                <a:effectLst/>
                <a:latin typeface="Speak Pro" panose="020F0502020204030204" pitchFamily="34" charset="0"/>
              </a:rPr>
              <a:t>(address, </a:t>
            </a:r>
            <a:r>
              <a:rPr lang="en-US" sz="600" b="0">
                <a:solidFill>
                  <a:srgbClr val="CE9178"/>
                </a:solidFill>
                <a:effectLst/>
                <a:latin typeface="Speak Pro" panose="020F0502020204030204" pitchFamily="34" charset="0"/>
              </a:rPr>
              <a:t>'r'</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fptr:</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json.load(fptr)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.mainTopic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"projectName"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.broker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"broker"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"housesList"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sched.scheduler(time.time, time.sleep)</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.scheduler.enter(</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.periodic_cleanup, ())</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.scheduler.run(</a:t>
            </a:r>
            <a:r>
              <a:rPr lang="en-US" sz="600" b="0">
                <a:solidFill>
                  <a:srgbClr val="9CDCFE"/>
                </a:solidFill>
                <a:effectLst/>
                <a:latin typeface="Speak Pro" panose="020F0502020204030204" pitchFamily="34" charset="0"/>
              </a:rPr>
              <a:t>blocking</a:t>
            </a:r>
            <a:r>
              <a:rPr lang="en-US" sz="600" b="0">
                <a:solidFill>
                  <a:srgbClr val="D4D4D4"/>
                </a:solidFill>
                <a:effectLst/>
                <a:latin typeface="Speak Pro" panose="020F0502020204030204" pitchFamily="34" charset="0"/>
              </a:rPr>
              <a:t>=</a:t>
            </a:r>
            <a:r>
              <a:rPr lang="en-US" sz="600" b="0">
                <a:solidFill>
                  <a:srgbClr val="569CD6"/>
                </a:solidFill>
                <a:effectLst/>
                <a:latin typeface="Speak Pro" panose="020F0502020204030204" pitchFamily="34" charset="0"/>
              </a:rPr>
              <a:t>False</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validate_payload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payload</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schema</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Validates a payload against a given schema.</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Returns a list of errors. If the list is empty, the payload is valid.</a:t>
            </a:r>
            <a:endParaRPr lang="en-US" sz="600" b="0">
              <a:solidFill>
                <a:srgbClr val="CCCCCC"/>
              </a:solidFill>
              <a:effectLst/>
              <a:latin typeface="Speak Pro" panose="020F0502020204030204" pitchFamily="34" charset="0"/>
            </a:endParaRPr>
          </a:p>
          <a:p>
            <a:pPr>
              <a:buNone/>
            </a:pPr>
            <a:r>
              <a:rPr lang="en-US" sz="600" b="0">
                <a:solidFill>
                  <a:srgbClr val="CE9178"/>
                </a:solidFill>
                <a:effectLst/>
                <a:latin typeface="Speak Pro" panose="020F0502020204030204" pitchFamily="34" charset="0"/>
              </a:rPr>
              <a:t>        """</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field, rules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schema.items():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rules.get(</a:t>
            </a:r>
            <a:r>
              <a:rPr lang="en-US" sz="600" b="0">
                <a:solidFill>
                  <a:srgbClr val="CE9178"/>
                </a:solidFill>
                <a:effectLst/>
                <a:latin typeface="Speak Pro" panose="020F0502020204030204" pitchFamily="34" charset="0"/>
              </a:rPr>
              <a:t>"required"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and</a:t>
            </a:r>
            <a:r>
              <a:rPr lang="en-US" sz="600" b="0">
                <a:solidFill>
                  <a:srgbClr val="CCCCCC"/>
                </a:solidFill>
                <a:effectLst/>
                <a:latin typeface="Speak Pro" panose="020F0502020204030204" pitchFamily="34" charset="0"/>
              </a:rPr>
              <a:t> field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in</a:t>
            </a:r>
            <a:r>
              <a:rPr lang="en-US" sz="600" b="0">
                <a:solidFill>
                  <a:srgbClr val="CCCCCC"/>
                </a:solidFill>
                <a:effectLst/>
                <a:latin typeface="Speak Pro" panose="020F0502020204030204" pitchFamily="34" charset="0"/>
              </a:rPr>
              <a:t> payload:</a:t>
            </a:r>
          </a:p>
          <a:p>
            <a:pPr>
              <a:buNone/>
            </a:pPr>
            <a:r>
              <a:rPr lang="en-US" sz="600" b="0">
                <a:solidFill>
                  <a:srgbClr val="CCCCCC"/>
                </a:solidFill>
                <a:effectLst/>
                <a:latin typeface="Speak Pro" panose="020F0502020204030204" pitchFamily="34" charset="0"/>
              </a:rPr>
              <a:t>                errors.append(</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"Missing required field: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continue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field </a:t>
            </a:r>
            <a:r>
              <a:rPr lang="en-US" sz="600" b="0">
                <a:solidFill>
                  <a:srgbClr val="569CD6"/>
                </a:solidFill>
                <a:effectLst/>
                <a:latin typeface="Speak Pro" panose="020F0502020204030204" pitchFamily="34" charset="0"/>
              </a:rPr>
              <a:t>in</a:t>
            </a:r>
            <a:r>
              <a:rPr lang="en-US" sz="600" b="0">
                <a:solidFill>
                  <a:srgbClr val="CCCCCC"/>
                </a:solidFill>
                <a:effectLst/>
                <a:latin typeface="Speak Pro" panose="020F0502020204030204" pitchFamily="34" charset="0"/>
              </a:rPr>
              <a:t> payload </a:t>
            </a:r>
            <a:r>
              <a:rPr lang="en-US" sz="600" b="0">
                <a:solidFill>
                  <a:srgbClr val="569CD6"/>
                </a:solidFill>
                <a:effectLst/>
                <a:latin typeface="Speak Pro" panose="020F0502020204030204" pitchFamily="34" charset="0"/>
              </a:rPr>
              <a:t>and</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isinstance</a:t>
            </a:r>
            <a:r>
              <a:rPr lang="en-US" sz="600" b="0">
                <a:solidFill>
                  <a:srgbClr val="CCCCCC"/>
                </a:solidFill>
                <a:effectLst/>
                <a:latin typeface="Speak Pro" panose="020F0502020204030204" pitchFamily="34" charset="0"/>
              </a:rPr>
              <a:t>(payload[field], rules[</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errors.append(</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"Invalid type for field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Expected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rules[</a:t>
            </a:r>
            <a:r>
              <a:rPr lang="en-US" sz="600" b="0">
                <a:solidFill>
                  <a:srgbClr val="CE9178"/>
                </a:solidFill>
                <a:effectLst/>
                <a:latin typeface="Speak Pro" panose="020F0502020204030204" pitchFamily="34" charset="0"/>
              </a:rPr>
              <a:t>'type'</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got </a:t>
            </a:r>
            <a:r>
              <a:rPr lang="en-US" sz="600" b="0">
                <a:solidFill>
                  <a:srgbClr val="569CD6"/>
                </a:solidFill>
                <a:effectLst/>
                <a:latin typeface="Speak Pro" panose="020F0502020204030204" pitchFamily="34" charset="0"/>
              </a:rPr>
              <a:t>{</a:t>
            </a:r>
            <a:r>
              <a:rPr lang="en-US" sz="600" b="0">
                <a:solidFill>
                  <a:srgbClr val="4EC9B0"/>
                </a:solidFill>
                <a:effectLst/>
                <a:latin typeface="Speak Pro" panose="020F0502020204030204" pitchFamily="34" charset="0"/>
              </a:rPr>
              <a:t>type</a:t>
            </a:r>
            <a:r>
              <a:rPr lang="en-US" sz="600" b="0">
                <a:solidFill>
                  <a:srgbClr val="CCCCCC"/>
                </a:solidFill>
                <a:effectLst/>
                <a:latin typeface="Speak Pro" panose="020F0502020204030204" pitchFamily="34" charset="0"/>
              </a:rPr>
              <a:t>(payload[field])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valid URL. Try /broker, /devices,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 /houses,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 /topic"</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"broker"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.broker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device ID provided. Try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deviceID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theDevice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.get_device_by_id(deviceID)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theDevice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theDevice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device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house ID provided. Try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theHouse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theHouse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theHouse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"topic"</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.mainTopic</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"houseshow"</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"housesList"</a:t>
            </a:r>
            <a:r>
              <a:rPr lang="en-US" sz="600" b="0">
                <a:solidFill>
                  <a:srgbClr val="CCCCCC"/>
                </a:solidFill>
                <a:effectLst/>
                <a:latin typeface="Speak Pro" panose="020F0502020204030204" pitchFamily="34" charset="0"/>
              </a:rPr>
              <a:t>][</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URL. Try /broker, /devices, /device/</a:t>
            </a:r>
            <a:r>
              <a:rPr lang="en-US" sz="600" b="0">
                <a:solidFill>
                  <a:srgbClr val="569CD6"/>
                </a:solidFill>
                <a:effectLst/>
                <a:latin typeface="Speak Pro" panose="020F0502020204030204" pitchFamily="34" charset="0"/>
              </a:rPr>
              <a:t>{id}</a:t>
            </a:r>
            <a:r>
              <a:rPr lang="en-US" sz="600" b="0">
                <a:solidFill>
                  <a:srgbClr val="CE9178"/>
                </a:solidFill>
                <a:effectLst/>
                <a:latin typeface="Speak Pro" panose="020F0502020204030204" pitchFamily="34" charset="0"/>
              </a:rPr>
              <a:t>, /houses, /house/</a:t>
            </a:r>
            <a:r>
              <a:rPr lang="en-US" sz="600" b="0">
                <a:solidFill>
                  <a:srgbClr val="569CD6"/>
                </a:solidFill>
                <a:effectLst/>
                <a:latin typeface="Speak Pro" panose="020F0502020204030204" pitchFamily="34" charset="0"/>
              </a:rPr>
              <a:t>{houseID}</a:t>
            </a:r>
            <a:r>
              <a:rPr lang="en-US" sz="600" b="0">
                <a:solidFill>
                  <a:srgbClr val="CE9178"/>
                </a:solidFill>
                <a:effectLst/>
                <a:latin typeface="Speak Pro" panose="020F0502020204030204" pitchFamily="34" charset="0"/>
              </a:rPr>
              <a:t>, /topic"</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POST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"Use /houses or /devices to add new items."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.validate_payload(newHouse, HOUSE_SCHEMA)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newHouse[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.housesList.append(newHouse)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newHouse[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 added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201</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.validate_payload(newDevice, DEVICE_SCHEMA)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theTime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newDevice[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floorID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KeyError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 must contain houseID, floorID, unitID"</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floorObj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.get_floor_by_id(house, 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floorObj: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in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unitObj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.get_unit_by_id(floorObj, 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unitObj: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unit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unitID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on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of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i,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enumerate</a:t>
            </a:r>
            <a:r>
              <a:rPr lang="en-US" sz="600" b="0">
                <a:solidFill>
                  <a:srgbClr val="CCCCCC"/>
                </a:solidFill>
                <a:effectLst/>
                <a:latin typeface="Speak Pro" panose="020F0502020204030204" pitchFamily="34" charset="0"/>
              </a:rPr>
              <a:t>(unitObj[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(newDevice.get(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i</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break</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existing_index </a:t>
            </a:r>
            <a:r>
              <a:rPr lang="en-US" sz="600" b="0">
                <a:solidFill>
                  <a:srgbClr val="569CD6"/>
                </a:solidFill>
                <a:effectLst/>
                <a:latin typeface="Speak Pro" panose="020F0502020204030204" pitchFamily="34" charset="0"/>
              </a:rPr>
              <a:t>is</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newDevice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].append(newDevice)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 added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201</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path. Use /houses or /devices to add new items."</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PUT</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"Use /houses or /devices to update existing items."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body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.validate_payload(body, HOUSE_SCHEMA)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(body.get(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or</a:t>
            </a:r>
            <a:r>
              <a:rPr lang="en-US" sz="600" b="0">
                <a:solidFill>
                  <a:srgbClr val="CCCCCC"/>
                </a:solidFill>
                <a:effectLst/>
                <a:latin typeface="Speak Pro" panose="020F0502020204030204" pitchFamily="34" charset="0"/>
              </a:rPr>
              <a:t> params.get(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"No houseID specified to update."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k, 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body.items():</a:t>
            </a:r>
          </a:p>
          <a:p>
            <a:pPr>
              <a:buNone/>
            </a:pPr>
            <a:r>
              <a:rPr lang="en-US" sz="600" b="0">
                <a:solidFill>
                  <a:srgbClr val="CCCCCC"/>
                </a:solidFill>
                <a:effectLst/>
                <a:latin typeface="Speak Pro" panose="020F0502020204030204" pitchFamily="34" charset="0"/>
              </a:rPr>
              <a:t>                house[k]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v</a:t>
            </a:r>
          </a:p>
          <a:p>
            <a:pPr>
              <a:buNone/>
            </a:pPr>
            <a:r>
              <a:rPr lang="en-US" sz="600" b="0">
                <a:solidFill>
                  <a:srgbClr val="CCCCCC"/>
                </a:solidFill>
                <a:effectLst/>
                <a:latin typeface="Speak Pro" panose="020F0502020204030204" pitchFamily="34" charset="0"/>
              </a:rPr>
              <a:t>            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house[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"Updated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with data: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body</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"House updated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updatedDevice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cherrypy.request.json</a:t>
            </a:r>
          </a:p>
          <a:p>
            <a:pPr>
              <a:buNone/>
            </a:pPr>
            <a:r>
              <a:rPr lang="en-US" sz="600" b="0">
                <a:solidFill>
                  <a:srgbClr val="CCCCCC"/>
                </a:solidFill>
                <a:effectLst/>
                <a:latin typeface="Speak Pro" panose="020F0502020204030204" pitchFamily="34" charset="0"/>
              </a:rPr>
              <a:t>            errors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.validate_payload(updatedDevice, DEVICE_SCHEMA)</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errors: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"errors"</a:t>
            </a:r>
            <a:r>
              <a:rPr lang="en-US" sz="600" b="0">
                <a:solidFill>
                  <a:srgbClr val="CCCCCC"/>
                </a:solidFill>
                <a:effectLst/>
                <a:latin typeface="Speak Pro" panose="020F0502020204030204" pitchFamily="34" charset="0"/>
              </a:rPr>
              <a:t>: errors}</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theTime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updatedDevice[</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houseID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floorID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"deviceLocation"</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KeyError</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"deviceLocation must contain houseID, floorID, unitID"</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house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.get_house_by_id(houseID)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house: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house found with ID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floorObj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.get_floor_by_id(house, 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floorObj: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in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unitObj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.get_unit_by_id(floorObj, 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unitObj:</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"No unit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unitID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found on floor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floorID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of house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houseID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i,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enumerate</a:t>
            </a:r>
            <a:r>
              <a:rPr lang="en-US" sz="600" b="0">
                <a:solidFill>
                  <a:srgbClr val="CCCCCC"/>
                </a:solidFill>
                <a:effectLst/>
                <a:latin typeface="Speak Pro" panose="020F0502020204030204" pitchFamily="34" charset="0"/>
              </a:rPr>
              <a:t>(unitObj[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(updatedDevice[</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i</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break</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existing_index </a:t>
            </a:r>
            <a:r>
              <a:rPr lang="en-US" sz="600" b="0">
                <a:solidFill>
                  <a:srgbClr val="569CD6"/>
                </a:solidFill>
                <a:effectLst/>
                <a:latin typeface="Speak Pro" panose="020F0502020204030204" pitchFamily="34" charset="0"/>
              </a:rPr>
              <a:t>is</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][existing_index]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updatedDevice</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].append(updatedDevice)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theTime</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 updated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"Invalid path. Use /houses or /devices to update items."</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@cherrypy.tools.json_out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@cherrypy.tools.json_in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DELETE</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uri</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9CDCFE"/>
                </a:solidFill>
                <a:effectLst/>
                <a:latin typeface="Speak Pro" panose="020F0502020204030204" pitchFamily="34" charset="0"/>
              </a:rPr>
              <a:t>params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(uri)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 delete: /houses?houseID=... or /devices?deviceID=..."</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uri[</a:t>
            </a:r>
            <a:r>
              <a:rPr lang="en-US" sz="600" b="0">
                <a:solidFill>
                  <a:srgbClr val="B5CEA8"/>
                </a:solidFill>
                <a:effectLst/>
                <a:latin typeface="Speak Pro" panose="020F0502020204030204" pitchFamily="34" charset="0"/>
              </a:rPr>
              <a:t>0</a:t>
            </a:r>
            <a:r>
              <a:rPr lang="en-US" sz="600" b="0">
                <a:solidFill>
                  <a:srgbClr val="CCCCCC"/>
                </a:solidFill>
                <a:effectLst/>
                <a:latin typeface="Speak Pro" panose="020F0502020204030204" pitchFamily="34" charset="0"/>
              </a:rPr>
              <a:t>].lower()</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"devices"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deviceID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params.get(</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not</a:t>
            </a:r>
            <a:r>
              <a:rPr lang="en-US" sz="600" b="0">
                <a:solidFill>
                  <a:srgbClr val="CCCCCC"/>
                </a:solidFill>
                <a:effectLst/>
                <a:latin typeface="Speak Pro" panose="020F0502020204030204" pitchFamily="34" charset="0"/>
              </a:rPr>
              <a:t> 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"Missing deviceID parameter."</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removed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False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original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(deviceID)</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len</a:t>
            </a:r>
            <a:r>
              <a:rPr lang="en-US" sz="600" b="0">
                <a:solidFill>
                  <a:srgbClr val="CCCCCC"/>
                </a:solidFill>
                <a:effectLst/>
                <a:latin typeface="Speak Pro" panose="020F0502020204030204" pitchFamily="34" charset="0"/>
              </a:rPr>
              <a:t>(unit[</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&lt;</a:t>
            </a:r>
            <a:r>
              <a:rPr lang="en-US" sz="600" b="0">
                <a:solidFill>
                  <a:srgbClr val="CCCCCC"/>
                </a:solidFill>
                <a:effectLst/>
                <a:latin typeface="Speak Pro" panose="020F0502020204030204" pitchFamily="34" charset="0"/>
              </a:rPr>
              <a:t> original:</a:t>
            </a:r>
          </a:p>
          <a:p>
            <a:pPr>
              <a:buNone/>
            </a:pPr>
            <a:r>
              <a:rPr lang="en-US" sz="600" b="0">
                <a:solidFill>
                  <a:srgbClr val="CCCCCC"/>
                </a:solidFill>
                <a:effectLst/>
                <a:latin typeface="Speak Pro" panose="020F0502020204030204" pitchFamily="34" charset="0"/>
              </a:rPr>
              <a:t>                            removed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removed:</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"Device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removed successfully."</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200</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else</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"Device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deviceID</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 not found."</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404</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deviceGetter</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device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.devices.append(device)</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get_house_by_id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houseID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next</a:t>
            </a:r>
            <a:r>
              <a:rPr lang="en-US" sz="600" b="0">
                <a:solidFill>
                  <a:srgbClr val="CCCCCC"/>
                </a:solidFill>
                <a:effectLst/>
                <a:latin typeface="Speak Pro" panose="020F0502020204030204" pitchFamily="34" charset="0"/>
              </a:rPr>
              <a:t>((h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(h[</a:t>
            </a:r>
            <a:r>
              <a:rPr lang="en-US" sz="600" b="0">
                <a:solidFill>
                  <a:srgbClr val="CE9178"/>
                </a:solidFill>
                <a:effectLst/>
                <a:latin typeface="Speak Pro" panose="020F0502020204030204" pitchFamily="34" charset="0"/>
              </a:rPr>
              <a:t>"houseID"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(houseID)), </a:t>
            </a:r>
            <a:r>
              <a:rPr lang="en-US" sz="600" b="0">
                <a:solidFill>
                  <a:srgbClr val="569CD6"/>
                </a:solidFill>
                <a:effectLst/>
                <a:latin typeface="Speak Pro" panose="020F0502020204030204" pitchFamily="34" charset="0"/>
              </a:rPr>
              <a:t>None</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get_floor_by_id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house</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floorID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(f[</a:t>
            </a:r>
            <a:r>
              <a:rPr lang="en-US" sz="600" b="0">
                <a:solidFill>
                  <a:srgbClr val="CE9178"/>
                </a:solidFill>
                <a:effectLst/>
                <a:latin typeface="Speak Pro" panose="020F0502020204030204" pitchFamily="34" charset="0"/>
              </a:rPr>
              <a:t>"floorID"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(floorID):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f</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get_unit_by_id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floorObj</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unitID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a:t>
            </a:r>
            <a:r>
              <a:rPr lang="en-US" sz="600" b="0">
                <a:solidFill>
                  <a:srgbClr val="CE9178"/>
                </a:solidFill>
                <a:effectLst/>
                <a:latin typeface="Speak Pro" panose="020F0502020204030204" pitchFamily="34" charset="0"/>
              </a:rPr>
              <a:t>"unitID"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(unitID):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u</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get_device_by_id</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deviceID</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.devices:</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a:t>
            </a:r>
            <a:r>
              <a:rPr lang="en-US" sz="600" b="0">
                <a:solidFill>
                  <a:srgbClr val="CE9178"/>
                </a:solidFill>
                <a:effectLst/>
                <a:latin typeface="Speak Pro" panose="020F0502020204030204" pitchFamily="34" charset="0"/>
              </a:rPr>
              <a:t>"deviceID"</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str</a:t>
            </a:r>
            <a:r>
              <a:rPr lang="en-US" sz="600" b="0">
                <a:solidFill>
                  <a:srgbClr val="CCCCCC"/>
                </a:solidFill>
                <a:effectLst/>
                <a:latin typeface="Speak Pro" panose="020F0502020204030204" pitchFamily="34" charset="0"/>
              </a:rPr>
              <a:t>(deviceID):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return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None</a:t>
            </a:r>
            <a:endParaRPr lang="en-US" sz="600" b="0">
              <a:solidFill>
                <a:srgbClr val="CCCCCC"/>
              </a:solidFill>
              <a:effectLst/>
              <a:latin typeface="Speak Pro" panose="020F0502020204030204" pitchFamily="34" charset="0"/>
            </a:endParaRP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periodic_cleanup</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THRESHOLD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now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datetime.datetime.now()</a:t>
            </a:r>
          </a:p>
          <a:p>
            <a:pPr>
              <a:buNone/>
            </a:pPr>
            <a:r>
              <a:rPr lang="en-US" sz="600" b="0">
                <a:solidFill>
                  <a:srgbClr val="CCCCCC"/>
                </a:solidFill>
                <a:effectLst/>
                <a:latin typeface="Speak Pro" panose="020F0502020204030204" pitchFamily="34" charset="0"/>
              </a:rPr>
              <a:t>        cutoff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now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datetime.timedelta(</a:t>
            </a:r>
            <a:r>
              <a:rPr lang="en-US" sz="600" b="0">
                <a:solidFill>
                  <a:srgbClr val="9CDCFE"/>
                </a:solidFill>
                <a:effectLst/>
                <a:latin typeface="Speak Pro" panose="020F0502020204030204" pitchFamily="34" charset="0"/>
              </a:rPr>
              <a:t>hours</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THRESHOLD)</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house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.housesList: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floorObj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house.get(</a:t>
            </a:r>
            <a:r>
              <a:rPr lang="en-US" sz="600" b="0">
                <a:solidFill>
                  <a:srgbClr val="CE9178"/>
                </a:solidFill>
                <a:effectLst/>
                <a:latin typeface="Speak Pro" panose="020F0502020204030204" pitchFamily="34" charset="0"/>
              </a:rPr>
              <a:t>"floors"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unitObj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floorObj.get(</a:t>
            </a:r>
            <a:r>
              <a:rPr lang="en-US" sz="600" b="0">
                <a:solidFill>
                  <a:srgbClr val="CE9178"/>
                </a:solidFill>
                <a:effectLst/>
                <a:latin typeface="Speak Pro" panose="020F0502020204030204" pitchFamily="34" charset="0"/>
              </a:rPr>
              <a:t>"units"</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dev </a:t>
            </a:r>
            <a:r>
              <a:rPr lang="en-US" sz="600" b="0">
                <a:solidFill>
                  <a:srgbClr val="C586C0"/>
                </a:solidFill>
                <a:effectLst/>
                <a:latin typeface="Speak Pro" panose="020F0502020204030204" pitchFamily="34" charset="0"/>
              </a:rPr>
              <a:t>for</a:t>
            </a:r>
            <a:r>
              <a:rPr lang="en-US" sz="600" b="0">
                <a:solidFill>
                  <a:srgbClr val="CCCCCC"/>
                </a:solidFill>
                <a:effectLst/>
                <a:latin typeface="Speak Pro" panose="020F0502020204030204" pitchFamily="34" charset="0"/>
              </a:rPr>
              <a:t> dev </a:t>
            </a:r>
            <a:r>
              <a:rPr lang="en-US" sz="600" b="0">
                <a:solidFill>
                  <a:srgbClr val="C586C0"/>
                </a:solidFill>
                <a:effectLst/>
                <a:latin typeface="Speak Pro" panose="020F0502020204030204" pitchFamily="34" charset="0"/>
              </a:rPr>
              <a:t>in</a:t>
            </a:r>
            <a:r>
              <a:rPr lang="en-US" sz="600" b="0">
                <a:solidFill>
                  <a:srgbClr val="CCCCCC"/>
                </a:solidFill>
                <a:effectLst/>
                <a:latin typeface="Speak Pro" panose="020F0502020204030204" pitchFamily="34" charset="0"/>
              </a:rPr>
              <a:t> unitObj[</a:t>
            </a:r>
            <a:r>
              <a:rPr lang="en-US" sz="600" b="0">
                <a:solidFill>
                  <a:srgbClr val="CE9178"/>
                </a:solidFill>
                <a:effectLst/>
                <a:latin typeface="Speak Pro" panose="020F0502020204030204" pitchFamily="34" charset="0"/>
              </a:rPr>
              <a:t>"devicesList"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datetime.datetime.strptime(</a:t>
            </a:r>
          </a:p>
          <a:p>
            <a:pPr>
              <a:buNone/>
            </a:pPr>
            <a:r>
              <a:rPr lang="en-US" sz="600" b="0">
                <a:solidFill>
                  <a:srgbClr val="CCCCCC"/>
                </a:solidFill>
                <a:effectLst/>
                <a:latin typeface="Speak Pro" panose="020F0502020204030204" pitchFamily="34" charset="0"/>
              </a:rPr>
              <a:t>                            dev.get(</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'1970-01-01 00:00:00'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 </a:t>
            </a:r>
            <a:r>
              <a:rPr lang="en-US" sz="600" b="0">
                <a:solidFill>
                  <a:srgbClr val="D4D4D4"/>
                </a:solidFill>
                <a:effectLst/>
                <a:latin typeface="Speak Pro" panose="020F0502020204030204" pitchFamily="34" charset="0"/>
              </a:rPr>
              <a:t>&gt;=</a:t>
            </a:r>
            <a:r>
              <a:rPr lang="en-US" sz="600" b="0">
                <a:solidFill>
                  <a:srgbClr val="CCCCCC"/>
                </a:solidFill>
                <a:effectLst/>
                <a:latin typeface="Speak Pro" panose="020F0502020204030204" pitchFamily="34" charset="0"/>
              </a:rPr>
              <a:t> cutoff</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a:t>
            </a:r>
            <a:r>
              <a:rPr lang="en-US" sz="600" b="0">
                <a:solidFill>
                  <a:srgbClr val="CE9178"/>
                </a:solidFill>
                <a:effectLst/>
                <a:latin typeface="Speak Pro" panose="020F0502020204030204" pitchFamily="34" charset="0"/>
              </a:rPr>
              <a:t>"lastUpdate"</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now.strftime(</a:t>
            </a:r>
            <a:r>
              <a:rPr lang="en-US" sz="600" b="0">
                <a:solidFill>
                  <a:srgbClr val="CE9178"/>
                </a:solidFill>
                <a:effectLst/>
                <a:latin typeface="Speak Pro" panose="020F0502020204030204" pitchFamily="34" charset="0"/>
              </a:rPr>
              <a:t>"%Y-%m-</a:t>
            </a:r>
            <a:r>
              <a:rPr lang="en-US" sz="600" b="0">
                <a:solidFill>
                  <a:srgbClr val="569CD6"/>
                </a:solidFill>
                <a:effectLst/>
                <a:latin typeface="Speak Pro" panose="020F0502020204030204" pitchFamily="34" charset="0"/>
              </a:rPr>
              <a:t>%d</a:t>
            </a:r>
            <a:r>
              <a:rPr lang="en-US" sz="600" b="0">
                <a:solidFill>
                  <a:srgbClr val="CE9178"/>
                </a:solidFill>
                <a:effectLst/>
                <a:latin typeface="Speak Pro" panose="020F0502020204030204" pitchFamily="34" charset="0"/>
              </a:rPr>
              <a:t> %H:%M:%S"</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.save_catalog()</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.deviceGetter()</a:t>
            </a:r>
          </a:p>
          <a:p>
            <a:pPr>
              <a:buNone/>
            </a:pP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.scheduler.enter(</a:t>
            </a:r>
            <a:r>
              <a:rPr lang="en-US" sz="600" b="0">
                <a:solidFill>
                  <a:srgbClr val="B5CEA8"/>
                </a:solidFill>
                <a:effectLst/>
                <a:latin typeface="Speak Pro" panose="020F0502020204030204" pitchFamily="34" charset="0"/>
              </a:rPr>
              <a:t>600</a:t>
            </a:r>
            <a:r>
              <a:rPr lang="en-US" sz="600" b="0">
                <a:solidFill>
                  <a:srgbClr val="CCCCCC"/>
                </a:solidFill>
                <a:effectLst/>
                <a:latin typeface="Speak Pro" panose="020F0502020204030204" pitchFamily="34" charset="0"/>
              </a:rPr>
              <a:t>, </a:t>
            </a:r>
            <a:r>
              <a:rPr lang="en-US" sz="600" b="0">
                <a:solidFill>
                  <a:srgbClr val="B5CEA8"/>
                </a:solidFill>
                <a:effectLst/>
                <a:latin typeface="Speak Pro" panose="020F0502020204030204" pitchFamily="34" charset="0"/>
              </a:rPr>
              <a:t>1</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.periodic_cleanup, ())</a:t>
            </a:r>
          </a:p>
          <a:p>
            <a:pPr>
              <a:buNone/>
            </a:pPr>
            <a:br>
              <a:rPr lang="en-US" sz="600" b="0">
                <a:solidFill>
                  <a:srgbClr val="CCCCCC"/>
                </a:solidFill>
                <a:effectLst/>
                <a:latin typeface="Speak Pro" panose="020F0502020204030204" pitchFamily="34" charset="0"/>
              </a:rPr>
            </a:b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def</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save_catalog</a:t>
            </a:r>
            <a:r>
              <a:rPr lang="en-US" sz="600" b="0">
                <a:solidFill>
                  <a:srgbClr val="CCCCCC"/>
                </a:solidFill>
                <a:effectLst/>
                <a:latin typeface="Speak Pro" panose="020F0502020204030204" pitchFamily="34" charset="0"/>
              </a:rPr>
              <a:t>(</a:t>
            </a:r>
            <a:r>
              <a:rPr lang="en-US" sz="600" b="0">
                <a:solidFill>
                  <a:srgbClr val="9CDCFE"/>
                </a:solidFill>
                <a:effectLst/>
                <a:latin typeface="Speak Pro" panose="020F0502020204030204" pitchFamily="34" charset="0"/>
              </a:rPr>
              <a:t>self</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script_dir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os.path.dirname(</a:t>
            </a:r>
            <a:r>
              <a:rPr lang="en-US" sz="600" b="0">
                <a:solidFill>
                  <a:srgbClr val="9CDCFE"/>
                </a:solidFill>
                <a:effectLst/>
                <a:latin typeface="Speak Pro" panose="020F0502020204030204" pitchFamily="34" charset="0"/>
              </a:rPr>
              <a:t>__file__</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catalog_file_path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os.path.join(script_dir, </a:t>
            </a:r>
            <a:r>
              <a:rPr lang="en-US" sz="600" b="0">
                <a:solidFill>
                  <a:srgbClr val="CE9178"/>
                </a:solidFill>
                <a:effectLst/>
                <a:latin typeface="Speak Pro" panose="020F0502020204030204" pitchFamily="34" charset="0"/>
              </a:rPr>
              <a:t>'catalog.json'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with</a:t>
            </a: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open</a:t>
            </a:r>
            <a:r>
              <a:rPr lang="en-US" sz="600" b="0">
                <a:solidFill>
                  <a:srgbClr val="CCCCCC"/>
                </a:solidFill>
                <a:effectLst/>
                <a:latin typeface="Speak Pro" panose="020F0502020204030204" pitchFamily="34" charset="0"/>
              </a:rPr>
              <a:t>(catalog_file_path, </a:t>
            </a:r>
            <a:r>
              <a:rPr lang="en-US" sz="600" b="0">
                <a:solidFill>
                  <a:srgbClr val="CE9178"/>
                </a:solidFill>
                <a:effectLst/>
                <a:latin typeface="Speak Pro" panose="020F0502020204030204" pitchFamily="34" charset="0"/>
              </a:rPr>
              <a:t>'w'</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fptr:</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"Saving catalog to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catalog_file_path</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json.dump(</a:t>
            </a:r>
            <a:r>
              <a:rPr lang="en-US" sz="600" b="0">
                <a:solidFill>
                  <a:srgbClr val="569CD6"/>
                </a:solidFill>
                <a:effectLst/>
                <a:latin typeface="Speak Pro" panose="020F0502020204030204" pitchFamily="34" charset="0"/>
              </a:rPr>
              <a:t>self</a:t>
            </a:r>
            <a:r>
              <a:rPr lang="en-US" sz="600" b="0">
                <a:solidFill>
                  <a:srgbClr val="CCCCCC"/>
                </a:solidFill>
                <a:effectLst/>
                <a:latin typeface="Speak Pro" panose="020F0502020204030204" pitchFamily="34" charset="0"/>
              </a:rPr>
              <a:t>.catalog, fptr, </a:t>
            </a:r>
            <a:r>
              <a:rPr lang="en-US" sz="600" b="0">
                <a:solidFill>
                  <a:srgbClr val="9CDCFE"/>
                </a:solidFill>
                <a:effectLst/>
                <a:latin typeface="Speak Pro" panose="020F0502020204030204" pitchFamily="34" charset="0"/>
              </a:rPr>
              <a:t>indent</a:t>
            </a:r>
            <a:r>
              <a:rPr lang="en-US" sz="600" b="0">
                <a:solidFill>
                  <a:srgbClr val="D4D4D4"/>
                </a:solidFill>
                <a:effectLst/>
                <a:latin typeface="Speak Pro" panose="020F0502020204030204" pitchFamily="34" charset="0"/>
              </a:rPr>
              <a:t>=</a:t>
            </a:r>
            <a:r>
              <a:rPr lang="en-US" sz="600" b="0">
                <a:solidFill>
                  <a:srgbClr val="B5CEA8"/>
                </a:solidFill>
                <a:effectLst/>
                <a:latin typeface="Speak Pro" panose="020F0502020204030204" pitchFamily="34" charset="0"/>
              </a:rPr>
              <a:t>4</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Exception</a:t>
            </a: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as</a:t>
            </a:r>
            <a:r>
              <a:rPr lang="en-US" sz="600" b="0">
                <a:solidFill>
                  <a:srgbClr val="CCCCCC"/>
                </a:solidFill>
                <a:effectLst/>
                <a:latin typeface="Speak Pro" panose="020F0502020204030204" pitchFamily="34" charset="0"/>
              </a:rPr>
              <a:t> e:</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569CD6"/>
                </a:solidFill>
                <a:effectLst/>
                <a:latin typeface="Speak Pro" panose="020F0502020204030204" pitchFamily="34" charset="0"/>
              </a:rPr>
              <a:t>f</a:t>
            </a:r>
            <a:r>
              <a:rPr lang="en-US" sz="600" b="0">
                <a:solidFill>
                  <a:srgbClr val="CE9178"/>
                </a:solidFill>
                <a:effectLst/>
                <a:latin typeface="Speak Pro" panose="020F0502020204030204" pitchFamily="34" charset="0"/>
              </a:rPr>
              <a:t>"Error saving catalog: </a:t>
            </a:r>
            <a:r>
              <a:rPr lang="en-US" sz="600" b="0">
                <a:solidFill>
                  <a:srgbClr val="569CD6"/>
                </a:solidFill>
                <a:effectLst/>
                <a:latin typeface="Speak Pro" panose="020F0502020204030204" pitchFamily="34" charset="0"/>
              </a:rPr>
              <a:t>{</a:t>
            </a:r>
            <a:r>
              <a:rPr lang="en-US" sz="600" b="0">
                <a:solidFill>
                  <a:srgbClr val="CCCCCC"/>
                </a:solidFill>
                <a:effectLst/>
                <a:latin typeface="Speak Pro" panose="020F0502020204030204" pitchFamily="34" charset="0"/>
              </a:rPr>
              <a:t>e</a:t>
            </a:r>
            <a:r>
              <a:rPr lang="en-US" sz="600" b="0">
                <a:solidFill>
                  <a:srgbClr val="569CD6"/>
                </a:solidFill>
                <a:effectLst/>
                <a:latin typeface="Speak Pro" panose="020F0502020204030204" pitchFamily="34" charset="0"/>
              </a:rPr>
              <a:t>}</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a:t>
            </a:r>
          </a:p>
          <a:p>
            <a:pPr>
              <a:buNone/>
            </a:pPr>
            <a:br>
              <a:rPr lang="en-US" sz="600" b="0">
                <a:solidFill>
                  <a:srgbClr val="CCCCCC"/>
                </a:solidFill>
                <a:effectLst/>
                <a:latin typeface="Speak Pro" panose="020F0502020204030204" pitchFamily="34" charset="0"/>
              </a:rPr>
            </a:br>
            <a:r>
              <a:rPr lang="en-US" sz="600" b="0">
                <a:solidFill>
                  <a:srgbClr val="C586C0"/>
                </a:solidFill>
                <a:effectLst/>
                <a:latin typeface="Speak Pro" panose="020F0502020204030204" pitchFamily="34" charset="0"/>
              </a:rPr>
              <a:t>if</a:t>
            </a:r>
            <a:r>
              <a:rPr lang="en-US" sz="600" b="0">
                <a:solidFill>
                  <a:srgbClr val="CCCCCC"/>
                </a:solidFill>
                <a:effectLst/>
                <a:latin typeface="Speak Pro" panose="020F0502020204030204" pitchFamily="34" charset="0"/>
              </a:rPr>
              <a:t> </a:t>
            </a:r>
            <a:r>
              <a:rPr lang="en-US" sz="600" b="0">
                <a:solidFill>
                  <a:srgbClr val="9CDCFE"/>
                </a:solidFill>
                <a:effectLst/>
                <a:latin typeface="Speak Pro" panose="020F0502020204030204" pitchFamily="34" charset="0"/>
              </a:rPr>
              <a:t>__name__</a:t>
            </a:r>
            <a:r>
              <a:rPr lang="en-US" sz="600" b="0">
                <a:solidFill>
                  <a:srgbClr val="CCCCCC"/>
                </a:solidFill>
                <a:effectLst/>
                <a:latin typeface="Speak Pro" panose="020F0502020204030204" pitchFamily="34" charset="0"/>
              </a:rPr>
              <a:t>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"__main__"</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conf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'request.dispatch'</a:t>
            </a:r>
            <a:r>
              <a:rPr lang="en-US" sz="600" b="0">
                <a:solidFill>
                  <a:srgbClr val="CCCCCC"/>
                </a:solidFill>
                <a:effectLst/>
                <a:latin typeface="Speak Pro" panose="020F0502020204030204" pitchFamily="34" charset="0"/>
              </a:rPr>
              <a:t>: cherrypy.dispatch.MethodDispatcher(),</a:t>
            </a:r>
          </a:p>
          <a:p>
            <a:pPr>
              <a:buNone/>
            </a:pP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'tools.sessions.on'</a:t>
            </a:r>
            <a:r>
              <a:rPr lang="en-US" sz="600" b="0">
                <a:solidFill>
                  <a:srgbClr val="CCCCCC"/>
                </a:solidFill>
                <a:effectLst/>
                <a:latin typeface="Speak Pro" panose="020F0502020204030204" pitchFamily="34" charset="0"/>
              </a:rPr>
              <a:t>: </a:t>
            </a:r>
            <a:r>
              <a:rPr lang="en-US" sz="600" b="0">
                <a:solidFill>
                  <a:srgbClr val="569CD6"/>
                </a:solidFill>
                <a:effectLst/>
                <a:latin typeface="Speak Pro" panose="020F0502020204030204" pitchFamily="34" charset="0"/>
              </a:rPr>
              <a:t>True</a:t>
            </a:r>
            <a:endParaRPr lang="en-US" sz="600" b="0">
              <a:solidFill>
                <a:srgbClr val="CCCCCC"/>
              </a:solidFill>
              <a:effectLst/>
              <a:latin typeface="Speak Pro" panose="020F0502020204030204" pitchFamily="34" charset="0"/>
            </a:endParaRP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a:t>
            </a:r>
          </a:p>
          <a:p>
            <a:pPr>
              <a:buNone/>
            </a:pPr>
            <a:r>
              <a:rPr lang="en-US" sz="600" b="0">
                <a:solidFill>
                  <a:srgbClr val="CCCCCC"/>
                </a:solidFill>
                <a:effectLst/>
                <a:latin typeface="Speak Pro" panose="020F0502020204030204" pitchFamily="34" charset="0"/>
              </a:rPr>
              <a:t>    cherrypy.config.update({</a:t>
            </a:r>
            <a:r>
              <a:rPr lang="en-US" sz="600" b="0">
                <a:solidFill>
                  <a:srgbClr val="CE9178"/>
                </a:solidFill>
                <a:effectLst/>
                <a:latin typeface="Speak Pro" panose="020F0502020204030204" pitchFamily="34" charset="0"/>
              </a:rPr>
              <a:t>'server.socket_host'</a:t>
            </a:r>
            <a:r>
              <a:rPr lang="en-US" sz="600" b="0">
                <a:solidFill>
                  <a:srgbClr val="CCCCCC"/>
                </a:solidFill>
                <a:effectLst/>
                <a:latin typeface="Speak Pro" panose="020F0502020204030204" pitchFamily="34" charset="0"/>
              </a:rPr>
              <a:t>: </a:t>
            </a:r>
            <a:r>
              <a:rPr lang="en-US" sz="600" b="0">
                <a:solidFill>
                  <a:srgbClr val="CE9178"/>
                </a:solidFill>
                <a:effectLst/>
                <a:latin typeface="Speak Pro" panose="020F0502020204030204" pitchFamily="34" charset="0"/>
              </a:rPr>
              <a:t>'0.0.0.0'</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webService </a:t>
            </a:r>
            <a:r>
              <a:rPr lang="en-US" sz="600" b="0">
                <a:solidFill>
                  <a:srgbClr val="D4D4D4"/>
                </a:solidFill>
                <a:effectLst/>
                <a:latin typeface="Speak Pro" panose="020F0502020204030204" pitchFamily="34" charset="0"/>
              </a:rPr>
              <a:t>=</a:t>
            </a:r>
            <a:r>
              <a:rPr lang="en-US" sz="600" b="0">
                <a:solidFill>
                  <a:srgbClr val="CCCCCC"/>
                </a:solidFill>
                <a:effectLst/>
                <a:latin typeface="Speak Pro" panose="020F0502020204030204" pitchFamily="34" charset="0"/>
              </a:rPr>
              <a:t> WebCatalogThiefDetector(</a:t>
            </a:r>
            <a:r>
              <a:rPr lang="en-US" sz="600" b="0">
                <a:solidFill>
                  <a:srgbClr val="CE9178"/>
                </a:solidFill>
                <a:effectLst/>
                <a:latin typeface="Speak Pro" panose="020F0502020204030204" pitchFamily="34" charset="0"/>
              </a:rPr>
              <a:t>'catalog.json'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cherrypy.tree.mount(webService, </a:t>
            </a:r>
            <a:r>
              <a:rPr lang="en-US" sz="600" b="0">
                <a:solidFill>
                  <a:srgbClr val="CE9178"/>
                </a:solidFill>
                <a:effectLst/>
                <a:latin typeface="Speak Pro" panose="020F0502020204030204" pitchFamily="34" charset="0"/>
              </a:rPr>
              <a:t>'/'</a:t>
            </a:r>
            <a:r>
              <a:rPr lang="en-US" sz="600" b="0">
                <a:solidFill>
                  <a:srgbClr val="CCCCCC"/>
                </a:solidFill>
                <a:effectLst/>
                <a:latin typeface="Speak Pro" panose="020F0502020204030204" pitchFamily="34" charset="0"/>
              </a:rPr>
              <a:t>, conf)</a:t>
            </a:r>
          </a:p>
          <a:p>
            <a:pPr>
              <a:buNone/>
            </a:pPr>
            <a:r>
              <a:rPr lang="en-US" sz="600" b="0">
                <a:solidFill>
                  <a:srgbClr val="CCCCCC"/>
                </a:solidFill>
                <a:effectLst/>
                <a:latin typeface="Speak Pro" panose="020F0502020204030204" pitchFamily="34" charset="0"/>
              </a:rPr>
              <a:t>    cherrypy.engine.start()</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try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cherrypy.engine.block()</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except</a:t>
            </a:r>
            <a:r>
              <a:rPr lang="en-US" sz="600" b="0">
                <a:solidFill>
                  <a:srgbClr val="CCCCCC"/>
                </a:solidFill>
                <a:effectLst/>
                <a:latin typeface="Speak Pro" panose="020F0502020204030204" pitchFamily="34" charset="0"/>
              </a:rPr>
              <a:t> </a:t>
            </a:r>
            <a:r>
              <a:rPr lang="en-US" sz="600" b="0">
                <a:solidFill>
                  <a:srgbClr val="4EC9B0"/>
                </a:solidFill>
                <a:effectLst/>
                <a:latin typeface="Speak Pro" panose="020F0502020204030204" pitchFamily="34" charset="0"/>
              </a:rPr>
              <a:t>KeyboardInterrupt</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a:t>
            </a:r>
            <a:r>
              <a:rPr lang="en-US" sz="600" b="0">
                <a:solidFill>
                  <a:srgbClr val="DCDCAA"/>
                </a:solidFill>
                <a:effectLst/>
                <a:latin typeface="Speak Pro" panose="020F0502020204030204" pitchFamily="34" charset="0"/>
              </a:rPr>
              <a:t>print</a:t>
            </a:r>
            <a:r>
              <a:rPr lang="en-US" sz="600" b="0">
                <a:solidFill>
                  <a:srgbClr val="CCCCCC"/>
                </a:solidFill>
                <a:effectLst/>
                <a:latin typeface="Speak Pro" panose="020F0502020204030204" pitchFamily="34" charset="0"/>
              </a:rPr>
              <a:t>(</a:t>
            </a:r>
            <a:r>
              <a:rPr lang="en-US" sz="600" b="0">
                <a:solidFill>
                  <a:srgbClr val="CE9178"/>
                </a:solidFill>
                <a:effectLst/>
                <a:latin typeface="Speak Pro" panose="020F0502020204030204" pitchFamily="34" charset="0"/>
              </a:rPr>
              <a:t>"Shutting down..."</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cherrypy.engine.stop()</a:t>
            </a:r>
          </a:p>
          <a:p>
            <a:pPr>
              <a:buNone/>
            </a:pPr>
            <a:r>
              <a:rPr lang="en-US" sz="600" b="0">
                <a:solidFill>
                  <a:srgbClr val="CCCCCC"/>
                </a:solidFill>
                <a:effectLst/>
                <a:latin typeface="Speak Pro" panose="020F0502020204030204" pitchFamily="34" charset="0"/>
              </a:rPr>
              <a:t>    </a:t>
            </a:r>
            <a:r>
              <a:rPr lang="en-US" sz="600" b="0">
                <a:solidFill>
                  <a:srgbClr val="C586C0"/>
                </a:solidFill>
                <a:effectLst/>
                <a:latin typeface="Speak Pro" panose="020F0502020204030204" pitchFamily="34" charset="0"/>
              </a:rPr>
              <a:t>finally</a:t>
            </a:r>
            <a:r>
              <a:rPr lang="en-US" sz="600" b="0">
                <a:solidFill>
                  <a:srgbClr val="CCCCCC"/>
                </a:solidFill>
                <a:effectLst/>
                <a:latin typeface="Speak Pro" panose="020F0502020204030204" pitchFamily="34" charset="0"/>
              </a:rPr>
              <a:t>:</a:t>
            </a:r>
          </a:p>
          <a:p>
            <a:pPr>
              <a:buNone/>
            </a:pPr>
            <a:r>
              <a:rPr lang="en-US" sz="600" b="0">
                <a:solidFill>
                  <a:srgbClr val="CCCCCC"/>
                </a:solidFill>
                <a:effectLst/>
                <a:latin typeface="Speak Pro" panose="020F0502020204030204" pitchFamily="34" charset="0"/>
              </a:rPr>
              <a:t>        cherrypy.engine.block()</a:t>
            </a:r>
          </a:p>
        </p:txBody>
      </p:sp>
      <p:pic>
        <p:nvPicPr>
          <p:cNvPr id="37" name="Graphic 36">
            <a:extLst>
              <a:ext uri="{FF2B5EF4-FFF2-40B4-BE49-F238E27FC236}">
                <a16:creationId xmlns:a16="http://schemas.microsoft.com/office/drawing/2014/main" id="{AED0FF3E-657E-AC98-7E79-577220F702C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570C917F-4991-5DE6-A9C0-C20AD4CEDD31}"/>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F6C502AB-02F9-BA95-5373-BFFB2889A99F}"/>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 name="Flowchart: Summing Junction 2">
            <a:extLst>
              <a:ext uri="{FF2B5EF4-FFF2-40B4-BE49-F238E27FC236}">
                <a16:creationId xmlns:a16="http://schemas.microsoft.com/office/drawing/2014/main" id="{52AD4432-8C9B-744A-D155-5195CD78D9D3}"/>
              </a:ext>
            </a:extLst>
          </p:cNvPr>
          <p:cNvSpPr/>
          <p:nvPr/>
        </p:nvSpPr>
        <p:spPr>
          <a:xfrm rot="54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2" name="Oval 11">
            <a:extLst>
              <a:ext uri="{FF2B5EF4-FFF2-40B4-BE49-F238E27FC236}">
                <a16:creationId xmlns:a16="http://schemas.microsoft.com/office/drawing/2014/main" id="{962D0482-FB85-DA04-28DF-3FDEBB366B15}"/>
              </a:ext>
            </a:extLst>
          </p:cNvPr>
          <p:cNvSpPr/>
          <p:nvPr/>
        </p:nvSpPr>
        <p:spPr>
          <a:xfrm rot="54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1F460C9E-A5BF-7E41-744C-3273E3C9CBCB}"/>
              </a:ext>
            </a:extLst>
          </p:cNvPr>
          <p:cNvSpPr txBox="1"/>
          <p:nvPr/>
        </p:nvSpPr>
        <p:spPr>
          <a:xfrm rot="16200000">
            <a:off x="9126699" y="651694"/>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16" name="TextBox 15">
            <a:extLst>
              <a:ext uri="{FF2B5EF4-FFF2-40B4-BE49-F238E27FC236}">
                <a16:creationId xmlns:a16="http://schemas.microsoft.com/office/drawing/2014/main" id="{F23EB33D-01B4-BD97-B873-E4055800DD29}"/>
              </a:ext>
            </a:extLst>
          </p:cNvPr>
          <p:cNvSpPr txBox="1"/>
          <p:nvPr/>
        </p:nvSpPr>
        <p:spPr>
          <a:xfrm>
            <a:off x="9947156" y="1391528"/>
            <a:ext cx="4058156" cy="4074940"/>
          </a:xfrm>
          <a:prstGeom prst="rect">
            <a:avLst/>
          </a:prstGeom>
          <a:noFill/>
        </p:spPr>
        <p:txBody>
          <a:bodyPr wrap="square">
            <a:prstTxWarp prst="textCircle">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18" name="TextBox 17">
            <a:extLst>
              <a:ext uri="{FF2B5EF4-FFF2-40B4-BE49-F238E27FC236}">
                <a16:creationId xmlns:a16="http://schemas.microsoft.com/office/drawing/2014/main" id="{DFB4B58A-E333-5214-E249-25EB83079ADA}"/>
              </a:ext>
            </a:extLst>
          </p:cNvPr>
          <p:cNvSpPr txBox="1"/>
          <p:nvPr/>
        </p:nvSpPr>
        <p:spPr>
          <a:xfrm rot="5400000">
            <a:off x="8775876" y="1073374"/>
            <a:ext cx="4814932" cy="4834842"/>
          </a:xfrm>
          <a:prstGeom prst="rect">
            <a:avLst/>
          </a:prstGeom>
          <a:noFill/>
        </p:spPr>
        <p:txBody>
          <a:bodyPr wrap="square">
            <a:prstTxWarp prst="textCircle">
              <a:avLst>
                <a:gd name="adj" fmla="val 16220637"/>
              </a:avLst>
            </a:prstTxWarp>
            <a:spAutoFit/>
          </a:bodyPr>
          <a:lstStyle/>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a:t>
            </a:r>
            <a:endParaRPr lang="fa-IR"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endParaRPr>
          </a:p>
          <a:p>
            <a:pPr algn="ctr"/>
            <a:r>
              <a:rPr lang="en-US" sz="2400" b="1" cap="all">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instancer</a:t>
            </a:r>
            <a:endParaRPr kumimoji="0" lang="en-US" sz="2400" b="1" i="0" u="none" strike="noStrike" kern="1200" cap="all"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19" name="TextBox 18">
            <a:extLst>
              <a:ext uri="{FF2B5EF4-FFF2-40B4-BE49-F238E27FC236}">
                <a16:creationId xmlns:a16="http://schemas.microsoft.com/office/drawing/2014/main" id="{0D2ACDDC-E3EF-2EE3-6C73-523200E16385}"/>
              </a:ext>
            </a:extLst>
          </p:cNvPr>
          <p:cNvSpPr txBox="1"/>
          <p:nvPr/>
        </p:nvSpPr>
        <p:spPr>
          <a:xfrm rot="10800000">
            <a:off x="8449491" y="1083330"/>
            <a:ext cx="4414226" cy="4432480"/>
          </a:xfrm>
          <a:prstGeom prst="rect">
            <a:avLst/>
          </a:prstGeom>
          <a:noFill/>
        </p:spPr>
        <p:txBody>
          <a:bodyPr wrap="square">
            <a:prstTxWarp prst="textCircle">
              <a:avLst>
                <a:gd name="adj" fmla="val 11326088"/>
              </a:avLst>
            </a:prstTxWarp>
            <a:spAutoFit/>
          </a:bodyPr>
          <a:lstStyle/>
          <a:p>
            <a:pPr algn="ctr"/>
            <a:r>
              <a:rPr lang="en-US" sz="3600"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32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0" name="TextBox 19">
            <a:extLst>
              <a:ext uri="{FF2B5EF4-FFF2-40B4-BE49-F238E27FC236}">
                <a16:creationId xmlns:a16="http://schemas.microsoft.com/office/drawing/2014/main" id="{8DE336C0-3DAC-38C1-2A13-57A719DE0B0B}"/>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sp>
        <p:nvSpPr>
          <p:cNvPr id="2" name="TextBox 1">
            <a:extLst>
              <a:ext uri="{FF2B5EF4-FFF2-40B4-BE49-F238E27FC236}">
                <a16:creationId xmlns:a16="http://schemas.microsoft.com/office/drawing/2014/main" id="{41CE1814-83A4-31AC-66AC-A00B5E398EF5}"/>
              </a:ext>
            </a:extLst>
          </p:cNvPr>
          <p:cNvSpPr txBox="1"/>
          <p:nvPr/>
        </p:nvSpPr>
        <p:spPr>
          <a:xfrm>
            <a:off x="3298246" y="1273611"/>
            <a:ext cx="3306142" cy="1823025"/>
          </a:xfrm>
          <a:prstGeom prst="roundRect">
            <a:avLst>
              <a:gd name="adj" fmla="val 822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r>
              <a:rPr lang="en-US" sz="1400" b="1">
                <a:solidFill>
                  <a:srgbClr val="FFFFFF"/>
                </a:solidFill>
                <a:latin typeface="Speak Pro" panose="020F0502020204030204" pitchFamily="34" charset="0"/>
              </a:rPr>
              <a:t> </a:t>
            </a:r>
          </a:p>
          <a:p>
            <a:pPr lvl="0" algn="just">
              <a:defRPr/>
            </a:pPr>
            <a:endParaRPr lang="fa-IR" sz="1400" b="1">
              <a:solidFill>
                <a:schemeClr val="bg1"/>
              </a:solidFill>
              <a:latin typeface="Speak Pro" panose="020F0502020204030204" pitchFamily="34" charset="0"/>
            </a:endParaRPr>
          </a:p>
          <a:p>
            <a:pPr lvl="0" algn="just">
              <a:defRPr/>
            </a:pPr>
            <a:r>
              <a:rPr lang="en-US" sz="1400" b="1">
                <a:solidFill>
                  <a:schemeClr val="bg1"/>
                </a:solidFill>
                <a:latin typeface="Speak Pro" panose="020F0502020204030204" pitchFamily="34" charset="0"/>
              </a:rPr>
              <a:t>DELETE method:</a:t>
            </a:r>
            <a:endParaRPr lang="fa-IR" sz="1400" b="1">
              <a:solidFill>
                <a:schemeClr val="bg1"/>
              </a:solidFill>
              <a:latin typeface="Speak Pro" panose="020F0502020204030204" pitchFamily="34" charset="0"/>
            </a:endParaRPr>
          </a:p>
          <a:p>
            <a:pPr lvl="0" algn="just">
              <a:defRPr/>
            </a:pPr>
            <a:endParaRPr lang="fa-IR" sz="1400" b="1">
              <a:solidFill>
                <a:schemeClr val="bg1"/>
              </a:solidFill>
              <a:latin typeface="Speak Pro" panose="020F0502020204030204" pitchFamily="34" charset="0"/>
            </a:endParaRPr>
          </a:p>
          <a:p>
            <a:pPr lvl="0" algn="just">
              <a:defRPr/>
            </a:pPr>
            <a:r>
              <a:rPr lang="en-US" sz="1400" b="1">
                <a:solidFill>
                  <a:schemeClr val="bg1"/>
                </a:solidFill>
                <a:latin typeface="Speak Pro" panose="020F0502020204030204" pitchFamily="34" charset="0"/>
              </a:rPr>
              <a:t>Removes a device by deviceID from all units.</a:t>
            </a:r>
            <a:endParaRPr lang="fa-IR" sz="1400" b="1">
              <a:solidFill>
                <a:schemeClr val="bg1"/>
              </a:solidFill>
              <a:latin typeface="Speak Pro" panose="020F0502020204030204" pitchFamily="34" charset="0"/>
            </a:endParaRPr>
          </a:p>
          <a:p>
            <a:pPr lvl="0" algn="just">
              <a:defRPr/>
            </a:pPr>
            <a:endParaRPr lang="en-US" sz="900">
              <a:solidFill>
                <a:schemeClr val="bg1"/>
              </a:solidFill>
              <a:latin typeface="Speak Pro" panose="020F0502020204030204" pitchFamily="34" charset="0"/>
            </a:endParaRPr>
          </a:p>
          <a:p>
            <a:pPr lvl="0" algn="just">
              <a:defRPr/>
            </a:pPr>
            <a:endParaRPr lang="en-US" sz="1400" b="1">
              <a:solidFill>
                <a:srgbClr val="FFFFFF"/>
              </a:solidFill>
              <a:latin typeface="Speak Pro" panose="020F0502020204030204" pitchFamily="34" charset="0"/>
            </a:endParaRPr>
          </a:p>
        </p:txBody>
      </p:sp>
    </p:spTree>
    <p:extLst>
      <p:ext uri="{BB962C8B-B14F-4D97-AF65-F5344CB8AC3E}">
        <p14:creationId xmlns:p14="http://schemas.microsoft.com/office/powerpoint/2010/main" val="39359279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954C4C-67C0-FD7D-D301-E03240EA721A}"/>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71D858A7-FAFB-C4BE-2D7F-4A1A36C5315D}"/>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EF169C95-A773-A7F9-59D7-F06984254925}"/>
              </a:ext>
            </a:extLst>
          </p:cNvPr>
          <p:cNvSpPr txBox="1"/>
          <p:nvPr/>
        </p:nvSpPr>
        <p:spPr>
          <a:xfrm>
            <a:off x="115685" y="-8632"/>
            <a:ext cx="5980315" cy="22298412"/>
          </a:xfrm>
          <a:prstGeom prst="rect">
            <a:avLst/>
          </a:prstGeom>
          <a:solidFill>
            <a:srgbClr val="1F1F1F"/>
          </a:solidFill>
        </p:spPr>
        <p:txBody>
          <a:bodyPr wrap="square">
            <a:spAutoFit/>
          </a:bodyPr>
          <a:lstStyle/>
          <a:p>
            <a:pPr>
              <a:lnSpc>
                <a:spcPts val="1425"/>
              </a:lnSpc>
              <a:buNone/>
            </a:pPr>
            <a:br>
              <a:rPr lang="en-US" sz="600" b="0" dirty="0">
                <a:solidFill>
                  <a:srgbClr val="CCCCCC"/>
                </a:solidFill>
                <a:effectLst/>
                <a:latin typeface="Consolas" panose="020B0609020204030204" pitchFamily="49" charset="0"/>
              </a:rPr>
            </a:br>
            <a:r>
              <a:rPr lang="en-US" sz="600" b="0" dirty="0">
                <a:solidFill>
                  <a:srgbClr val="C586C0"/>
                </a:solidFill>
                <a:effectLst/>
                <a:latin typeface="Consolas" panose="020B0609020204030204" pitchFamily="49" charset="0"/>
              </a:rPr>
              <a:t>import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json</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586C0"/>
                </a:solidFill>
                <a:effectLst/>
                <a:latin typeface="Consolas" panose="020B0609020204030204" pitchFamily="49" charset="0"/>
              </a:rPr>
              <a:t>import</a:t>
            </a:r>
            <a:r>
              <a:rPr lang="en-US" sz="600" b="0" dirty="0">
                <a:solidFill>
                  <a:srgbClr val="CCCCCC"/>
                </a:solidFill>
                <a:effectLst/>
                <a:latin typeface="Consolas" panose="020B0609020204030204" pitchFamily="49" charset="0"/>
              </a:rPr>
              <a:t> time</a:t>
            </a:r>
          </a:p>
          <a:p>
            <a:pPr>
              <a:lnSpc>
                <a:spcPts val="1425"/>
              </a:lnSpc>
              <a:buNone/>
            </a:pPr>
            <a:r>
              <a:rPr lang="en-US" sz="600" b="0" dirty="0">
                <a:solidFill>
                  <a:srgbClr val="C586C0"/>
                </a:solidFill>
                <a:effectLst/>
                <a:latin typeface="Consolas" panose="020B0609020204030204" pitchFamily="49" charset="0"/>
              </a:rPr>
              <a:t>import</a:t>
            </a:r>
            <a:r>
              <a:rPr lang="en-US" sz="600" b="0" dirty="0">
                <a:solidFill>
                  <a:srgbClr val="CCCCCC"/>
                </a:solidFill>
                <a:effectLst/>
                <a:latin typeface="Consolas" panose="020B0609020204030204" pitchFamily="49" charset="0"/>
              </a:rPr>
              <a:t> sched</a:t>
            </a:r>
          </a:p>
          <a:p>
            <a:pPr>
              <a:lnSpc>
                <a:spcPts val="1425"/>
              </a:lnSpc>
              <a:buNone/>
            </a:pPr>
            <a:r>
              <a:rPr lang="en-US" sz="600" b="0" dirty="0">
                <a:solidFill>
                  <a:srgbClr val="C586C0"/>
                </a:solidFill>
                <a:effectLst/>
                <a:latin typeface="Consolas" panose="020B0609020204030204" pitchFamily="49" charset="0"/>
              </a:rPr>
              <a:t>import</a:t>
            </a:r>
            <a:r>
              <a:rPr lang="en-US" sz="600" b="0" dirty="0">
                <a:solidFill>
                  <a:srgbClr val="CCCCCC"/>
                </a:solidFill>
                <a:effectLst/>
                <a:latin typeface="Consolas" panose="020B0609020204030204" pitchFamily="49" charset="0"/>
              </a:rPr>
              <a:t> requests</a:t>
            </a:r>
          </a:p>
          <a:p>
            <a:pPr>
              <a:lnSpc>
                <a:spcPts val="1425"/>
              </a:lnSpc>
              <a:buNone/>
            </a:pPr>
            <a:r>
              <a:rPr lang="en-US" sz="600" b="0" dirty="0">
                <a:solidFill>
                  <a:srgbClr val="C586C0"/>
                </a:solidFill>
                <a:effectLst/>
                <a:latin typeface="Consolas" panose="020B0609020204030204" pitchFamily="49" charset="0"/>
              </a:rPr>
              <a:t>import</a:t>
            </a:r>
            <a:r>
              <a:rPr lang="en-US" sz="600" b="0" dirty="0">
                <a:solidFill>
                  <a:srgbClr val="CCCCCC"/>
                </a:solidFill>
                <a:effectLst/>
                <a:latin typeface="Consolas" panose="020B0609020204030204" pitchFamily="49" charset="0"/>
              </a:rPr>
              <a:t> copy</a:t>
            </a:r>
          </a:p>
          <a:p>
            <a:pPr>
              <a:lnSpc>
                <a:spcPts val="1425"/>
              </a:lnSpc>
              <a:buNone/>
            </a:pPr>
            <a:r>
              <a:rPr lang="en-US" sz="600" b="0" dirty="0">
                <a:solidFill>
                  <a:srgbClr val="C586C0"/>
                </a:solidFill>
                <a:effectLst/>
                <a:latin typeface="Consolas" panose="020B0609020204030204" pitchFamily="49" charset="0"/>
              </a:rPr>
              <a:t>from</a:t>
            </a:r>
            <a:r>
              <a:rPr lang="en-US" sz="600" b="0" dirty="0">
                <a:solidFill>
                  <a:srgbClr val="CCCCCC"/>
                </a:solidFill>
                <a:effectLst/>
                <a:latin typeface="Consolas" panose="020B0609020204030204" pitchFamily="49" charset="0"/>
              </a:rPr>
              <a:t> datetime </a:t>
            </a:r>
            <a:r>
              <a:rPr lang="en-US" sz="600" b="0" dirty="0">
                <a:solidFill>
                  <a:srgbClr val="C586C0"/>
                </a:solidFill>
                <a:effectLst/>
                <a:latin typeface="Consolas" panose="020B0609020204030204" pitchFamily="49" charset="0"/>
              </a:rPr>
              <a:t>import</a:t>
            </a:r>
            <a:r>
              <a:rPr lang="en-US" sz="600" b="0" dirty="0">
                <a:solidFill>
                  <a:srgbClr val="CCCCCC"/>
                </a:solidFill>
                <a:effectLst/>
                <a:latin typeface="Consolas" panose="020B0609020204030204" pitchFamily="49" charset="0"/>
              </a:rPr>
              <a:t> datetime</a:t>
            </a:r>
          </a:p>
          <a:p>
            <a:pPr>
              <a:lnSpc>
                <a:spcPts val="1425"/>
              </a:lnSpc>
              <a:buNone/>
            </a:pPr>
            <a:r>
              <a:rPr lang="en-US" sz="600" b="0" dirty="0">
                <a:solidFill>
                  <a:srgbClr val="C586C0"/>
                </a:solidFill>
                <a:effectLst/>
                <a:latin typeface="Consolas" panose="020B0609020204030204" pitchFamily="49" charset="0"/>
              </a:rPr>
              <a:t>import</a:t>
            </a:r>
            <a:r>
              <a:rPr lang="en-US" sz="600" b="0" dirty="0">
                <a:solidFill>
                  <a:srgbClr val="CCCCCC"/>
                </a:solidFill>
                <a:effectLst/>
                <a:latin typeface="Consolas" panose="020B0609020204030204" pitchFamily="49" charset="0"/>
              </a:rPr>
              <a:t> threading</a:t>
            </a: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569CD6"/>
                </a:solidFill>
                <a:effectLst/>
                <a:latin typeface="Consolas" panose="020B0609020204030204" pitchFamily="49" charset="0"/>
              </a:rPr>
              <a:t>class</a:t>
            </a:r>
            <a:r>
              <a:rPr lang="en-US" sz="600" b="0" dirty="0">
                <a:solidFill>
                  <a:srgbClr val="CCCCCC"/>
                </a:solidFill>
                <a:effectLst/>
                <a:latin typeface="Consolas" panose="020B0609020204030204" pitchFamily="49" charset="0"/>
              </a:rPr>
              <a:t> </a:t>
            </a:r>
            <a:r>
              <a:rPr lang="en-US" sz="600" b="0" dirty="0" err="1">
                <a:solidFill>
                  <a:srgbClr val="4EC9B0"/>
                </a:solidFill>
                <a:effectLst/>
                <a:latin typeface="Consolas" panose="020B0609020204030204" pitchFamily="49" charset="0"/>
              </a:rPr>
              <a:t>Controler</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def</a:t>
            </a:r>
            <a:r>
              <a:rPr lang="en-US" sz="600" b="0" dirty="0">
                <a:solidFill>
                  <a:srgbClr val="CCCCCC"/>
                </a:solidFill>
                <a:effectLst/>
                <a:latin typeface="Consolas" panose="020B0609020204030204" pitchFamily="49" charset="0"/>
              </a:rPr>
              <a:t> </a:t>
            </a:r>
            <a:r>
              <a:rPr lang="en-US" sz="600" b="0" dirty="0">
                <a:solidFill>
                  <a:srgbClr val="DCDCAA"/>
                </a:solidFill>
                <a:effectLst/>
                <a:latin typeface="Consolas" panose="020B0609020204030204" pitchFamily="49" charset="0"/>
              </a:rPr>
              <a:t>__</a:t>
            </a:r>
            <a:r>
              <a:rPr lang="en-US" sz="600" b="0" dirty="0" err="1">
                <a:solidFill>
                  <a:srgbClr val="DCDCAA"/>
                </a:solidFill>
                <a:effectLst/>
                <a:latin typeface="Consolas" panose="020B0609020204030204" pitchFamily="49" charset="0"/>
              </a:rPr>
              <a:t>init</a:t>
            </a:r>
            <a:r>
              <a:rPr lang="en-US" sz="600" b="0" dirty="0">
                <a:solidFill>
                  <a:srgbClr val="DCDCAA"/>
                </a:solidFill>
                <a:effectLst/>
                <a:latin typeface="Consolas" panose="020B0609020204030204" pitchFamily="49" charset="0"/>
              </a:rPr>
              <a:t>__</a:t>
            </a:r>
            <a:r>
              <a:rPr lang="en-US" sz="600" b="0" dirty="0">
                <a:solidFill>
                  <a:srgbClr val="CCCCCC"/>
                </a:solidFill>
                <a:effectLst/>
                <a:latin typeface="Consolas" panose="020B0609020204030204" pitchFamily="49" charset="0"/>
              </a:rPr>
              <a:t>(</a:t>
            </a:r>
            <a:r>
              <a:rPr lang="en-US" sz="600" b="0" dirty="0">
                <a:solidFill>
                  <a:srgbClr val="9CDCFE"/>
                </a:solidFill>
                <a:effectLst/>
                <a:latin typeface="Consolas" panose="020B0609020204030204" pitchFamily="49" charset="0"/>
              </a:rPr>
              <a:t>self</a:t>
            </a:r>
            <a:r>
              <a:rPr lang="en-US" sz="600" b="0" dirty="0">
                <a:solidFill>
                  <a:srgbClr val="CCCCCC"/>
                </a:solidFill>
                <a:effectLst/>
                <a:latin typeface="Consolas" panose="020B0609020204030204" pitchFamily="49" charset="0"/>
              </a:rPr>
              <a:t>, </a:t>
            </a:r>
            <a:r>
              <a:rPr lang="en-US" sz="600" b="0" dirty="0" err="1">
                <a:solidFill>
                  <a:srgbClr val="9CDCFE"/>
                </a:solidFill>
                <a:effectLst/>
                <a:latin typeface="Consolas" panose="020B0609020204030204" pitchFamily="49" charset="0"/>
              </a:rPr>
              <a:t>catalogAddress</a:t>
            </a:r>
            <a:r>
              <a:rPr lang="en-US" sz="600" b="0" dirty="0">
                <a:solidFill>
                  <a:srgbClr val="CCCCCC"/>
                </a:solidFill>
                <a:effectLst/>
                <a:latin typeface="Consolas" panose="020B0609020204030204" pitchFamily="49" charset="0"/>
              </a:rPr>
              <a:t>, </a:t>
            </a:r>
            <a:r>
              <a:rPr lang="en-US" sz="600" b="0" dirty="0" err="1">
                <a:solidFill>
                  <a:srgbClr val="9CDCFE"/>
                </a:solidFill>
                <a:effectLst/>
                <a:latin typeface="Consolas" panose="020B0609020204030204" pitchFamily="49" charset="0"/>
              </a:rPr>
              <a:t>mqtt_client</a:t>
            </a:r>
            <a:r>
              <a:rPr lang="en-US" sz="600" b="0" dirty="0">
                <a:solidFill>
                  <a:srgbClr val="CCCCCC"/>
                </a:solidFill>
                <a:effectLst/>
                <a:latin typeface="Consolas" panose="020B0609020204030204" pitchFamily="49" charset="0"/>
              </a:rPr>
              <a:t>, </a:t>
            </a:r>
            <a:r>
              <a:rPr lang="en-US" sz="600" b="0" dirty="0" err="1">
                <a:solidFill>
                  <a:srgbClr val="9CDCFE"/>
                </a:solidFill>
                <a:effectLst/>
                <a:latin typeface="Consolas" panose="020B0609020204030204" pitchFamily="49" charset="0"/>
              </a:rPr>
              <a:t>main_topic</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.catalogAddress</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catalogAddress.rstrip</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.client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mqtt_client</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.main_topic</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main_topic</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.device_status_cache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.last_motion_time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.latest_light_level</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.scheduler</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sched.scheduler</a:t>
            </a:r>
            <a:r>
              <a:rPr lang="en-US" sz="600" b="0" dirty="0">
                <a:solidFill>
                  <a:srgbClr val="CCCCCC"/>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time.time</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time.sleep</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.scheduler.enter</a:t>
            </a:r>
            <a:r>
              <a:rPr lang="en-US" sz="600" b="0" dirty="0">
                <a:solidFill>
                  <a:srgbClr val="CCCCCC"/>
                </a:solidFill>
                <a:effectLst/>
                <a:latin typeface="Consolas" panose="020B0609020204030204" pitchFamily="49" charset="0"/>
              </a:rPr>
              <a:t>(</a:t>
            </a:r>
            <a:r>
              <a:rPr lang="en-US" sz="600" b="0" dirty="0">
                <a:solidFill>
                  <a:srgbClr val="B5CEA8"/>
                </a:solidFill>
                <a:effectLst/>
                <a:latin typeface="Consolas" panose="020B0609020204030204" pitchFamily="49" charset="0"/>
              </a:rPr>
              <a:t>15</a:t>
            </a:r>
            <a:r>
              <a:rPr lang="en-US" sz="600" b="0" dirty="0">
                <a:solidFill>
                  <a:srgbClr val="CCCCCC"/>
                </a:solidFill>
                <a:effectLst/>
                <a:latin typeface="Consolas" panose="020B0609020204030204" pitchFamily="49" charset="0"/>
              </a:rPr>
              <a:t>, </a:t>
            </a:r>
            <a:r>
              <a:rPr lang="en-US" sz="600" b="0" dirty="0">
                <a:solidFill>
                  <a:srgbClr val="B5CEA8"/>
                </a:solidFill>
                <a:effectLst/>
                <a:latin typeface="Consolas" panose="020B0609020204030204" pitchFamily="49" charset="0"/>
              </a:rPr>
              <a:t>1</a:t>
            </a: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.check_environmental_conditions</a:t>
            </a: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.thread</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threading.Thread</a:t>
            </a:r>
            <a:r>
              <a:rPr lang="en-US" sz="600" b="0" dirty="0">
                <a:solidFill>
                  <a:srgbClr val="CCCCCC"/>
                </a:solidFill>
                <a:effectLst/>
                <a:latin typeface="Consolas" panose="020B0609020204030204" pitchFamily="49" charset="0"/>
              </a:rPr>
              <a:t>(</a:t>
            </a:r>
            <a:r>
              <a:rPr lang="en-US" sz="600" b="0" dirty="0">
                <a:solidFill>
                  <a:srgbClr val="9CDCFE"/>
                </a:solidFill>
                <a:effectLst/>
                <a:latin typeface="Consolas" panose="020B0609020204030204" pitchFamily="49" charset="0"/>
              </a:rPr>
              <a:t>target</a:t>
            </a:r>
            <a:r>
              <a:rPr lang="en-US" sz="600" b="0" dirty="0">
                <a:solidFill>
                  <a:srgbClr val="D4D4D4"/>
                </a:solidFill>
                <a:effectLst/>
                <a:latin typeface="Consolas" panose="020B0609020204030204" pitchFamily="49" charset="0"/>
              </a:rPr>
              <a:t>=</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.scheduler.run</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.thread.daemon</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True</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.thread.start</a:t>
            </a:r>
            <a:r>
              <a:rPr lang="en-US" sz="600" b="0" dirty="0">
                <a:solidFill>
                  <a:srgbClr val="CCCCCC"/>
                </a:solidFill>
                <a:effectLst/>
                <a:latin typeface="Consolas" panose="020B0609020204030204" pitchFamily="49" charset="0"/>
              </a:rPr>
              <a:t>()</a:t>
            </a: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.msg_template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"bn"</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None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"e"</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"n"</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"actuator"</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"u"</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"command"</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"t"</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None</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"v"</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None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def</a:t>
            </a:r>
            <a:r>
              <a:rPr lang="en-US" sz="600" b="0" dirty="0">
                <a:solidFill>
                  <a:srgbClr val="CCCCCC"/>
                </a:solidFill>
                <a:effectLst/>
                <a:latin typeface="Consolas" panose="020B0609020204030204" pitchFamily="49" charset="0"/>
              </a:rPr>
              <a:t> </a:t>
            </a:r>
            <a:r>
              <a:rPr lang="en-US" sz="600" b="0" dirty="0" err="1">
                <a:solidFill>
                  <a:srgbClr val="DCDCAA"/>
                </a:solidFill>
                <a:effectLst/>
                <a:latin typeface="Consolas" panose="020B0609020204030204" pitchFamily="49" charset="0"/>
              </a:rPr>
              <a:t>process_message</a:t>
            </a:r>
            <a:r>
              <a:rPr lang="en-US" sz="600" b="0" dirty="0">
                <a:solidFill>
                  <a:srgbClr val="CCCCCC"/>
                </a:solidFill>
                <a:effectLst/>
                <a:latin typeface="Consolas" panose="020B0609020204030204" pitchFamily="49" charset="0"/>
              </a:rPr>
              <a:t>(</a:t>
            </a:r>
            <a:r>
              <a:rPr lang="en-US" sz="600" b="0" dirty="0">
                <a:solidFill>
                  <a:srgbClr val="9CDCFE"/>
                </a:solidFill>
                <a:effectLst/>
                <a:latin typeface="Consolas" panose="020B0609020204030204" pitchFamily="49" charset="0"/>
              </a:rPr>
              <a:t>self</a:t>
            </a:r>
            <a:r>
              <a:rPr lang="en-US" sz="600" b="0" dirty="0">
                <a:solidFill>
                  <a:srgbClr val="CCCCCC"/>
                </a:solidFill>
                <a:effectLst/>
                <a:latin typeface="Consolas" panose="020B0609020204030204" pitchFamily="49" charset="0"/>
              </a:rPr>
              <a:t>, </a:t>
            </a:r>
            <a:r>
              <a:rPr lang="en-US" sz="600" b="0" dirty="0">
                <a:solidFill>
                  <a:srgbClr val="9CDCFE"/>
                </a:solidFill>
                <a:effectLst/>
                <a:latin typeface="Consolas" panose="020B0609020204030204" pitchFamily="49" charset="0"/>
              </a:rPr>
              <a:t>topic</a:t>
            </a:r>
            <a:r>
              <a:rPr lang="en-US" sz="600" b="0" dirty="0">
                <a:solidFill>
                  <a:srgbClr val="CCCCCC"/>
                </a:solidFill>
                <a:effectLst/>
                <a:latin typeface="Consolas" panose="020B0609020204030204" pitchFamily="49" charset="0"/>
              </a:rPr>
              <a:t>, </a:t>
            </a:r>
            <a:r>
              <a:rPr lang="en-US" sz="600" b="0" dirty="0">
                <a:solidFill>
                  <a:srgbClr val="9CDCFE"/>
                </a:solidFill>
                <a:effectLst/>
                <a:latin typeface="Consolas" panose="020B0609020204030204" pitchFamily="49" charset="0"/>
              </a:rPr>
              <a:t>payload</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try</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parts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topic.split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err="1">
                <a:solidFill>
                  <a:srgbClr val="DCDCAA"/>
                </a:solidFill>
                <a:effectLst/>
                <a:latin typeface="Consolas" panose="020B0609020204030204" pitchFamily="49" charset="0"/>
              </a:rPr>
              <a:t>len</a:t>
            </a:r>
            <a:r>
              <a:rPr lang="en-US" sz="600" b="0" dirty="0">
                <a:solidFill>
                  <a:srgbClr val="CCCCCC"/>
                </a:solidFill>
                <a:effectLst/>
                <a:latin typeface="Consolas" panose="020B0609020204030204" pitchFamily="49" charset="0"/>
              </a:rPr>
              <a:t>(parts) </a:t>
            </a:r>
            <a:r>
              <a:rPr lang="en-US" sz="600" b="0" dirty="0">
                <a:solidFill>
                  <a:srgbClr val="D4D4D4"/>
                </a:solidFill>
                <a:effectLst/>
                <a:latin typeface="Consolas" panose="020B0609020204030204" pitchFamily="49" charset="0"/>
              </a:rPr>
              <a:t>&lt;</a:t>
            </a:r>
            <a:r>
              <a:rPr lang="en-US" sz="600" b="0" dirty="0">
                <a:solidFill>
                  <a:srgbClr val="CCCCCC"/>
                </a:solidFill>
                <a:effectLst/>
                <a:latin typeface="Consolas" panose="020B0609020204030204" pitchFamily="49" charset="0"/>
              </a:rPr>
              <a:t> </a:t>
            </a:r>
            <a:r>
              <a:rPr lang="en-US" sz="600" b="0" dirty="0">
                <a:solidFill>
                  <a:srgbClr val="B5CEA8"/>
                </a:solidFill>
                <a:effectLst/>
                <a:latin typeface="Consolas" panose="020B0609020204030204" pitchFamily="49" charset="0"/>
              </a:rPr>
              <a:t>6</a:t>
            </a: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return</a:t>
            </a:r>
            <a:endParaRPr lang="en-US" sz="600" b="0" dirty="0">
              <a:solidFill>
                <a:srgbClr val="CCCCCC"/>
              </a:solidFill>
              <a:effectLst/>
              <a:latin typeface="Consolas" panose="020B0609020204030204" pitchFamily="49" charset="0"/>
            </a:endParaRP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_, _, </a:t>
            </a:r>
            <a:r>
              <a:rPr lang="en-US" sz="600" b="0" dirty="0" err="1">
                <a:solidFill>
                  <a:srgbClr val="CCCCCC"/>
                </a:solidFill>
                <a:effectLst/>
                <a:latin typeface="Consolas" panose="020B0609020204030204" pitchFamily="49" charset="0"/>
              </a:rPr>
              <a:t>houseID</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floorID</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unitID</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sensorType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parts[:</a:t>
            </a:r>
            <a:r>
              <a:rPr lang="en-US" sz="600" b="0" dirty="0">
                <a:solidFill>
                  <a:srgbClr val="B5CEA8"/>
                </a:solidFill>
                <a:effectLst/>
                <a:latin typeface="Consolas" panose="020B0609020204030204" pitchFamily="49" charset="0"/>
              </a:rPr>
              <a:t>6</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key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int</a:t>
            </a:r>
            <a:r>
              <a:rPr lang="en-US" sz="600" b="0" dirty="0">
                <a:solidFill>
                  <a:srgbClr val="CCCCCC"/>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houseID</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int</a:t>
            </a:r>
            <a:r>
              <a:rPr lang="en-US" sz="600" b="0" dirty="0">
                <a:solidFill>
                  <a:srgbClr val="CCCCCC"/>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floorID</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int</a:t>
            </a:r>
            <a:r>
              <a:rPr lang="en-US" sz="600" b="0" dirty="0">
                <a:solidFill>
                  <a:srgbClr val="CCCCCC"/>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unitID</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event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payload.get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"e"</a:t>
            </a:r>
            <a:r>
              <a:rPr lang="en-US" sz="600" b="0" dirty="0">
                <a:solidFill>
                  <a:srgbClr val="CCCCCC"/>
                </a:solidFill>
                <a:effectLst/>
                <a:latin typeface="Consolas" panose="020B0609020204030204" pitchFamily="49" charset="0"/>
              </a:rPr>
              <a:t>, [{}])[</a:t>
            </a:r>
            <a:r>
              <a:rPr lang="en-US" sz="600" b="0" dirty="0">
                <a:solidFill>
                  <a:srgbClr val="B5CEA8"/>
                </a:solidFill>
                <a:effectLst/>
                <a:latin typeface="Consolas" panose="020B0609020204030204" pitchFamily="49" charset="0"/>
              </a:rPr>
              <a:t>0</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value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event.get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"v"</a:t>
            </a:r>
            <a:r>
              <a:rPr lang="en-US" sz="600" b="0" dirty="0">
                <a:solidFill>
                  <a:srgbClr val="CCCCCC"/>
                </a:solidFill>
                <a:effectLst/>
                <a:latin typeface="Consolas" panose="020B0609020204030204" pitchFamily="49" charset="0"/>
              </a:rPr>
              <a:t>)</a:t>
            </a: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sensorType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motion_sensor</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value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"Detected"</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.last_motion_time</a:t>
            </a:r>
            <a:r>
              <a:rPr lang="en-US" sz="600" b="0" dirty="0">
                <a:solidFill>
                  <a:srgbClr val="CCCCCC"/>
                </a:solidFill>
                <a:effectLst/>
                <a:latin typeface="Consolas" panose="020B0609020204030204" pitchFamily="49" charset="0"/>
              </a:rPr>
              <a:t>[key]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time.time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DCDCAA"/>
                </a:solidFill>
                <a:effectLst/>
                <a:latin typeface="Consolas" panose="020B0609020204030204" pitchFamily="49" charset="0"/>
              </a:rPr>
              <a:t>print</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f</a:t>
            </a:r>
            <a:r>
              <a:rPr lang="en-US" sz="600" b="0" dirty="0">
                <a:solidFill>
                  <a:srgbClr val="CE9178"/>
                </a:solidFill>
                <a:effectLst/>
                <a:latin typeface="Consolas" panose="020B0609020204030204" pitchFamily="49" charset="0"/>
              </a:rPr>
              <a:t>"[ALERT] Motion in </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key[</a:t>
            </a:r>
            <a:r>
              <a:rPr lang="en-US" sz="600" b="0" dirty="0">
                <a:solidFill>
                  <a:srgbClr val="B5CEA8"/>
                </a:solidFill>
                <a:effectLst/>
                <a:latin typeface="Consolas" panose="020B0609020204030204" pitchFamily="49" charset="0"/>
              </a:rPr>
              <a:t>0</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key[</a:t>
            </a:r>
            <a:r>
              <a:rPr lang="en-US" sz="600" b="0" dirty="0">
                <a:solidFill>
                  <a:srgbClr val="B5CEA8"/>
                </a:solidFill>
                <a:effectLst/>
                <a:latin typeface="Consolas" panose="020B0609020204030204" pitchFamily="49" charset="0"/>
              </a:rPr>
              <a:t>1</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key[</a:t>
            </a:r>
            <a:r>
              <a:rPr lang="en-US" sz="600" b="0" dirty="0">
                <a:solidFill>
                  <a:srgbClr val="B5CEA8"/>
                </a:solidFill>
                <a:effectLst/>
                <a:latin typeface="Consolas" panose="020B0609020204030204" pitchFamily="49" charset="0"/>
              </a:rPr>
              <a:t>2</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.send_command</a:t>
            </a:r>
            <a:r>
              <a:rPr lang="en-US" sz="600" b="0" dirty="0">
                <a:solidFill>
                  <a:srgbClr val="CCCCCC"/>
                </a:solidFill>
                <a:effectLst/>
                <a:latin typeface="Consolas" panose="020B0609020204030204" pitchFamily="49" charset="0"/>
              </a:rPr>
              <a:t>(key, </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light_switch</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"ON"</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"Motion Detected"</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586C0"/>
                </a:solidFill>
                <a:effectLst/>
                <a:latin typeface="Consolas" panose="020B0609020204030204" pitchFamily="49" charset="0"/>
              </a:rPr>
              <a:t>elif</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sensorType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light_sensor</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.latest_light_level</a:t>
            </a:r>
            <a:r>
              <a:rPr lang="en-US" sz="600" b="0" dirty="0">
                <a:solidFill>
                  <a:srgbClr val="CCCCCC"/>
                </a:solidFill>
                <a:effectLst/>
                <a:latin typeface="Consolas" panose="020B0609020204030204" pitchFamily="49" charset="0"/>
              </a:rPr>
              <a:t>[key]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float</a:t>
            </a:r>
            <a:r>
              <a:rPr lang="en-US" sz="600" b="0" dirty="0">
                <a:solidFill>
                  <a:srgbClr val="CCCCCC"/>
                </a:solidFill>
                <a:effectLst/>
                <a:latin typeface="Consolas" panose="020B0609020204030204" pitchFamily="49" charset="0"/>
              </a:rPr>
              <a:t>(value)</a:t>
            </a: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except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Exception</a:t>
            </a: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as</a:t>
            </a:r>
            <a:r>
              <a:rPr lang="en-US" sz="600" b="0" dirty="0">
                <a:solidFill>
                  <a:srgbClr val="CCCCCC"/>
                </a:solidFill>
                <a:effectLst/>
                <a:latin typeface="Consolas" panose="020B0609020204030204" pitchFamily="49" charset="0"/>
              </a:rPr>
              <a:t> e:</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DCDCAA"/>
                </a:solidFill>
                <a:effectLst/>
                <a:latin typeface="Consolas" panose="020B0609020204030204" pitchFamily="49" charset="0"/>
              </a:rPr>
              <a:t>print</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f</a:t>
            </a:r>
            <a:r>
              <a:rPr lang="en-US" sz="600" b="0" dirty="0">
                <a:solidFill>
                  <a:srgbClr val="CE9178"/>
                </a:solidFill>
                <a:effectLst/>
                <a:latin typeface="Consolas" panose="020B0609020204030204" pitchFamily="49" charset="0"/>
              </a:rPr>
              <a:t>"[ERROR] Controller failed to process message: </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e</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a:t>
            </a: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def</a:t>
            </a:r>
            <a:r>
              <a:rPr lang="en-US" sz="600" b="0" dirty="0">
                <a:solidFill>
                  <a:srgbClr val="CCCCCC"/>
                </a:solidFill>
                <a:effectLst/>
                <a:latin typeface="Consolas" panose="020B0609020204030204" pitchFamily="49" charset="0"/>
              </a:rPr>
              <a:t> </a:t>
            </a:r>
            <a:r>
              <a:rPr lang="en-US" sz="600" b="0" dirty="0" err="1">
                <a:solidFill>
                  <a:srgbClr val="DCDCAA"/>
                </a:solidFill>
                <a:effectLst/>
                <a:latin typeface="Consolas" panose="020B0609020204030204" pitchFamily="49" charset="0"/>
              </a:rPr>
              <a:t>check_environmental_conditions</a:t>
            </a:r>
            <a:r>
              <a:rPr lang="en-US" sz="600" b="0" dirty="0">
                <a:solidFill>
                  <a:srgbClr val="CCCCCC"/>
                </a:solidFill>
                <a:effectLst/>
                <a:latin typeface="Consolas" panose="020B0609020204030204" pitchFamily="49" charset="0"/>
              </a:rPr>
              <a:t>(</a:t>
            </a:r>
            <a:r>
              <a:rPr lang="en-US" sz="600" b="0" dirty="0">
                <a:solidFill>
                  <a:srgbClr val="9CDCFE"/>
                </a:solidFill>
                <a:effectLst/>
                <a:latin typeface="Consolas" panose="020B0609020204030204" pitchFamily="49" charset="0"/>
              </a:rPr>
              <a:t>self</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now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time.time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all_known_keys</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set</a:t>
            </a:r>
            <a:r>
              <a:rPr lang="en-US" sz="600" b="0" dirty="0">
                <a:solidFill>
                  <a:srgbClr val="CCCCCC"/>
                </a:solidFill>
                <a:effectLst/>
                <a:latin typeface="Consolas" panose="020B0609020204030204" pitchFamily="49" charset="0"/>
              </a:rPr>
              <a:t>(</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.latest_light_level.keys</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set</a:t>
            </a:r>
            <a:r>
              <a:rPr lang="en-US" sz="600" b="0" dirty="0">
                <a:solidFill>
                  <a:srgbClr val="CCCCCC"/>
                </a:solidFill>
                <a:effectLst/>
                <a:latin typeface="Consolas" panose="020B0609020204030204" pitchFamily="49" charset="0"/>
              </a:rPr>
              <a:t>(</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.device_status_cache.keys</a:t>
            </a:r>
            <a:r>
              <a:rPr lang="en-US" sz="600" b="0" dirty="0">
                <a:solidFill>
                  <a:srgbClr val="CCCCCC"/>
                </a:solidFill>
                <a:effectLst/>
                <a:latin typeface="Consolas" panose="020B0609020204030204" pitchFamily="49" charset="0"/>
              </a:rPr>
              <a:t>())</a:t>
            </a: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for</a:t>
            </a:r>
            <a:r>
              <a:rPr lang="en-US" sz="600" b="0" dirty="0">
                <a:solidFill>
                  <a:srgbClr val="CCCCCC"/>
                </a:solidFill>
                <a:effectLst/>
                <a:latin typeface="Consolas" panose="020B0609020204030204" pitchFamily="49" charset="0"/>
              </a:rPr>
              <a:t> key </a:t>
            </a:r>
            <a:r>
              <a:rPr lang="en-US" sz="600" b="0" dirty="0">
                <a:solidFill>
                  <a:srgbClr val="C586C0"/>
                </a:solidFill>
                <a:effectLst/>
                <a:latin typeface="Consolas" panose="020B0609020204030204" pitchFamily="49" charset="0"/>
              </a:rPr>
              <a:t>in</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all_known_keys</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light_level</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.latest_light_level.get</a:t>
            </a:r>
            <a:r>
              <a:rPr lang="en-US" sz="600" b="0" dirty="0">
                <a:solidFill>
                  <a:srgbClr val="CCCCCC"/>
                </a:solidFill>
                <a:effectLst/>
                <a:latin typeface="Consolas" panose="020B0609020204030204" pitchFamily="49" charset="0"/>
              </a:rPr>
              <a:t>(key, </a:t>
            </a:r>
            <a:r>
              <a:rPr lang="en-US" sz="600" b="0" dirty="0">
                <a:solidFill>
                  <a:srgbClr val="B5CEA8"/>
                </a:solidFill>
                <a:effectLst/>
                <a:latin typeface="Consolas" panose="020B0609020204030204" pitchFamily="49" charset="0"/>
              </a:rPr>
              <a:t>1000</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last_motion</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.last_motion_time.get</a:t>
            </a:r>
            <a:r>
              <a:rPr lang="en-US" sz="600" b="0" dirty="0">
                <a:solidFill>
                  <a:srgbClr val="CCCCCC"/>
                </a:solidFill>
                <a:effectLst/>
                <a:latin typeface="Consolas" panose="020B0609020204030204" pitchFamily="49" charset="0"/>
              </a:rPr>
              <a:t>(key, </a:t>
            </a:r>
            <a:r>
              <a:rPr lang="en-US" sz="600" b="0" dirty="0">
                <a:solidFill>
                  <a:srgbClr val="B5CEA8"/>
                </a:solidFill>
                <a:effectLst/>
                <a:latin typeface="Consolas" panose="020B0609020204030204" pitchFamily="49" charset="0"/>
              </a:rPr>
              <a:t>0</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is_light_on</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.device_status_cache.get</a:t>
            </a:r>
            <a:r>
              <a:rPr lang="en-US" sz="600" b="0" dirty="0">
                <a:solidFill>
                  <a:srgbClr val="CCCCCC"/>
                </a:solidFill>
                <a:effectLst/>
                <a:latin typeface="Consolas" panose="020B0609020204030204" pitchFamily="49" charset="0"/>
              </a:rPr>
              <a:t>(key, {}).get(</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light_switch</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"ON"</a:t>
            </a:r>
            <a:endParaRPr lang="en-US" sz="600" b="0" dirty="0">
              <a:solidFill>
                <a:srgbClr val="CCCCCC"/>
              </a:solidFill>
              <a:effectLst/>
              <a:latin typeface="Consolas" panose="020B0609020204030204" pitchFamily="49" charset="0"/>
            </a:endParaRP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not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is_light_on</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and</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light_level</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&lt;</a:t>
            </a:r>
            <a:r>
              <a:rPr lang="en-US" sz="600" b="0" dirty="0">
                <a:solidFill>
                  <a:srgbClr val="CCCCCC"/>
                </a:solidFill>
                <a:effectLst/>
                <a:latin typeface="Consolas" panose="020B0609020204030204" pitchFamily="49" charset="0"/>
              </a:rPr>
              <a:t> </a:t>
            </a:r>
            <a:r>
              <a:rPr lang="en-US" sz="600" b="0" dirty="0">
                <a:solidFill>
                  <a:srgbClr val="B5CEA8"/>
                </a:solidFill>
                <a:effectLst/>
                <a:latin typeface="Consolas" panose="020B0609020204030204" pitchFamily="49" charset="0"/>
              </a:rPr>
              <a:t>400</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DCDCAA"/>
                </a:solidFill>
                <a:effectLst/>
                <a:latin typeface="Consolas" panose="020B0609020204030204" pitchFamily="49" charset="0"/>
              </a:rPr>
              <a:t>print</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f</a:t>
            </a:r>
            <a:r>
              <a:rPr lang="en-US" sz="600" b="0" dirty="0">
                <a:solidFill>
                  <a:srgbClr val="CE9178"/>
                </a:solidFill>
                <a:effectLst/>
                <a:latin typeface="Consolas" panose="020B0609020204030204" pitchFamily="49" charset="0"/>
              </a:rPr>
              <a:t>"[ACTION] Low light in </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key</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 -&gt; Turn ON light"</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.send_command</a:t>
            </a:r>
            <a:r>
              <a:rPr lang="en-US" sz="600" b="0" dirty="0">
                <a:solidFill>
                  <a:srgbClr val="CCCCCC"/>
                </a:solidFill>
                <a:effectLst/>
                <a:latin typeface="Consolas" panose="020B0609020204030204" pitchFamily="49" charset="0"/>
              </a:rPr>
              <a:t>(key, </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light_switch</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"ON"</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"Low Light Level"</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continue</a:t>
            </a:r>
            <a:endParaRPr lang="en-US" sz="600" b="0" dirty="0">
              <a:solidFill>
                <a:srgbClr val="CCCCCC"/>
              </a:solidFill>
              <a:effectLst/>
              <a:latin typeface="Consolas" panose="020B0609020204030204" pitchFamily="49" charset="0"/>
            </a:endParaRP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is_light_on</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and</a:t>
            </a:r>
            <a:r>
              <a:rPr lang="en-US" sz="600" b="0" dirty="0">
                <a:solidFill>
                  <a:srgbClr val="CCCCCC"/>
                </a:solidFill>
                <a:effectLst/>
                <a:latin typeface="Consolas" panose="020B0609020204030204" pitchFamily="49" charset="0"/>
              </a:rPr>
              <a:t> (now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last_motion</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&gt;</a:t>
            </a:r>
            <a:r>
              <a:rPr lang="en-US" sz="600" b="0" dirty="0">
                <a:solidFill>
                  <a:srgbClr val="CCCCCC"/>
                </a:solidFill>
                <a:effectLst/>
                <a:latin typeface="Consolas" panose="020B0609020204030204" pitchFamily="49" charset="0"/>
              </a:rPr>
              <a:t> </a:t>
            </a:r>
            <a:r>
              <a:rPr lang="en-US" sz="600" b="0" dirty="0">
                <a:solidFill>
                  <a:srgbClr val="B5CEA8"/>
                </a:solidFill>
                <a:effectLst/>
                <a:latin typeface="Consolas" panose="020B0609020204030204" pitchFamily="49" charset="0"/>
              </a:rPr>
              <a:t>30</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light_level</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&gt;</a:t>
            </a:r>
            <a:r>
              <a:rPr lang="en-US" sz="600" b="0" dirty="0">
                <a:solidFill>
                  <a:srgbClr val="CCCCCC"/>
                </a:solidFill>
                <a:effectLst/>
                <a:latin typeface="Consolas" panose="020B0609020204030204" pitchFamily="49" charset="0"/>
              </a:rPr>
              <a:t> </a:t>
            </a:r>
            <a:r>
              <a:rPr lang="en-US" sz="600" b="0" dirty="0">
                <a:solidFill>
                  <a:srgbClr val="B5CEA8"/>
                </a:solidFill>
                <a:effectLst/>
                <a:latin typeface="Consolas" panose="020B0609020204030204" pitchFamily="49" charset="0"/>
              </a:rPr>
              <a:t>400</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DCDCAA"/>
                </a:solidFill>
                <a:effectLst/>
                <a:latin typeface="Consolas" panose="020B0609020204030204" pitchFamily="49" charset="0"/>
              </a:rPr>
              <a:t>print</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f</a:t>
            </a:r>
            <a:r>
              <a:rPr lang="en-US" sz="600" b="0" dirty="0">
                <a:solidFill>
                  <a:srgbClr val="CE9178"/>
                </a:solidFill>
                <a:effectLst/>
                <a:latin typeface="Consolas" panose="020B0609020204030204" pitchFamily="49" charset="0"/>
              </a:rPr>
              <a:t>"[ACTION] No motion &amp; bright in </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key</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 -&gt; Turn OFF light"</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.send_command</a:t>
            </a:r>
            <a:r>
              <a:rPr lang="en-US" sz="600" b="0" dirty="0">
                <a:solidFill>
                  <a:srgbClr val="CCCCCC"/>
                </a:solidFill>
                <a:effectLst/>
                <a:latin typeface="Consolas" panose="020B0609020204030204" pitchFamily="49" charset="0"/>
              </a:rPr>
              <a:t>(key, </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light_switch</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"OFF"</a:t>
            </a:r>
            <a:r>
              <a:rPr lang="en-US" sz="600" b="0" dirty="0">
                <a:solidFill>
                  <a:srgbClr val="CCCCCC"/>
                </a:solidFill>
                <a:effectLst/>
                <a:latin typeface="Consolas" panose="020B0609020204030204" pitchFamily="49" charset="0"/>
              </a:rPr>
              <a:t>, </a:t>
            </a:r>
            <a:r>
              <a:rPr lang="en-US" sz="600" b="0" dirty="0">
                <a:solidFill>
                  <a:srgbClr val="CE9178"/>
                </a:solidFill>
                <a:effectLst/>
                <a:latin typeface="Consolas" panose="020B0609020204030204" pitchFamily="49" charset="0"/>
              </a:rPr>
              <a:t>"Auto-Off: Bright &amp; No Motion"</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key </a:t>
            </a:r>
            <a:r>
              <a:rPr lang="en-US" sz="600" b="0" dirty="0">
                <a:solidFill>
                  <a:srgbClr val="569CD6"/>
                </a:solidFill>
                <a:effectLst/>
                <a:latin typeface="Consolas" panose="020B0609020204030204" pitchFamily="49" charset="0"/>
              </a:rPr>
              <a:t>in</a:t>
            </a: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.last_motion_time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del</a:t>
            </a: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.last_motion_time</a:t>
            </a:r>
            <a:r>
              <a:rPr lang="en-US" sz="600" b="0" dirty="0">
                <a:solidFill>
                  <a:srgbClr val="CCCCCC"/>
                </a:solidFill>
                <a:effectLst/>
                <a:latin typeface="Consolas" panose="020B0609020204030204" pitchFamily="49" charset="0"/>
              </a:rPr>
              <a:t>[key]</a:t>
            </a: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.scheduler.enter</a:t>
            </a:r>
            <a:r>
              <a:rPr lang="en-US" sz="600" b="0" dirty="0">
                <a:solidFill>
                  <a:srgbClr val="CCCCCC"/>
                </a:solidFill>
                <a:effectLst/>
                <a:latin typeface="Consolas" panose="020B0609020204030204" pitchFamily="49" charset="0"/>
              </a:rPr>
              <a:t>(</a:t>
            </a:r>
            <a:r>
              <a:rPr lang="en-US" sz="600" b="0" dirty="0">
                <a:solidFill>
                  <a:srgbClr val="B5CEA8"/>
                </a:solidFill>
                <a:effectLst/>
                <a:latin typeface="Consolas" panose="020B0609020204030204" pitchFamily="49" charset="0"/>
              </a:rPr>
              <a:t>15</a:t>
            </a:r>
            <a:r>
              <a:rPr lang="en-US" sz="600" b="0" dirty="0">
                <a:solidFill>
                  <a:srgbClr val="CCCCCC"/>
                </a:solidFill>
                <a:effectLst/>
                <a:latin typeface="Consolas" panose="020B0609020204030204" pitchFamily="49" charset="0"/>
              </a:rPr>
              <a:t>, </a:t>
            </a:r>
            <a:r>
              <a:rPr lang="en-US" sz="600" b="0" dirty="0">
                <a:solidFill>
                  <a:srgbClr val="B5CEA8"/>
                </a:solidFill>
                <a:effectLst/>
                <a:latin typeface="Consolas" panose="020B0609020204030204" pitchFamily="49" charset="0"/>
              </a:rPr>
              <a:t>1</a:t>
            </a: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.check_environmental_conditions</a:t>
            </a:r>
            <a:r>
              <a:rPr lang="en-US" sz="600" b="0" dirty="0">
                <a:solidFill>
                  <a:srgbClr val="CCCCCC"/>
                </a:solidFill>
                <a:effectLst/>
                <a:latin typeface="Consolas" panose="020B0609020204030204" pitchFamily="49" charset="0"/>
              </a:rPr>
              <a:t>, ())</a:t>
            </a:r>
          </a:p>
          <a:p>
            <a:pPr>
              <a:lnSpc>
                <a:spcPts val="1425"/>
              </a:lnSpc>
              <a:buNone/>
            </a:pPr>
            <a:br>
              <a:rPr lang="en-US" sz="600" b="0" dirty="0">
                <a:solidFill>
                  <a:srgbClr val="CCCCCC"/>
                </a:solidFill>
                <a:effectLst/>
                <a:latin typeface="Consolas" panose="020B0609020204030204" pitchFamily="49" charset="0"/>
              </a:rPr>
            </a:b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def</a:t>
            </a:r>
            <a:r>
              <a:rPr lang="en-US" sz="600" b="0" dirty="0">
                <a:solidFill>
                  <a:srgbClr val="CCCCCC"/>
                </a:solidFill>
                <a:effectLst/>
                <a:latin typeface="Consolas" panose="020B0609020204030204" pitchFamily="49" charset="0"/>
              </a:rPr>
              <a:t> </a:t>
            </a:r>
            <a:r>
              <a:rPr lang="en-US" sz="600" b="0" dirty="0" err="1">
                <a:solidFill>
                  <a:srgbClr val="DCDCAA"/>
                </a:solidFill>
                <a:effectLst/>
                <a:latin typeface="Consolas" panose="020B0609020204030204" pitchFamily="49" charset="0"/>
              </a:rPr>
              <a:t>send_command</a:t>
            </a:r>
            <a:r>
              <a:rPr lang="en-US" sz="600" b="0" dirty="0">
                <a:solidFill>
                  <a:srgbClr val="CCCCCC"/>
                </a:solidFill>
                <a:effectLst/>
                <a:latin typeface="Consolas" panose="020B0609020204030204" pitchFamily="49" charset="0"/>
              </a:rPr>
              <a:t>(</a:t>
            </a:r>
            <a:r>
              <a:rPr lang="en-US" sz="600" b="0" dirty="0">
                <a:solidFill>
                  <a:srgbClr val="9CDCFE"/>
                </a:solidFill>
                <a:effectLst/>
                <a:latin typeface="Consolas" panose="020B0609020204030204" pitchFamily="49" charset="0"/>
              </a:rPr>
              <a:t>self</a:t>
            </a:r>
            <a:r>
              <a:rPr lang="en-US" sz="600" b="0" dirty="0">
                <a:solidFill>
                  <a:srgbClr val="CCCCCC"/>
                </a:solidFill>
                <a:effectLst/>
                <a:latin typeface="Consolas" panose="020B0609020204030204" pitchFamily="49" charset="0"/>
              </a:rPr>
              <a:t>, </a:t>
            </a:r>
            <a:r>
              <a:rPr lang="en-US" sz="600" b="0" dirty="0">
                <a:solidFill>
                  <a:srgbClr val="9CDCFE"/>
                </a:solidFill>
                <a:effectLst/>
                <a:latin typeface="Consolas" panose="020B0609020204030204" pitchFamily="49" charset="0"/>
              </a:rPr>
              <a:t>key</a:t>
            </a:r>
            <a:r>
              <a:rPr lang="en-US" sz="600" b="0" dirty="0">
                <a:solidFill>
                  <a:srgbClr val="CCCCCC"/>
                </a:solidFill>
                <a:effectLst/>
                <a:latin typeface="Consolas" panose="020B0609020204030204" pitchFamily="49" charset="0"/>
              </a:rPr>
              <a:t>, </a:t>
            </a:r>
            <a:r>
              <a:rPr lang="en-US" sz="600" b="0" dirty="0" err="1">
                <a:solidFill>
                  <a:srgbClr val="9CDCFE"/>
                </a:solidFill>
                <a:effectLst/>
                <a:latin typeface="Consolas" panose="020B0609020204030204" pitchFamily="49" charset="0"/>
              </a:rPr>
              <a:t>device_name</a:t>
            </a:r>
            <a:r>
              <a:rPr lang="en-US" sz="600" b="0" dirty="0">
                <a:solidFill>
                  <a:srgbClr val="CCCCCC"/>
                </a:solidFill>
                <a:effectLst/>
                <a:latin typeface="Consolas" panose="020B0609020204030204" pitchFamily="49" charset="0"/>
              </a:rPr>
              <a:t>, </a:t>
            </a:r>
            <a:r>
              <a:rPr lang="en-US" sz="600" b="0" dirty="0">
                <a:solidFill>
                  <a:srgbClr val="9CDCFE"/>
                </a:solidFill>
                <a:effectLst/>
                <a:latin typeface="Consolas" panose="020B0609020204030204" pitchFamily="49" charset="0"/>
              </a:rPr>
              <a:t>command</a:t>
            </a:r>
            <a:r>
              <a:rPr lang="en-US" sz="600" b="0" dirty="0">
                <a:solidFill>
                  <a:srgbClr val="CCCCCC"/>
                </a:solidFill>
                <a:effectLst/>
                <a:latin typeface="Consolas" panose="020B0609020204030204" pitchFamily="49" charset="0"/>
              </a:rPr>
              <a:t>, </a:t>
            </a:r>
            <a:r>
              <a:rPr lang="en-US" sz="600" b="0" dirty="0">
                <a:solidFill>
                  <a:srgbClr val="9CDCFE"/>
                </a:solidFill>
                <a:effectLst/>
                <a:latin typeface="Consolas" panose="020B0609020204030204" pitchFamily="49" charset="0"/>
              </a:rPr>
              <a:t>reason</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houseID</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floorID</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unitID</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key</a:t>
            </a:r>
          </a:p>
          <a:p>
            <a:pPr>
              <a:lnSpc>
                <a:spcPts val="1425"/>
              </a:lnSpc>
              <a:buNone/>
            </a:pPr>
            <a:r>
              <a:rPr lang="en-US" sz="600" b="0" dirty="0">
                <a:solidFill>
                  <a:srgbClr val="CCCCCC"/>
                </a:solidFill>
                <a:effectLst/>
                <a:latin typeface="Consolas" panose="020B0609020204030204" pitchFamily="49" charset="0"/>
              </a:rPr>
              <a:t>        topic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f</a:t>
            </a:r>
            <a:r>
              <a:rPr lang="en-US" sz="600" b="0" dirty="0">
                <a:solidFill>
                  <a:srgbClr val="CE9178"/>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.main_topic</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/commands/</a:t>
            </a:r>
            <a:r>
              <a:rPr lang="en-US" sz="600" b="0" dirty="0">
                <a:solidFill>
                  <a:srgbClr val="569CD6"/>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houseID</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floorID</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unitID</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device_name</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CCCCC"/>
                </a:solidFill>
                <a:effectLst/>
                <a:latin typeface="Consolas" panose="020B0609020204030204" pitchFamily="49" charset="0"/>
              </a:rPr>
              <a:t>        msg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copy.deepcopy</a:t>
            </a:r>
            <a:r>
              <a:rPr lang="en-US" sz="600" b="0" dirty="0">
                <a:solidFill>
                  <a:srgbClr val="CCCCCC"/>
                </a:solidFill>
                <a:effectLst/>
                <a:latin typeface="Consolas" panose="020B0609020204030204" pitchFamily="49" charset="0"/>
              </a:rPr>
              <a:t>(</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.msg_template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msg[</a:t>
            </a:r>
            <a:r>
              <a:rPr lang="en-US" sz="600" b="0" dirty="0">
                <a:solidFill>
                  <a:srgbClr val="CE9178"/>
                </a:solidFill>
                <a:effectLst/>
                <a:latin typeface="Consolas" panose="020B0609020204030204" pitchFamily="49" charset="0"/>
              </a:rPr>
              <a:t>"bn"</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topic</a:t>
            </a:r>
          </a:p>
          <a:p>
            <a:pPr>
              <a:lnSpc>
                <a:spcPts val="1425"/>
              </a:lnSpc>
              <a:buNone/>
            </a:pPr>
            <a:r>
              <a:rPr lang="en-US" sz="600" b="0" dirty="0">
                <a:solidFill>
                  <a:srgbClr val="CCCCCC"/>
                </a:solidFill>
                <a:effectLst/>
                <a:latin typeface="Consolas" panose="020B0609020204030204" pitchFamily="49" charset="0"/>
              </a:rPr>
              <a:t>        msg[</a:t>
            </a:r>
            <a:r>
              <a:rPr lang="en-US" sz="600" b="0" dirty="0">
                <a:solidFill>
                  <a:srgbClr val="CE9178"/>
                </a:solidFill>
                <a:effectLst/>
                <a:latin typeface="Consolas" panose="020B0609020204030204" pitchFamily="49" charset="0"/>
              </a:rPr>
              <a:t>"e"</a:t>
            </a:r>
            <a:r>
              <a:rPr lang="en-US" sz="600" b="0" dirty="0">
                <a:solidFill>
                  <a:srgbClr val="CCCCCC"/>
                </a:solidFill>
                <a:effectLst/>
                <a:latin typeface="Consolas" panose="020B0609020204030204" pitchFamily="49" charset="0"/>
              </a:rPr>
              <a:t>][</a:t>
            </a:r>
            <a:r>
              <a:rPr lang="en-US" sz="600" b="0" dirty="0">
                <a:solidFill>
                  <a:srgbClr val="B5CEA8"/>
                </a:solidFill>
                <a:effectLst/>
                <a:latin typeface="Consolas" panose="020B0609020204030204" pitchFamily="49" charset="0"/>
              </a:rPr>
              <a:t>0</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str</a:t>
            </a:r>
            <a:r>
              <a:rPr lang="en-US" sz="600" b="0" dirty="0">
                <a:solidFill>
                  <a:srgbClr val="CCCCCC"/>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time.time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msg[</a:t>
            </a:r>
            <a:r>
              <a:rPr lang="en-US" sz="600" b="0" dirty="0">
                <a:solidFill>
                  <a:srgbClr val="CE9178"/>
                </a:solidFill>
                <a:effectLst/>
                <a:latin typeface="Consolas" panose="020B0609020204030204" pitchFamily="49" charset="0"/>
              </a:rPr>
              <a:t>"e"</a:t>
            </a:r>
            <a:r>
              <a:rPr lang="en-US" sz="600" b="0" dirty="0">
                <a:solidFill>
                  <a:srgbClr val="CCCCCC"/>
                </a:solidFill>
                <a:effectLst/>
                <a:latin typeface="Consolas" panose="020B0609020204030204" pitchFamily="49" charset="0"/>
              </a:rPr>
              <a:t>][</a:t>
            </a:r>
            <a:r>
              <a:rPr lang="en-US" sz="600" b="0" dirty="0">
                <a:solidFill>
                  <a:srgbClr val="B5CEA8"/>
                </a:solidFill>
                <a:effectLst/>
                <a:latin typeface="Consolas" panose="020B0609020204030204" pitchFamily="49" charset="0"/>
              </a:rPr>
              <a:t>0</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"v"</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command</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.client.myPublish</a:t>
            </a:r>
            <a:r>
              <a:rPr lang="en-US" sz="600" b="0" dirty="0">
                <a:solidFill>
                  <a:srgbClr val="CCCCCC"/>
                </a:solidFill>
                <a:effectLst/>
                <a:latin typeface="Consolas" panose="020B0609020204030204" pitchFamily="49" charset="0"/>
              </a:rPr>
              <a:t>(topic, msg)</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DCDCAA"/>
                </a:solidFill>
                <a:effectLst/>
                <a:latin typeface="Consolas" panose="020B0609020204030204" pitchFamily="49" charset="0"/>
              </a:rPr>
              <a:t>print</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f</a:t>
            </a:r>
            <a:r>
              <a:rPr lang="en-US" sz="600" b="0" dirty="0">
                <a:solidFill>
                  <a:srgbClr val="CE9178"/>
                </a:solidFill>
                <a:effectLst/>
                <a:latin typeface="Consolas" panose="020B0609020204030204" pitchFamily="49" charset="0"/>
              </a:rPr>
              <a:t>"[CMD] </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command</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 -&gt; </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topic</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 (Reason: </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reason</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.update_catalog</a:t>
            </a:r>
            <a:r>
              <a:rPr lang="en-US" sz="600" b="0" dirty="0">
                <a:solidFill>
                  <a:srgbClr val="CCCCCC"/>
                </a:solidFill>
                <a:effectLst/>
                <a:latin typeface="Consolas" panose="020B0609020204030204" pitchFamily="49" charset="0"/>
              </a:rPr>
              <a:t>(key, </a:t>
            </a:r>
            <a:r>
              <a:rPr lang="en-US" sz="600" b="0" dirty="0" err="1">
                <a:solidFill>
                  <a:srgbClr val="CCCCCC"/>
                </a:solidFill>
                <a:effectLst/>
                <a:latin typeface="Consolas" panose="020B0609020204030204" pitchFamily="49" charset="0"/>
              </a:rPr>
              <a:t>device_name</a:t>
            </a:r>
            <a:r>
              <a:rPr lang="en-US" sz="600" b="0" dirty="0">
                <a:solidFill>
                  <a:srgbClr val="CCCCCC"/>
                </a:solidFill>
                <a:effectLst/>
                <a:latin typeface="Consolas" panose="020B0609020204030204" pitchFamily="49" charset="0"/>
              </a:rPr>
              <a:t>, command, reason)</a:t>
            </a: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def</a:t>
            </a:r>
            <a:r>
              <a:rPr lang="en-US" sz="600" b="0" dirty="0">
                <a:solidFill>
                  <a:srgbClr val="CCCCCC"/>
                </a:solidFill>
                <a:effectLst/>
                <a:latin typeface="Consolas" panose="020B0609020204030204" pitchFamily="49" charset="0"/>
              </a:rPr>
              <a:t> </a:t>
            </a:r>
            <a:r>
              <a:rPr lang="en-US" sz="600" b="0" dirty="0" err="1">
                <a:solidFill>
                  <a:srgbClr val="DCDCAA"/>
                </a:solidFill>
                <a:effectLst/>
                <a:latin typeface="Consolas" panose="020B0609020204030204" pitchFamily="49" charset="0"/>
              </a:rPr>
              <a:t>update_catalog</a:t>
            </a:r>
            <a:r>
              <a:rPr lang="en-US" sz="600" b="0" dirty="0">
                <a:solidFill>
                  <a:srgbClr val="CCCCCC"/>
                </a:solidFill>
                <a:effectLst/>
                <a:latin typeface="Consolas" panose="020B0609020204030204" pitchFamily="49" charset="0"/>
              </a:rPr>
              <a:t>(</a:t>
            </a:r>
            <a:r>
              <a:rPr lang="en-US" sz="600" b="0" dirty="0">
                <a:solidFill>
                  <a:srgbClr val="9CDCFE"/>
                </a:solidFill>
                <a:effectLst/>
                <a:latin typeface="Consolas" panose="020B0609020204030204" pitchFamily="49" charset="0"/>
              </a:rPr>
              <a:t>self</a:t>
            </a:r>
            <a:r>
              <a:rPr lang="en-US" sz="600" b="0" dirty="0">
                <a:solidFill>
                  <a:srgbClr val="CCCCCC"/>
                </a:solidFill>
                <a:effectLst/>
                <a:latin typeface="Consolas" panose="020B0609020204030204" pitchFamily="49" charset="0"/>
              </a:rPr>
              <a:t>, </a:t>
            </a:r>
            <a:r>
              <a:rPr lang="en-US" sz="600" b="0" dirty="0">
                <a:solidFill>
                  <a:srgbClr val="9CDCFE"/>
                </a:solidFill>
                <a:effectLst/>
                <a:latin typeface="Consolas" panose="020B0609020204030204" pitchFamily="49" charset="0"/>
              </a:rPr>
              <a:t>key</a:t>
            </a:r>
            <a:r>
              <a:rPr lang="en-US" sz="600" b="0" dirty="0">
                <a:solidFill>
                  <a:srgbClr val="CCCCCC"/>
                </a:solidFill>
                <a:effectLst/>
                <a:latin typeface="Consolas" panose="020B0609020204030204" pitchFamily="49" charset="0"/>
              </a:rPr>
              <a:t>, </a:t>
            </a:r>
            <a:r>
              <a:rPr lang="en-US" sz="600" b="0" dirty="0" err="1">
                <a:solidFill>
                  <a:srgbClr val="9CDCFE"/>
                </a:solidFill>
                <a:effectLst/>
                <a:latin typeface="Consolas" panose="020B0609020204030204" pitchFamily="49" charset="0"/>
              </a:rPr>
              <a:t>device_name</a:t>
            </a:r>
            <a:r>
              <a:rPr lang="en-US" sz="600" b="0" dirty="0">
                <a:solidFill>
                  <a:srgbClr val="CCCCCC"/>
                </a:solidFill>
                <a:effectLst/>
                <a:latin typeface="Consolas" panose="020B0609020204030204" pitchFamily="49" charset="0"/>
              </a:rPr>
              <a:t>, </a:t>
            </a:r>
            <a:r>
              <a:rPr lang="en-US" sz="600" b="0" dirty="0" err="1">
                <a:solidFill>
                  <a:srgbClr val="9CDCFE"/>
                </a:solidFill>
                <a:effectLst/>
                <a:latin typeface="Consolas" panose="020B0609020204030204" pitchFamily="49" charset="0"/>
              </a:rPr>
              <a:t>new_status</a:t>
            </a:r>
            <a:r>
              <a:rPr lang="en-US" sz="600" b="0" dirty="0">
                <a:solidFill>
                  <a:srgbClr val="CCCCCC"/>
                </a:solidFill>
                <a:effectLst/>
                <a:latin typeface="Consolas" panose="020B0609020204030204" pitchFamily="49" charset="0"/>
              </a:rPr>
              <a:t>, </a:t>
            </a:r>
            <a:r>
              <a:rPr lang="en-US" sz="600" b="0" dirty="0">
                <a:solidFill>
                  <a:srgbClr val="9CDCFE"/>
                </a:solidFill>
                <a:effectLst/>
                <a:latin typeface="Consolas" panose="020B0609020204030204" pitchFamily="49" charset="0"/>
              </a:rPr>
              <a:t>reason</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key </a:t>
            </a:r>
            <a:r>
              <a:rPr lang="en-US" sz="600" b="0" dirty="0">
                <a:solidFill>
                  <a:srgbClr val="569CD6"/>
                </a:solidFill>
                <a:effectLst/>
                <a:latin typeface="Consolas" panose="020B0609020204030204" pitchFamily="49" charset="0"/>
              </a:rPr>
              <a:t>not</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in</a:t>
            </a: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.device_status_cache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.device_status_cache</a:t>
            </a:r>
            <a:r>
              <a:rPr lang="en-US" sz="600" b="0" dirty="0">
                <a:solidFill>
                  <a:srgbClr val="CCCCCC"/>
                </a:solidFill>
                <a:effectLst/>
                <a:latin typeface="Consolas" panose="020B0609020204030204" pitchFamily="49" charset="0"/>
              </a:rPr>
              <a:t>[key]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.device_status_cache</a:t>
            </a:r>
            <a:r>
              <a:rPr lang="en-US" sz="600" b="0" dirty="0">
                <a:solidFill>
                  <a:srgbClr val="CCCCCC"/>
                </a:solidFill>
                <a:effectLst/>
                <a:latin typeface="Consolas" panose="020B0609020204030204" pitchFamily="49" charset="0"/>
              </a:rPr>
              <a:t>[key].get(</a:t>
            </a:r>
            <a:r>
              <a:rPr lang="en-US" sz="600" b="0" dirty="0" err="1">
                <a:solidFill>
                  <a:srgbClr val="CCCCCC"/>
                </a:solidFill>
                <a:effectLst/>
                <a:latin typeface="Consolas" panose="020B0609020204030204" pitchFamily="49" charset="0"/>
              </a:rPr>
              <a:t>device_name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new_status</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return</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.device_status_cache</a:t>
            </a:r>
            <a:r>
              <a:rPr lang="en-US" sz="600" b="0" dirty="0">
                <a:solidFill>
                  <a:srgbClr val="CCCCCC"/>
                </a:solidFill>
                <a:effectLst/>
                <a:latin typeface="Consolas" panose="020B0609020204030204" pitchFamily="49" charset="0"/>
              </a:rPr>
              <a:t>[key][</a:t>
            </a:r>
            <a:r>
              <a:rPr lang="en-US" sz="600" b="0" dirty="0" err="1">
                <a:solidFill>
                  <a:srgbClr val="CCCCCC"/>
                </a:solidFill>
                <a:effectLst/>
                <a:latin typeface="Consolas" panose="020B0609020204030204" pitchFamily="49" charset="0"/>
              </a:rPr>
              <a:t>device_name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new_status</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try</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r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requests.get</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f</a:t>
            </a:r>
            <a:r>
              <a:rPr lang="en-US" sz="600" b="0" dirty="0">
                <a:solidFill>
                  <a:srgbClr val="CE9178"/>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.catalogAddress</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/houses"</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houses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r.json</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device_to_update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569CD6"/>
                </a:solidFill>
                <a:effectLst/>
                <a:latin typeface="Consolas" panose="020B0609020204030204" pitchFamily="49" charset="0"/>
              </a:rPr>
              <a:t>None</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for</a:t>
            </a:r>
            <a:r>
              <a:rPr lang="en-US" sz="600" b="0" dirty="0">
                <a:solidFill>
                  <a:srgbClr val="CCCCCC"/>
                </a:solidFill>
                <a:effectLst/>
                <a:latin typeface="Consolas" panose="020B0609020204030204" pitchFamily="49" charset="0"/>
              </a:rPr>
              <a:t> house </a:t>
            </a:r>
            <a:r>
              <a:rPr lang="en-US" sz="600" b="0" dirty="0">
                <a:solidFill>
                  <a:srgbClr val="C586C0"/>
                </a:solidFill>
                <a:effectLst/>
                <a:latin typeface="Consolas" panose="020B0609020204030204" pitchFamily="49" charset="0"/>
              </a:rPr>
              <a:t>in</a:t>
            </a:r>
            <a:r>
              <a:rPr lang="en-US" sz="600" b="0" dirty="0">
                <a:solidFill>
                  <a:srgbClr val="CCCCCC"/>
                </a:solidFill>
                <a:effectLst/>
                <a:latin typeface="Consolas" panose="020B0609020204030204" pitchFamily="49" charset="0"/>
              </a:rPr>
              <a:t> houses:</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str</a:t>
            </a:r>
            <a:r>
              <a:rPr lang="en-US" sz="600" b="0" dirty="0">
                <a:solidFill>
                  <a:srgbClr val="CCCCCC"/>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house.get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houseID</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str</a:t>
            </a:r>
            <a:r>
              <a:rPr lang="en-US" sz="600" b="0" dirty="0">
                <a:solidFill>
                  <a:srgbClr val="CCCCCC"/>
                </a:solidFill>
                <a:effectLst/>
                <a:latin typeface="Consolas" panose="020B0609020204030204" pitchFamily="49" charset="0"/>
              </a:rPr>
              <a:t>(key[</a:t>
            </a:r>
            <a:r>
              <a:rPr lang="en-US" sz="600" b="0" dirty="0">
                <a:solidFill>
                  <a:srgbClr val="B5CEA8"/>
                </a:solidFill>
                <a:effectLst/>
                <a:latin typeface="Consolas" panose="020B0609020204030204" pitchFamily="49" charset="0"/>
              </a:rPr>
              <a:t>0</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for</a:t>
            </a:r>
            <a:r>
              <a:rPr lang="en-US" sz="600" b="0" dirty="0">
                <a:solidFill>
                  <a:srgbClr val="CCCCCC"/>
                </a:solidFill>
                <a:effectLst/>
                <a:latin typeface="Consolas" panose="020B0609020204030204" pitchFamily="49" charset="0"/>
              </a:rPr>
              <a:t> floor </a:t>
            </a:r>
            <a:r>
              <a:rPr lang="en-US" sz="600" b="0" dirty="0">
                <a:solidFill>
                  <a:srgbClr val="C586C0"/>
                </a:solidFill>
                <a:effectLst/>
                <a:latin typeface="Consolas" panose="020B0609020204030204" pitchFamily="49" charset="0"/>
              </a:rPr>
              <a:t>in</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house.get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"floors"</a:t>
            </a: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str</a:t>
            </a:r>
            <a:r>
              <a:rPr lang="en-US" sz="600" b="0" dirty="0">
                <a:solidFill>
                  <a:srgbClr val="CCCCCC"/>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floor.get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floorID</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str</a:t>
            </a:r>
            <a:r>
              <a:rPr lang="en-US" sz="600" b="0" dirty="0">
                <a:solidFill>
                  <a:srgbClr val="CCCCCC"/>
                </a:solidFill>
                <a:effectLst/>
                <a:latin typeface="Consolas" panose="020B0609020204030204" pitchFamily="49" charset="0"/>
              </a:rPr>
              <a:t>(key[</a:t>
            </a:r>
            <a:r>
              <a:rPr lang="en-US" sz="600" b="0" dirty="0">
                <a:solidFill>
                  <a:srgbClr val="B5CEA8"/>
                </a:solidFill>
                <a:effectLst/>
                <a:latin typeface="Consolas" panose="020B0609020204030204" pitchFamily="49" charset="0"/>
              </a:rPr>
              <a:t>1</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for</a:t>
            </a:r>
            <a:r>
              <a:rPr lang="en-US" sz="600" b="0" dirty="0">
                <a:solidFill>
                  <a:srgbClr val="CCCCCC"/>
                </a:solidFill>
                <a:effectLst/>
                <a:latin typeface="Consolas" panose="020B0609020204030204" pitchFamily="49" charset="0"/>
              </a:rPr>
              <a:t> unit </a:t>
            </a:r>
            <a:r>
              <a:rPr lang="en-US" sz="600" b="0" dirty="0">
                <a:solidFill>
                  <a:srgbClr val="C586C0"/>
                </a:solidFill>
                <a:effectLst/>
                <a:latin typeface="Consolas" panose="020B0609020204030204" pitchFamily="49" charset="0"/>
              </a:rPr>
              <a:t>in</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floor.get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"units"</a:t>
            </a: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str</a:t>
            </a:r>
            <a:r>
              <a:rPr lang="en-US" sz="600" b="0" dirty="0">
                <a:solidFill>
                  <a:srgbClr val="CCCCCC"/>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unit.get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unitID</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str</a:t>
            </a:r>
            <a:r>
              <a:rPr lang="en-US" sz="600" b="0" dirty="0">
                <a:solidFill>
                  <a:srgbClr val="CCCCCC"/>
                </a:solidFill>
                <a:effectLst/>
                <a:latin typeface="Consolas" panose="020B0609020204030204" pitchFamily="49" charset="0"/>
              </a:rPr>
              <a:t>(key[</a:t>
            </a:r>
            <a:r>
              <a:rPr lang="en-US" sz="600" b="0" dirty="0">
                <a:solidFill>
                  <a:srgbClr val="B5CEA8"/>
                </a:solidFill>
                <a:effectLst/>
                <a:latin typeface="Consolas" panose="020B0609020204030204" pitchFamily="49" charset="0"/>
              </a:rPr>
              <a:t>2</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for</a:t>
            </a:r>
            <a:r>
              <a:rPr lang="en-US" sz="600" b="0" dirty="0">
                <a:solidFill>
                  <a:srgbClr val="CCCCCC"/>
                </a:solidFill>
                <a:effectLst/>
                <a:latin typeface="Consolas" panose="020B0609020204030204" pitchFamily="49" charset="0"/>
              </a:rPr>
              <a:t> device </a:t>
            </a:r>
            <a:r>
              <a:rPr lang="en-US" sz="600" b="0" dirty="0">
                <a:solidFill>
                  <a:srgbClr val="C586C0"/>
                </a:solidFill>
                <a:effectLst/>
                <a:latin typeface="Consolas" panose="020B0609020204030204" pitchFamily="49" charset="0"/>
              </a:rPr>
              <a:t>in</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unit.get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devicesList</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device.get</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deviceName</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device_name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device_to_update</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device</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break</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if</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device_to_update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device_to_update</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deviceStatus</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new_status</a:t>
            </a:r>
            <a:endParaRPr lang="en-US" sz="600" b="0" dirty="0">
              <a:solidFill>
                <a:srgbClr val="CCCCCC"/>
              </a:solidFill>
              <a:effectLst/>
              <a:latin typeface="Consolas" panose="020B0609020204030204" pitchFamily="49" charset="0"/>
            </a:endParaRP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device_to_update</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lastUpdate</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datetime.now</a:t>
            </a:r>
            <a:r>
              <a:rPr lang="en-US" sz="600" b="0" dirty="0">
                <a:solidFill>
                  <a:srgbClr val="CCCCCC"/>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strftime</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"%Y-%m-</a:t>
            </a:r>
            <a:r>
              <a:rPr lang="en-US" sz="600" b="0" dirty="0">
                <a:solidFill>
                  <a:srgbClr val="569CD6"/>
                </a:solidFill>
                <a:effectLst/>
                <a:latin typeface="Consolas" panose="020B0609020204030204" pitchFamily="49" charset="0"/>
              </a:rPr>
              <a:t>%d</a:t>
            </a:r>
            <a:r>
              <a:rPr lang="en-US" sz="600" b="0" dirty="0">
                <a:solidFill>
                  <a:srgbClr val="CE9178"/>
                </a:solidFill>
                <a:effectLst/>
                <a:latin typeface="Consolas" panose="020B0609020204030204" pitchFamily="49" charset="0"/>
              </a:rPr>
              <a:t> %H:%M:%S"</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device_to_update</a:t>
            </a:r>
            <a:r>
              <a:rPr lang="en-US" sz="600" b="0" dirty="0">
                <a:solidFill>
                  <a:srgbClr val="CCCCCC"/>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err="1">
                <a:solidFill>
                  <a:srgbClr val="CE9178"/>
                </a:solidFill>
                <a:effectLst/>
                <a:latin typeface="Consolas" panose="020B0609020204030204" pitchFamily="49" charset="0"/>
              </a:rPr>
              <a:t>lastCommandReason</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 </a:t>
            </a:r>
            <a:r>
              <a:rPr lang="en-US" sz="600" b="0" dirty="0">
                <a:solidFill>
                  <a:srgbClr val="D4D4D4"/>
                </a:solidFill>
                <a:effectLst/>
                <a:latin typeface="Consolas" panose="020B0609020204030204" pitchFamily="49" charset="0"/>
              </a:rPr>
              <a:t>=</a:t>
            </a:r>
            <a:r>
              <a:rPr lang="en-US" sz="600" b="0" dirty="0">
                <a:solidFill>
                  <a:srgbClr val="CCCCCC"/>
                </a:solidFill>
                <a:effectLst/>
                <a:latin typeface="Consolas" panose="020B0609020204030204" pitchFamily="49" charset="0"/>
              </a:rPr>
              <a:t> reason</a:t>
            </a:r>
          </a:p>
          <a:p>
            <a:pPr>
              <a:lnSpc>
                <a:spcPts val="1425"/>
              </a:lnSpc>
              <a:buNone/>
            </a:pPr>
            <a:r>
              <a:rPr lang="en-US" sz="600" b="0" dirty="0">
                <a:solidFill>
                  <a:srgbClr val="CCCCCC"/>
                </a:solidFill>
                <a:effectLst/>
                <a:latin typeface="Consolas" panose="020B0609020204030204" pitchFamily="49" charset="0"/>
              </a:rPr>
              <a:t>                </a:t>
            </a:r>
            <a:r>
              <a:rPr lang="en-US" sz="600" b="0" dirty="0" err="1">
                <a:solidFill>
                  <a:srgbClr val="CCCCCC"/>
                </a:solidFill>
                <a:effectLst/>
                <a:latin typeface="Consolas" panose="020B0609020204030204" pitchFamily="49" charset="0"/>
              </a:rPr>
              <a:t>requests.put</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f</a:t>
            </a:r>
            <a:r>
              <a:rPr lang="en-US" sz="600" b="0" dirty="0">
                <a:solidFill>
                  <a:srgbClr val="CE9178"/>
                </a:solidFill>
                <a:effectLst/>
                <a:latin typeface="Consolas" panose="020B0609020204030204" pitchFamily="49" charset="0"/>
              </a:rPr>
              <a:t>"</a:t>
            </a:r>
            <a:r>
              <a:rPr lang="en-US" sz="600" b="0" dirty="0">
                <a:solidFill>
                  <a:srgbClr val="569CD6"/>
                </a:solidFill>
                <a:effectLst/>
                <a:latin typeface="Consolas" panose="020B0609020204030204" pitchFamily="49" charset="0"/>
              </a:rPr>
              <a:t>{</a:t>
            </a:r>
            <a:r>
              <a:rPr lang="en-US" sz="600" b="0" dirty="0" err="1">
                <a:solidFill>
                  <a:srgbClr val="569CD6"/>
                </a:solidFill>
                <a:effectLst/>
                <a:latin typeface="Consolas" panose="020B0609020204030204" pitchFamily="49" charset="0"/>
              </a:rPr>
              <a:t>self</a:t>
            </a:r>
            <a:r>
              <a:rPr lang="en-US" sz="600" b="0" dirty="0" err="1">
                <a:solidFill>
                  <a:srgbClr val="CCCCCC"/>
                </a:solidFill>
                <a:effectLst/>
                <a:latin typeface="Consolas" panose="020B0609020204030204" pitchFamily="49" charset="0"/>
              </a:rPr>
              <a:t>.catalogAddress</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/devices"</a:t>
            </a:r>
            <a:r>
              <a:rPr lang="en-US" sz="600" b="0" dirty="0">
                <a:solidFill>
                  <a:srgbClr val="CCCCCC"/>
                </a:solidFill>
                <a:effectLst/>
                <a:latin typeface="Consolas" panose="020B0609020204030204" pitchFamily="49" charset="0"/>
              </a:rPr>
              <a:t>, </a:t>
            </a:r>
            <a:r>
              <a:rPr lang="en-US" sz="600" b="0" dirty="0" err="1">
                <a:solidFill>
                  <a:srgbClr val="9CDCFE"/>
                </a:solidFill>
                <a:effectLst/>
                <a:latin typeface="Consolas" panose="020B0609020204030204" pitchFamily="49" charset="0"/>
              </a:rPr>
              <a:t>json</a:t>
            </a:r>
            <a:r>
              <a:rPr lang="en-US" sz="600" b="0" dirty="0">
                <a:solidFill>
                  <a:srgbClr val="D4D4D4"/>
                </a:solidFill>
                <a:effectLst/>
                <a:latin typeface="Consolas" panose="020B0609020204030204" pitchFamily="49" charset="0"/>
              </a:rPr>
              <a:t>=</a:t>
            </a:r>
            <a:r>
              <a:rPr lang="en-US" sz="600" b="0" dirty="0" err="1">
                <a:solidFill>
                  <a:srgbClr val="CCCCCC"/>
                </a:solidFill>
                <a:effectLst/>
                <a:latin typeface="Consolas" panose="020B0609020204030204" pitchFamily="49" charset="0"/>
              </a:rPr>
              <a:t>device_to_update</a:t>
            </a:r>
            <a:r>
              <a:rPr lang="en-US" sz="600" b="0" dirty="0">
                <a:solidFill>
                  <a:srgbClr val="CCCCCC"/>
                </a:solidFill>
                <a:effectLst/>
                <a:latin typeface="Consolas" panose="020B0609020204030204" pitchFamily="49" charset="0"/>
              </a:rPr>
              <a:t>)</a:t>
            </a:r>
          </a:p>
          <a:p>
            <a:pPr>
              <a:lnSpc>
                <a:spcPts val="1425"/>
              </a:lnSpc>
              <a:buNone/>
            </a:pPr>
            <a:r>
              <a:rPr lang="en-US" sz="600" b="0" dirty="0">
                <a:solidFill>
                  <a:srgbClr val="CCCCCC"/>
                </a:solidFill>
                <a:effectLst/>
                <a:latin typeface="Consolas" panose="020B0609020204030204" pitchFamily="49" charset="0"/>
              </a:rPr>
              <a:t>            </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except</a:t>
            </a:r>
            <a:r>
              <a:rPr lang="en-US" sz="600" b="0" dirty="0">
                <a:solidFill>
                  <a:srgbClr val="CCCCCC"/>
                </a:solidFill>
                <a:effectLst/>
                <a:latin typeface="Consolas" panose="020B0609020204030204" pitchFamily="49" charset="0"/>
              </a:rPr>
              <a:t> </a:t>
            </a:r>
            <a:r>
              <a:rPr lang="en-US" sz="600" b="0" dirty="0">
                <a:solidFill>
                  <a:srgbClr val="4EC9B0"/>
                </a:solidFill>
                <a:effectLst/>
                <a:latin typeface="Consolas" panose="020B0609020204030204" pitchFamily="49" charset="0"/>
              </a:rPr>
              <a:t>Exception</a:t>
            </a:r>
            <a:r>
              <a:rPr lang="en-US" sz="600" b="0" dirty="0">
                <a:solidFill>
                  <a:srgbClr val="CCCCCC"/>
                </a:solidFill>
                <a:effectLst/>
                <a:latin typeface="Consolas" panose="020B0609020204030204" pitchFamily="49" charset="0"/>
              </a:rPr>
              <a:t> </a:t>
            </a:r>
            <a:r>
              <a:rPr lang="en-US" sz="600" b="0" dirty="0">
                <a:solidFill>
                  <a:srgbClr val="C586C0"/>
                </a:solidFill>
                <a:effectLst/>
                <a:latin typeface="Consolas" panose="020B0609020204030204" pitchFamily="49" charset="0"/>
              </a:rPr>
              <a:t>as</a:t>
            </a:r>
            <a:r>
              <a:rPr lang="en-US" sz="600" b="0" dirty="0">
                <a:solidFill>
                  <a:srgbClr val="CCCCCC"/>
                </a:solidFill>
                <a:effectLst/>
                <a:latin typeface="Consolas" panose="020B0609020204030204" pitchFamily="49" charset="0"/>
              </a:rPr>
              <a:t> e:</a:t>
            </a:r>
          </a:p>
          <a:p>
            <a:pPr>
              <a:lnSpc>
                <a:spcPts val="1425"/>
              </a:lnSpc>
              <a:buNone/>
            </a:pPr>
            <a:r>
              <a:rPr lang="en-US" sz="600" b="0" dirty="0">
                <a:solidFill>
                  <a:srgbClr val="CCCCCC"/>
                </a:solidFill>
                <a:effectLst/>
                <a:latin typeface="Consolas" panose="020B0609020204030204" pitchFamily="49" charset="0"/>
              </a:rPr>
              <a:t>            </a:t>
            </a:r>
            <a:r>
              <a:rPr lang="en-US" sz="600" b="0" dirty="0">
                <a:solidFill>
                  <a:srgbClr val="DCDCAA"/>
                </a:solidFill>
                <a:effectLst/>
                <a:latin typeface="Consolas" panose="020B0609020204030204" pitchFamily="49" charset="0"/>
              </a:rPr>
              <a:t>print</a:t>
            </a:r>
            <a:r>
              <a:rPr lang="en-US" sz="600" b="0" dirty="0">
                <a:solidFill>
                  <a:srgbClr val="CCCCCC"/>
                </a:solidFill>
                <a:effectLst/>
                <a:latin typeface="Consolas" panose="020B0609020204030204" pitchFamily="49" charset="0"/>
              </a:rPr>
              <a:t>(</a:t>
            </a:r>
            <a:r>
              <a:rPr lang="en-US" sz="600" b="0" dirty="0">
                <a:solidFill>
                  <a:srgbClr val="569CD6"/>
                </a:solidFill>
                <a:effectLst/>
                <a:latin typeface="Consolas" panose="020B0609020204030204" pitchFamily="49" charset="0"/>
              </a:rPr>
              <a:t>f</a:t>
            </a:r>
            <a:r>
              <a:rPr lang="en-US" sz="600" b="0" dirty="0">
                <a:solidFill>
                  <a:srgbClr val="CE9178"/>
                </a:solidFill>
                <a:effectLst/>
                <a:latin typeface="Consolas" panose="020B0609020204030204" pitchFamily="49" charset="0"/>
              </a:rPr>
              <a:t>"[ERROR] Failed to update catalog: </a:t>
            </a:r>
            <a:r>
              <a:rPr lang="en-US" sz="600" b="0" dirty="0">
                <a:solidFill>
                  <a:srgbClr val="569CD6"/>
                </a:solidFill>
                <a:effectLst/>
                <a:latin typeface="Consolas" panose="020B0609020204030204" pitchFamily="49" charset="0"/>
              </a:rPr>
              <a:t>{</a:t>
            </a:r>
            <a:r>
              <a:rPr lang="en-US" sz="600" b="0" dirty="0">
                <a:solidFill>
                  <a:srgbClr val="CCCCCC"/>
                </a:solidFill>
                <a:effectLst/>
                <a:latin typeface="Consolas" panose="020B0609020204030204" pitchFamily="49" charset="0"/>
              </a:rPr>
              <a:t>e</a:t>
            </a:r>
            <a:r>
              <a:rPr lang="en-US" sz="600" b="0" dirty="0">
                <a:solidFill>
                  <a:srgbClr val="569CD6"/>
                </a:solidFill>
                <a:effectLst/>
                <a:latin typeface="Consolas" panose="020B0609020204030204" pitchFamily="49" charset="0"/>
              </a:rPr>
              <a:t>}</a:t>
            </a:r>
            <a:r>
              <a:rPr lang="en-US" sz="600" b="0" dirty="0">
                <a:solidFill>
                  <a:srgbClr val="CE9178"/>
                </a:solidFill>
                <a:effectLst/>
                <a:latin typeface="Consolas" panose="020B0609020204030204" pitchFamily="49" charset="0"/>
              </a:rPr>
              <a:t>"</a:t>
            </a:r>
            <a:r>
              <a:rPr lang="en-US" sz="600" b="0" dirty="0">
                <a:solidFill>
                  <a:srgbClr val="CCCCCC"/>
                </a:solidFill>
                <a:effectLst/>
                <a:latin typeface="Consolas" panose="020B0609020204030204" pitchFamily="49" charset="0"/>
              </a:rPr>
              <a:t>)</a:t>
            </a:r>
          </a:p>
          <a:p>
            <a:pPr>
              <a:lnSpc>
                <a:spcPts val="1425"/>
              </a:lnSpc>
              <a:buNone/>
            </a:pPr>
            <a:endParaRPr lang="en-US" sz="600" dirty="0">
              <a:solidFill>
                <a:srgbClr val="CCCCCC"/>
              </a:solidFill>
              <a:latin typeface="Speak Pro" panose="020F0502020204030204" pitchFamily="34" charset="0"/>
            </a:endParaRPr>
          </a:p>
          <a:p>
            <a:pPr>
              <a:buNone/>
            </a:pPr>
            <a:endParaRPr lang="en-US" sz="600" b="0" dirty="0">
              <a:solidFill>
                <a:srgbClr val="CCCCCC"/>
              </a:solidFill>
              <a:effectLst/>
              <a:latin typeface="Speak Pro" panose="020F0502020204030204" pitchFamily="34" charset="0"/>
            </a:endParaRPr>
          </a:p>
        </p:txBody>
      </p:sp>
      <p:pic>
        <p:nvPicPr>
          <p:cNvPr id="37" name="Graphic 36">
            <a:extLst>
              <a:ext uri="{FF2B5EF4-FFF2-40B4-BE49-F238E27FC236}">
                <a16:creationId xmlns:a16="http://schemas.microsoft.com/office/drawing/2014/main" id="{E8645E45-41C1-7964-4656-E9CFC5F26DA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9CD14C3F-2854-4903-C15F-C0DAB3AAB2DA}"/>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B853B202-2193-E936-07F9-D790D35A68AB}"/>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EFE2CAA-C918-2A99-9DD8-6CB1AD19BF14}"/>
              </a:ext>
            </a:extLst>
          </p:cNvPr>
          <p:cNvSpPr txBox="1"/>
          <p:nvPr/>
        </p:nvSpPr>
        <p:spPr>
          <a:xfrm>
            <a:off x="3582509" y="313871"/>
            <a:ext cx="3027207" cy="3452574"/>
          </a:xfrm>
          <a:prstGeom prst="roundRect">
            <a:avLst>
              <a:gd name="adj" fmla="val 864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1400">
              <a:solidFill>
                <a:schemeClr val="bg1"/>
              </a:solidFill>
              <a:latin typeface="Speak Pro" panose="020F0502020204030204" pitchFamily="34" charset="0"/>
            </a:endParaRPr>
          </a:p>
          <a:p>
            <a:pPr lvl="0" algn="just">
              <a:defRPr/>
            </a:pPr>
            <a:r>
              <a:rPr lang="en-US" sz="1400">
                <a:solidFill>
                  <a:schemeClr val="bg1"/>
                </a:solidFill>
                <a:latin typeface="Speak Pro" panose="020F0502020204030204" pitchFamily="34" charset="0"/>
              </a:rPr>
              <a:t>Communicate with devices via MQTT, a lightweight messaging protocol often used in IoT.</a:t>
            </a:r>
          </a:p>
          <a:p>
            <a:pPr lvl="0" algn="just">
              <a:defRPr/>
            </a:pPr>
            <a:endParaRPr lang="en-US" sz="1400">
              <a:solidFill>
                <a:schemeClr val="bg1"/>
              </a:solidFill>
              <a:latin typeface="Speak Pro" panose="020F0502020204030204" pitchFamily="34" charset="0"/>
            </a:endParaRPr>
          </a:p>
          <a:p>
            <a:pPr lvl="0" algn="just">
              <a:defRPr/>
            </a:pPr>
            <a:r>
              <a:rPr lang="en-US" sz="1400">
                <a:solidFill>
                  <a:schemeClr val="bg1"/>
                </a:solidFill>
                <a:latin typeface="Speak Pro" panose="020F0502020204030204" pitchFamily="34" charset="0"/>
              </a:rPr>
              <a:t>Monitor environmental conditions like motion and light levels.</a:t>
            </a:r>
          </a:p>
          <a:p>
            <a:pPr lvl="0" algn="just">
              <a:defRPr/>
            </a:pPr>
            <a:endParaRPr lang="en-US" sz="1400">
              <a:solidFill>
                <a:schemeClr val="bg1"/>
              </a:solidFill>
              <a:latin typeface="Speak Pro" panose="020F0502020204030204" pitchFamily="34" charset="0"/>
            </a:endParaRPr>
          </a:p>
          <a:p>
            <a:pPr lvl="0" algn="just">
              <a:defRPr/>
            </a:pPr>
            <a:r>
              <a:rPr lang="en-US" sz="1400">
                <a:solidFill>
                  <a:schemeClr val="bg1"/>
                </a:solidFill>
                <a:latin typeface="Speak Pro" panose="020F0502020204030204" pitchFamily="34" charset="0"/>
              </a:rPr>
              <a:t>Trigger actions or commands to actuators (e.g., turning on lights or alarms).</a:t>
            </a:r>
          </a:p>
          <a:p>
            <a:pPr lvl="0" algn="just">
              <a:defRPr/>
            </a:pPr>
            <a:endParaRPr lang="en-US" sz="1400">
              <a:solidFill>
                <a:schemeClr val="bg1"/>
              </a:solidFill>
              <a:latin typeface="Speak Pro" panose="020F0502020204030204" pitchFamily="34" charset="0"/>
            </a:endParaRPr>
          </a:p>
          <a:p>
            <a:pPr lvl="0" algn="just">
              <a:defRPr/>
            </a:pPr>
            <a:r>
              <a:rPr lang="en-US" sz="1400">
                <a:solidFill>
                  <a:schemeClr val="bg1"/>
                </a:solidFill>
                <a:latin typeface="Speak Pro" panose="020F0502020204030204" pitchFamily="34" charset="0"/>
              </a:rPr>
              <a:t>Run periodic checks using a scheduler in a background thread.</a:t>
            </a:r>
          </a:p>
          <a:p>
            <a:pPr lvl="0" algn="just">
              <a:defRPr/>
            </a:pPr>
            <a:endParaRPr lang="en-US" sz="1400">
              <a:solidFill>
                <a:schemeClr val="bg1"/>
              </a:solidFill>
              <a:latin typeface="Speak Pro" panose="020F0502020204030204" pitchFamily="34" charset="0"/>
            </a:endParaRPr>
          </a:p>
        </p:txBody>
      </p:sp>
      <p:sp>
        <p:nvSpPr>
          <p:cNvPr id="16" name="Rectangle: Rounded Corners 15">
            <a:extLst>
              <a:ext uri="{FF2B5EF4-FFF2-40B4-BE49-F238E27FC236}">
                <a16:creationId xmlns:a16="http://schemas.microsoft.com/office/drawing/2014/main" id="{A4C3B343-DC45-0473-D2BB-D90B3044155D}"/>
              </a:ext>
            </a:extLst>
          </p:cNvPr>
          <p:cNvSpPr/>
          <p:nvPr/>
        </p:nvSpPr>
        <p:spPr>
          <a:xfrm>
            <a:off x="106297" y="8691823"/>
            <a:ext cx="6408803" cy="966895"/>
          </a:xfrm>
          <a:prstGeom prst="roundRect">
            <a:avLst>
              <a:gd name="adj" fmla="val 4519"/>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Flowchart: Summing Junction 27">
            <a:extLst>
              <a:ext uri="{FF2B5EF4-FFF2-40B4-BE49-F238E27FC236}">
                <a16:creationId xmlns:a16="http://schemas.microsoft.com/office/drawing/2014/main" id="{9BF93A73-513F-DDE5-17C9-21F60B1D9E6F}"/>
              </a:ext>
            </a:extLst>
          </p:cNvPr>
          <p:cNvSpPr/>
          <p:nvPr/>
        </p:nvSpPr>
        <p:spPr>
          <a:xfrm rot="162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29" name="Oval 28">
            <a:extLst>
              <a:ext uri="{FF2B5EF4-FFF2-40B4-BE49-F238E27FC236}">
                <a16:creationId xmlns:a16="http://schemas.microsoft.com/office/drawing/2014/main" id="{3D06C26F-BE9D-3B46-730F-53509B9F49CF}"/>
              </a:ext>
            </a:extLst>
          </p:cNvPr>
          <p:cNvSpPr/>
          <p:nvPr/>
        </p:nvSpPr>
        <p:spPr>
          <a:xfrm rot="162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C12FCFE7-CC5A-3A63-FA63-FA9A18EFC265}"/>
              </a:ext>
            </a:extLst>
          </p:cNvPr>
          <p:cNvSpPr txBox="1"/>
          <p:nvPr/>
        </p:nvSpPr>
        <p:spPr>
          <a:xfrm rot="5400000">
            <a:off x="9123203" y="1666506"/>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31" name="TextBox 30">
            <a:extLst>
              <a:ext uri="{FF2B5EF4-FFF2-40B4-BE49-F238E27FC236}">
                <a16:creationId xmlns:a16="http://schemas.microsoft.com/office/drawing/2014/main" id="{54BFCED0-3C21-F20D-582B-F427430A514C}"/>
              </a:ext>
            </a:extLst>
          </p:cNvPr>
          <p:cNvSpPr txBox="1"/>
          <p:nvPr/>
        </p:nvSpPr>
        <p:spPr>
          <a:xfrm rot="10800000">
            <a:off x="8678867" y="1400162"/>
            <a:ext cx="4058156" cy="4074940"/>
          </a:xfrm>
          <a:prstGeom prst="rect">
            <a:avLst/>
          </a:prstGeom>
          <a:noFill/>
        </p:spPr>
        <p:txBody>
          <a:bodyPr wrap="square">
            <a:prstTxWarp prst="textCircle">
              <a:avLst>
                <a:gd name="adj" fmla="val 18148864"/>
              </a:avLst>
            </a:prstTxWarp>
            <a:spAutoFit/>
          </a:bodyPr>
          <a:lstStyle/>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3600" b="1" i="0" u="none" strike="noStrike" kern="1200" cap="all" spc="600" normalizeH="0" baseline="0" noProof="0">
                <a:ln>
                  <a:noFill/>
                </a:ln>
                <a:solidFill>
                  <a:srgbClr val="FF0000"/>
                </a:solidFill>
                <a:effectLst/>
                <a:uLnTx/>
                <a:uFillTx/>
                <a:latin typeface="Biome" panose="020B0503030204020804" pitchFamily="34" charset="0"/>
                <a:ea typeface="+mj-ea"/>
                <a:cs typeface="Biome" panose="020B0503030204020804" pitchFamily="34" charset="0"/>
              </a:rPr>
              <a:t> </a:t>
            </a:r>
          </a:p>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32" name="TextBox 31">
            <a:extLst>
              <a:ext uri="{FF2B5EF4-FFF2-40B4-BE49-F238E27FC236}">
                <a16:creationId xmlns:a16="http://schemas.microsoft.com/office/drawing/2014/main" id="{08077ACC-B906-4845-414E-D5F13278674E}"/>
              </a:ext>
            </a:extLst>
          </p:cNvPr>
          <p:cNvSpPr txBox="1"/>
          <p:nvPr/>
        </p:nvSpPr>
        <p:spPr>
          <a:xfrm rot="16200000">
            <a:off x="8939569" y="932132"/>
            <a:ext cx="4814932" cy="4834842"/>
          </a:xfrm>
          <a:prstGeom prst="rect">
            <a:avLst/>
          </a:prstGeom>
          <a:noFill/>
        </p:spPr>
        <p:txBody>
          <a:bodyPr wrap="square">
            <a:prstTxWarp prst="textCircle">
              <a:avLst>
                <a:gd name="adj" fmla="val 15794217"/>
              </a:avLst>
            </a:prstTxWarp>
            <a:spAutoFit/>
          </a:bodyPr>
          <a:lstStyle/>
          <a:p>
            <a:pPr algn="ctr"/>
            <a:r>
              <a:rPr lang="en-US" sz="2400" b="1" cap="all" spc="-15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a:t>
            </a:r>
          </a:p>
          <a:p>
            <a:pPr algn="ctr"/>
            <a:r>
              <a:rPr kumimoji="0" lang="en-US" sz="2400" b="1" i="0" u="none" strike="noStrike" kern="1200" cap="all" spc="-15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instancer</a:t>
            </a:r>
            <a:endParaRPr kumimoji="0" lang="en-US" sz="2400" b="1" i="0" u="none" strike="noStrike" kern="1200" cap="all" spc="-150" normalizeH="0" baseline="0" noProof="0">
              <a:ln>
                <a:noFill/>
              </a:ln>
              <a:solidFill>
                <a:schemeClr val="bg1">
                  <a:lumMod val="95000"/>
                </a:schemeClr>
              </a:solidFill>
              <a:effectLst/>
              <a:uLnTx/>
              <a:uFillTx/>
              <a:latin typeface="Biome" panose="020B0503030204020804" pitchFamily="34" charset="0"/>
              <a:ea typeface="+mj-ea"/>
              <a:cs typeface="Biome" panose="020B0503030204020804" pitchFamily="34" charset="0"/>
            </a:endParaRPr>
          </a:p>
        </p:txBody>
      </p:sp>
      <p:sp>
        <p:nvSpPr>
          <p:cNvPr id="33" name="TextBox 32">
            <a:extLst>
              <a:ext uri="{FF2B5EF4-FFF2-40B4-BE49-F238E27FC236}">
                <a16:creationId xmlns:a16="http://schemas.microsoft.com/office/drawing/2014/main" id="{617EE70B-D06A-FBD3-CF0D-E12A657E5933}"/>
              </a:ext>
            </a:extLst>
          </p:cNvPr>
          <p:cNvSpPr txBox="1"/>
          <p:nvPr/>
        </p:nvSpPr>
        <p:spPr>
          <a:xfrm>
            <a:off x="9453272" y="1354681"/>
            <a:ext cx="4414226" cy="4432480"/>
          </a:xfrm>
          <a:prstGeom prst="rect">
            <a:avLst/>
          </a:prstGeom>
          <a:noFill/>
        </p:spPr>
        <p:txBody>
          <a:bodyPr wrap="square">
            <a:prstTxWarp prst="textCircle">
              <a:avLst>
                <a:gd name="adj" fmla="val 14406463"/>
              </a:avLst>
            </a:prstTxWarp>
            <a:spAutoFit/>
          </a:bodyPr>
          <a:lstStyle/>
          <a:p>
            <a:pPr algn="ctr"/>
            <a:r>
              <a:rPr lang="en-US" sz="2800"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2400" b="1"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34" name="TextBox 33">
            <a:extLst>
              <a:ext uri="{FF2B5EF4-FFF2-40B4-BE49-F238E27FC236}">
                <a16:creationId xmlns:a16="http://schemas.microsoft.com/office/drawing/2014/main" id="{69654702-5DC5-9429-838A-563C8492C1A1}"/>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grpSp>
        <p:nvGrpSpPr>
          <p:cNvPr id="51" name="Google Shape;69351;p498">
            <a:extLst>
              <a:ext uri="{FF2B5EF4-FFF2-40B4-BE49-F238E27FC236}">
                <a16:creationId xmlns:a16="http://schemas.microsoft.com/office/drawing/2014/main" id="{ABA6AC05-F20C-852E-12DD-ACABB7008633}"/>
              </a:ext>
            </a:extLst>
          </p:cNvPr>
          <p:cNvGrpSpPr/>
          <p:nvPr/>
        </p:nvGrpSpPr>
        <p:grpSpPr>
          <a:xfrm>
            <a:off x="3536960" y="4627866"/>
            <a:ext cx="3579418" cy="1822051"/>
            <a:chOff x="4564625" y="1976950"/>
            <a:chExt cx="3978900" cy="2025176"/>
          </a:xfrm>
        </p:grpSpPr>
        <p:sp>
          <p:nvSpPr>
            <p:cNvPr id="52" name="Google Shape;69352;p498">
              <a:extLst>
                <a:ext uri="{FF2B5EF4-FFF2-40B4-BE49-F238E27FC236}">
                  <a16:creationId xmlns:a16="http://schemas.microsoft.com/office/drawing/2014/main" id="{59DC1AC2-2F07-19E7-3351-5F33B9B5E41E}"/>
                </a:ext>
              </a:extLst>
            </p:cNvPr>
            <p:cNvSpPr txBox="1"/>
            <p:nvPr/>
          </p:nvSpPr>
          <p:spPr>
            <a:xfrm rot="-2227" flipH="1">
              <a:off x="6052875" y="3290541"/>
              <a:ext cx="926100" cy="3387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899" b="1" i="0" u="none" strike="noStrike" kern="0" cap="none" spc="0" normalizeH="0" baseline="0" noProof="0">
                  <a:ln>
                    <a:noFill/>
                  </a:ln>
                  <a:solidFill>
                    <a:schemeClr val="bg1"/>
                  </a:solidFill>
                  <a:effectLst/>
                  <a:uLnTx/>
                  <a:uFillTx/>
                  <a:latin typeface="Arial"/>
                  <a:cs typeface="Arial"/>
                  <a:sym typeface="Arial"/>
                </a:rPr>
                <a:t>MQTT</a:t>
              </a:r>
              <a:endParaRPr kumimoji="0" sz="899" b="1" i="0" u="none" strike="noStrike" kern="0" cap="none" spc="0" normalizeH="0" baseline="0" noProof="0">
                <a:ln>
                  <a:noFill/>
                </a:ln>
                <a:solidFill>
                  <a:schemeClr val="bg1"/>
                </a:solidFill>
                <a:effectLst/>
                <a:uLnTx/>
                <a:uFillTx/>
                <a:latin typeface="Arial"/>
                <a:cs typeface="Arial"/>
                <a:sym typeface="Arial"/>
              </a:endParaRPr>
            </a:p>
          </p:txBody>
        </p:sp>
        <p:sp>
          <p:nvSpPr>
            <p:cNvPr id="53" name="Google Shape;69353;p498">
              <a:extLst>
                <a:ext uri="{FF2B5EF4-FFF2-40B4-BE49-F238E27FC236}">
                  <a16:creationId xmlns:a16="http://schemas.microsoft.com/office/drawing/2014/main" id="{173BE834-4EAE-2275-D424-BBA3848A5526}"/>
                </a:ext>
              </a:extLst>
            </p:cNvPr>
            <p:cNvSpPr txBox="1"/>
            <p:nvPr/>
          </p:nvSpPr>
          <p:spPr>
            <a:xfrm rot="18330924">
              <a:off x="4930501" y="2542390"/>
              <a:ext cx="1076221" cy="292328"/>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629" b="1" kern="0">
                  <a:solidFill>
                    <a:schemeClr val="bg1"/>
                  </a:solidFill>
                  <a:latin typeface="ABeeZee"/>
                  <a:sym typeface="ABeeZee"/>
                </a:rPr>
                <a:t>HTTP</a:t>
              </a:r>
              <a:endParaRPr sz="629" b="1" kern="0">
                <a:solidFill>
                  <a:schemeClr val="bg1"/>
                </a:solidFill>
                <a:latin typeface="ABeeZee"/>
                <a:sym typeface="Arial"/>
              </a:endParaRPr>
            </a:p>
          </p:txBody>
        </p:sp>
        <p:grpSp>
          <p:nvGrpSpPr>
            <p:cNvPr id="54" name="Google Shape;69354;p498">
              <a:extLst>
                <a:ext uri="{FF2B5EF4-FFF2-40B4-BE49-F238E27FC236}">
                  <a16:creationId xmlns:a16="http://schemas.microsoft.com/office/drawing/2014/main" id="{E1B23D30-27C4-E31C-311D-53817D97362B}"/>
                </a:ext>
              </a:extLst>
            </p:cNvPr>
            <p:cNvGrpSpPr/>
            <p:nvPr/>
          </p:nvGrpSpPr>
          <p:grpSpPr>
            <a:xfrm>
              <a:off x="5854640" y="1976950"/>
              <a:ext cx="1425887" cy="502800"/>
              <a:chOff x="4905400" y="1555750"/>
              <a:chExt cx="1263300" cy="502800"/>
            </a:xfrm>
          </p:grpSpPr>
          <p:sp>
            <p:nvSpPr>
              <p:cNvPr id="69" name="Google Shape;69355;p498">
                <a:extLst>
                  <a:ext uri="{FF2B5EF4-FFF2-40B4-BE49-F238E27FC236}">
                    <a16:creationId xmlns:a16="http://schemas.microsoft.com/office/drawing/2014/main" id="{0404AC0D-5748-B02F-EAEA-708496EA156A}"/>
                  </a:ext>
                </a:extLst>
              </p:cNvPr>
              <p:cNvSpPr/>
              <p:nvPr/>
            </p:nvSpPr>
            <p:spPr>
              <a:xfrm>
                <a:off x="490540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70" name="Google Shape;69356;p498">
                <a:extLst>
                  <a:ext uri="{FF2B5EF4-FFF2-40B4-BE49-F238E27FC236}">
                    <a16:creationId xmlns:a16="http://schemas.microsoft.com/office/drawing/2014/main" id="{537C5E9D-A27F-EE4D-4B50-69EF411B9482}"/>
                  </a:ext>
                </a:extLst>
              </p:cNvPr>
              <p:cNvSpPr txBox="1"/>
              <p:nvPr/>
            </p:nvSpPr>
            <p:spPr>
              <a:xfrm>
                <a:off x="5066700" y="1591600"/>
                <a:ext cx="1006800" cy="4311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439" b="1" i="0" u="none" strike="noStrike" kern="0" cap="none" spc="0" normalizeH="0" baseline="0" noProof="0">
                    <a:ln>
                      <a:noFill/>
                    </a:ln>
                    <a:solidFill>
                      <a:srgbClr val="253035"/>
                    </a:solidFill>
                    <a:effectLst/>
                    <a:uLnTx/>
                    <a:uFillTx/>
                    <a:latin typeface="ABeeZee"/>
                    <a:ea typeface="ABeeZee"/>
                    <a:cs typeface="ABeeZee"/>
                    <a:sym typeface="ABeeZee"/>
                  </a:rPr>
                  <a:t>Catalog</a:t>
                </a:r>
                <a:endParaRPr kumimoji="0" sz="1439"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grpSp>
          <p:nvGrpSpPr>
            <p:cNvPr id="55" name="Google Shape;69357;p498">
              <a:extLst>
                <a:ext uri="{FF2B5EF4-FFF2-40B4-BE49-F238E27FC236}">
                  <a16:creationId xmlns:a16="http://schemas.microsoft.com/office/drawing/2014/main" id="{D17B5E91-995E-A57A-3E1B-04CCEE819AD8}"/>
                </a:ext>
              </a:extLst>
            </p:cNvPr>
            <p:cNvGrpSpPr/>
            <p:nvPr/>
          </p:nvGrpSpPr>
          <p:grpSpPr>
            <a:xfrm>
              <a:off x="4564625" y="3175025"/>
              <a:ext cx="1263300" cy="502800"/>
              <a:chOff x="7055650" y="1555750"/>
              <a:chExt cx="1263300" cy="502800"/>
            </a:xfrm>
          </p:grpSpPr>
          <p:sp>
            <p:nvSpPr>
              <p:cNvPr id="67" name="Google Shape;69358;p498">
                <a:extLst>
                  <a:ext uri="{FF2B5EF4-FFF2-40B4-BE49-F238E27FC236}">
                    <a16:creationId xmlns:a16="http://schemas.microsoft.com/office/drawing/2014/main" id="{BDE71104-5270-5B8D-F407-822F0075AC77}"/>
                  </a:ext>
                </a:extLst>
              </p:cNvPr>
              <p:cNvSpPr/>
              <p:nvPr/>
            </p:nvSpPr>
            <p:spPr>
              <a:xfrm>
                <a:off x="705565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68" name="Google Shape;69359;p498">
                <a:extLst>
                  <a:ext uri="{FF2B5EF4-FFF2-40B4-BE49-F238E27FC236}">
                    <a16:creationId xmlns:a16="http://schemas.microsoft.com/office/drawing/2014/main" id="{40B5D902-6880-D569-6D65-75BF5A736F20}"/>
                  </a:ext>
                </a:extLst>
              </p:cNvPr>
              <p:cNvSpPr txBox="1"/>
              <p:nvPr/>
            </p:nvSpPr>
            <p:spPr>
              <a:xfrm>
                <a:off x="7055650" y="1607050"/>
                <a:ext cx="1263300" cy="4002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259" b="1" i="0" u="none" strike="noStrike" kern="0" cap="none" spc="0" normalizeH="0" baseline="0" noProof="0">
                    <a:ln>
                      <a:noFill/>
                    </a:ln>
                    <a:solidFill>
                      <a:srgbClr val="253035"/>
                    </a:solidFill>
                    <a:effectLst/>
                    <a:uLnTx/>
                    <a:uFillTx/>
                    <a:latin typeface="ABeeZee"/>
                    <a:ea typeface="ABeeZee"/>
                    <a:cs typeface="ABeeZee"/>
                    <a:sym typeface="ABeeZee"/>
                  </a:rPr>
                  <a:t>Control-Unit</a:t>
                </a:r>
                <a:endParaRPr kumimoji="0" sz="1259"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grpSp>
          <p:nvGrpSpPr>
            <p:cNvPr id="56" name="Google Shape;69360;p498">
              <a:extLst>
                <a:ext uri="{FF2B5EF4-FFF2-40B4-BE49-F238E27FC236}">
                  <a16:creationId xmlns:a16="http://schemas.microsoft.com/office/drawing/2014/main" id="{6F498E08-4F93-2015-B740-78EFE79EFB68}"/>
                </a:ext>
              </a:extLst>
            </p:cNvPr>
            <p:cNvGrpSpPr/>
            <p:nvPr/>
          </p:nvGrpSpPr>
          <p:grpSpPr>
            <a:xfrm>
              <a:off x="7280225" y="3175025"/>
              <a:ext cx="1263300" cy="502800"/>
              <a:chOff x="6102875" y="2622325"/>
              <a:chExt cx="1263300" cy="502800"/>
            </a:xfrm>
          </p:grpSpPr>
          <p:sp>
            <p:nvSpPr>
              <p:cNvPr id="65" name="Google Shape;69361;p498">
                <a:extLst>
                  <a:ext uri="{FF2B5EF4-FFF2-40B4-BE49-F238E27FC236}">
                    <a16:creationId xmlns:a16="http://schemas.microsoft.com/office/drawing/2014/main" id="{54A64DA7-0717-709B-0BEA-42D21FD2B055}"/>
                  </a:ext>
                </a:extLst>
              </p:cNvPr>
              <p:cNvSpPr/>
              <p:nvPr/>
            </p:nvSpPr>
            <p:spPr>
              <a:xfrm>
                <a:off x="6102875" y="2622325"/>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66" name="Google Shape;69362;p498">
                <a:extLst>
                  <a:ext uri="{FF2B5EF4-FFF2-40B4-BE49-F238E27FC236}">
                    <a16:creationId xmlns:a16="http://schemas.microsoft.com/office/drawing/2014/main" id="{99D77F7A-6DA8-3397-7A69-FE30131EEC9C}"/>
                  </a:ext>
                </a:extLst>
              </p:cNvPr>
              <p:cNvSpPr txBox="1"/>
              <p:nvPr/>
            </p:nvSpPr>
            <p:spPr>
              <a:xfrm>
                <a:off x="6231125" y="2658175"/>
                <a:ext cx="1006800" cy="4311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439" b="1" i="0" u="none" strike="noStrike" kern="0" cap="none" spc="0" normalizeH="0" baseline="0" noProof="0">
                    <a:ln>
                      <a:noFill/>
                    </a:ln>
                    <a:solidFill>
                      <a:srgbClr val="253035"/>
                    </a:solidFill>
                    <a:effectLst/>
                    <a:uLnTx/>
                    <a:uFillTx/>
                    <a:latin typeface="ABeeZee"/>
                    <a:ea typeface="ABeeZee"/>
                    <a:cs typeface="ABeeZee"/>
                    <a:sym typeface="ABeeZee"/>
                  </a:rPr>
                  <a:t>Devices</a:t>
                </a:r>
                <a:endParaRPr kumimoji="0" sz="1439"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cxnSp>
          <p:nvCxnSpPr>
            <p:cNvPr id="57" name="Google Shape;69363;p498">
              <a:extLst>
                <a:ext uri="{FF2B5EF4-FFF2-40B4-BE49-F238E27FC236}">
                  <a16:creationId xmlns:a16="http://schemas.microsoft.com/office/drawing/2014/main" id="{8BC929D6-7B49-E394-A966-9D70892226D1}"/>
                </a:ext>
              </a:extLst>
            </p:cNvPr>
            <p:cNvCxnSpPr/>
            <p:nvPr/>
          </p:nvCxnSpPr>
          <p:spPr>
            <a:xfrm rot="10800000" flipH="1">
              <a:off x="5107775" y="2363400"/>
              <a:ext cx="376200" cy="552900"/>
            </a:xfrm>
            <a:prstGeom prst="straightConnector1">
              <a:avLst/>
            </a:prstGeom>
            <a:noFill/>
            <a:ln w="28575" cap="flat" cmpd="sng">
              <a:solidFill>
                <a:schemeClr val="bg1"/>
              </a:solidFill>
              <a:prstDash val="solid"/>
              <a:round/>
              <a:headEnd type="none" w="med" len="med"/>
              <a:tailEnd type="stealth" w="med" len="med"/>
            </a:ln>
          </p:spPr>
        </p:cxnSp>
        <p:cxnSp>
          <p:nvCxnSpPr>
            <p:cNvPr id="58" name="Google Shape;69364;p498">
              <a:extLst>
                <a:ext uri="{FF2B5EF4-FFF2-40B4-BE49-F238E27FC236}">
                  <a16:creationId xmlns:a16="http://schemas.microsoft.com/office/drawing/2014/main" id="{29F3F76C-4F9D-EAFC-957D-18E76EC3705B}"/>
                </a:ext>
              </a:extLst>
            </p:cNvPr>
            <p:cNvCxnSpPr/>
            <p:nvPr/>
          </p:nvCxnSpPr>
          <p:spPr>
            <a:xfrm flipH="1">
              <a:off x="5389675" y="2469450"/>
              <a:ext cx="387900" cy="564600"/>
            </a:xfrm>
            <a:prstGeom prst="straightConnector1">
              <a:avLst/>
            </a:prstGeom>
            <a:noFill/>
            <a:ln w="28575" cap="flat" cmpd="sng">
              <a:solidFill>
                <a:schemeClr val="bg1"/>
              </a:solidFill>
              <a:prstDash val="solid"/>
              <a:round/>
              <a:headEnd type="none" w="med" len="med"/>
              <a:tailEnd type="stealth" w="med" len="med"/>
            </a:ln>
          </p:spPr>
        </p:cxnSp>
        <p:sp>
          <p:nvSpPr>
            <p:cNvPr id="59" name="Google Shape;69365;p498">
              <a:extLst>
                <a:ext uri="{FF2B5EF4-FFF2-40B4-BE49-F238E27FC236}">
                  <a16:creationId xmlns:a16="http://schemas.microsoft.com/office/drawing/2014/main" id="{765D1EA2-53C5-D03B-5405-BA8080F0A643}"/>
                </a:ext>
              </a:extLst>
            </p:cNvPr>
            <p:cNvSpPr txBox="1"/>
            <p:nvPr/>
          </p:nvSpPr>
          <p:spPr>
            <a:xfrm rot="-3269076">
              <a:off x="5182701" y="2658766"/>
              <a:ext cx="1076221" cy="292526"/>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629" b="1" kern="0">
                  <a:solidFill>
                    <a:schemeClr val="bg1"/>
                  </a:solidFill>
                  <a:latin typeface="ABeeZee"/>
                  <a:sym typeface="ABeeZee"/>
                </a:rPr>
                <a:t>GET</a:t>
              </a:r>
              <a:endParaRPr sz="629" b="1" kern="0">
                <a:solidFill>
                  <a:schemeClr val="bg1"/>
                </a:solidFill>
                <a:latin typeface="ABeeZee"/>
                <a:sym typeface="Arial"/>
              </a:endParaRPr>
            </a:p>
          </p:txBody>
        </p:sp>
        <p:sp>
          <p:nvSpPr>
            <p:cNvPr id="60" name="Google Shape;69366;p498">
              <a:extLst>
                <a:ext uri="{FF2B5EF4-FFF2-40B4-BE49-F238E27FC236}">
                  <a16:creationId xmlns:a16="http://schemas.microsoft.com/office/drawing/2014/main" id="{3A9A4521-5B43-E169-52D3-F981D082093D}"/>
                </a:ext>
              </a:extLst>
            </p:cNvPr>
            <p:cNvSpPr txBox="1"/>
            <p:nvPr/>
          </p:nvSpPr>
          <p:spPr>
            <a:xfrm rot="-3269076">
              <a:off x="4635201" y="2410866"/>
              <a:ext cx="1076221" cy="292526"/>
            </a:xfrm>
            <a:prstGeom prst="rect">
              <a:avLst/>
            </a:prstGeom>
            <a:noFill/>
            <a:ln>
              <a:noFill/>
            </a:ln>
          </p:spPr>
          <p:txBody>
            <a:bodyPr spcFirstLastPara="1" wrap="square" lIns="82275" tIns="82275" rIns="82275" bIns="82275" anchor="t" anchorCtr="0">
              <a:spAutoFit/>
            </a:bodyPr>
            <a:lstStyle/>
            <a:p>
              <a:pPr algn="ctr">
                <a:buClr>
                  <a:srgbClr val="000000"/>
                </a:buClr>
              </a:pPr>
              <a:r>
                <a:rPr lang="en" sz="629" b="1" kern="0">
                  <a:solidFill>
                    <a:schemeClr val="bg1"/>
                  </a:solidFill>
                  <a:latin typeface="ABeeZee"/>
                  <a:sym typeface="ABeeZee"/>
                </a:rPr>
                <a:t>POST/ PUT</a:t>
              </a:r>
              <a:endParaRPr sz="629" b="1" kern="0">
                <a:solidFill>
                  <a:schemeClr val="bg1"/>
                </a:solidFill>
                <a:latin typeface="ABeeZee"/>
                <a:sym typeface="ABeeZee"/>
              </a:endParaRPr>
            </a:p>
          </p:txBody>
        </p:sp>
        <p:cxnSp>
          <p:nvCxnSpPr>
            <p:cNvPr id="61" name="Google Shape;69367;p498">
              <a:extLst>
                <a:ext uri="{FF2B5EF4-FFF2-40B4-BE49-F238E27FC236}">
                  <a16:creationId xmlns:a16="http://schemas.microsoft.com/office/drawing/2014/main" id="{D05A0F00-9A8D-0D0A-1756-F37ABB918C85}"/>
                </a:ext>
              </a:extLst>
            </p:cNvPr>
            <p:cNvCxnSpPr/>
            <p:nvPr/>
          </p:nvCxnSpPr>
          <p:spPr>
            <a:xfrm>
              <a:off x="6127875" y="3366450"/>
              <a:ext cx="776100" cy="0"/>
            </a:xfrm>
            <a:prstGeom prst="straightConnector1">
              <a:avLst/>
            </a:prstGeom>
            <a:noFill/>
            <a:ln w="28575" cap="flat" cmpd="sng">
              <a:solidFill>
                <a:schemeClr val="bg1"/>
              </a:solidFill>
              <a:prstDash val="solid"/>
              <a:round/>
              <a:headEnd type="none" w="med" len="med"/>
              <a:tailEnd type="triangle" w="med" len="med"/>
            </a:ln>
          </p:spPr>
        </p:cxnSp>
        <p:cxnSp>
          <p:nvCxnSpPr>
            <p:cNvPr id="62" name="Google Shape;69368;p498">
              <a:extLst>
                <a:ext uri="{FF2B5EF4-FFF2-40B4-BE49-F238E27FC236}">
                  <a16:creationId xmlns:a16="http://schemas.microsoft.com/office/drawing/2014/main" id="{3E5595FC-FC40-04F9-729E-508C9A7130E7}"/>
                </a:ext>
              </a:extLst>
            </p:cNvPr>
            <p:cNvCxnSpPr/>
            <p:nvPr/>
          </p:nvCxnSpPr>
          <p:spPr>
            <a:xfrm rot="10800000">
              <a:off x="6089175" y="3587475"/>
              <a:ext cx="853500" cy="9000"/>
            </a:xfrm>
            <a:prstGeom prst="straightConnector1">
              <a:avLst/>
            </a:prstGeom>
            <a:noFill/>
            <a:ln w="28575" cap="flat" cmpd="sng">
              <a:solidFill>
                <a:schemeClr val="bg1"/>
              </a:solidFill>
              <a:prstDash val="solid"/>
              <a:round/>
              <a:headEnd type="none" w="med" len="med"/>
              <a:tailEnd type="triangle" w="med" len="med"/>
            </a:ln>
          </p:spPr>
        </p:cxnSp>
        <p:sp>
          <p:nvSpPr>
            <p:cNvPr id="63" name="Google Shape;69369;p498">
              <a:extLst>
                <a:ext uri="{FF2B5EF4-FFF2-40B4-BE49-F238E27FC236}">
                  <a16:creationId xmlns:a16="http://schemas.microsoft.com/office/drawing/2014/main" id="{0381F16F-1444-4588-2185-8890217D2E43}"/>
                </a:ext>
              </a:extLst>
            </p:cNvPr>
            <p:cNvSpPr txBox="1"/>
            <p:nvPr/>
          </p:nvSpPr>
          <p:spPr>
            <a:xfrm rot="-2227" flipH="1">
              <a:off x="6029412" y="2959751"/>
              <a:ext cx="926100" cy="400200"/>
            </a:xfrm>
            <a:prstGeom prst="rect">
              <a:avLst/>
            </a:prstGeom>
            <a:noFill/>
            <a:ln>
              <a:noFill/>
            </a:ln>
          </p:spPr>
          <p:txBody>
            <a:bodyPr spcFirstLastPara="1" wrap="square" lIns="82275" tIns="82275" rIns="82275" bIns="82275" anchor="t" anchorCtr="0">
              <a:spAutoFit/>
            </a:bodyPr>
            <a:lstStyle/>
            <a:p>
              <a:pPr algn="ctr">
                <a:buClr>
                  <a:srgbClr val="000000"/>
                </a:buClr>
              </a:pPr>
              <a:r>
                <a:rPr lang="en" sz="629" b="1" kern="0">
                  <a:solidFill>
                    <a:schemeClr val="bg1"/>
                  </a:solidFill>
                  <a:latin typeface="ABeeZee"/>
                  <a:sym typeface="ABeeZee"/>
                </a:rPr>
                <a:t>PUBLISH/ SUBSCRIBE</a:t>
              </a:r>
              <a:endParaRPr sz="629" b="1" kern="0">
                <a:solidFill>
                  <a:schemeClr val="bg1"/>
                </a:solidFill>
                <a:latin typeface="ABeeZee"/>
                <a:sym typeface="Arial"/>
              </a:endParaRPr>
            </a:p>
          </p:txBody>
        </p:sp>
        <p:sp>
          <p:nvSpPr>
            <p:cNvPr id="64" name="Google Shape;69370;p498">
              <a:extLst>
                <a:ext uri="{FF2B5EF4-FFF2-40B4-BE49-F238E27FC236}">
                  <a16:creationId xmlns:a16="http://schemas.microsoft.com/office/drawing/2014/main" id="{C45FB267-CA95-C9C3-D0E7-51AB05B73A83}"/>
                </a:ext>
              </a:extLst>
            </p:cNvPr>
            <p:cNvSpPr txBox="1"/>
            <p:nvPr/>
          </p:nvSpPr>
          <p:spPr>
            <a:xfrm rot="-2227" flipH="1">
              <a:off x="6029412" y="3601926"/>
              <a:ext cx="926100" cy="4002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629" b="1" i="0" u="none" strike="noStrike" kern="0" cap="none" spc="0" normalizeH="0" baseline="0" noProof="0">
                  <a:ln>
                    <a:noFill/>
                  </a:ln>
                  <a:solidFill>
                    <a:schemeClr val="bg1"/>
                  </a:solidFill>
                  <a:effectLst/>
                  <a:uLnTx/>
                  <a:uFillTx/>
                  <a:latin typeface="ABeeZee"/>
                  <a:ea typeface="ABeeZee"/>
                  <a:cs typeface="ABeeZee"/>
                  <a:sym typeface="ABeeZee"/>
                </a:rPr>
                <a:t>PUBLISH/ SUBSCRIBE</a:t>
              </a:r>
              <a:endParaRPr kumimoji="0" sz="629" b="1" i="0" u="none" strike="noStrike" kern="0" cap="none" spc="0" normalizeH="0" baseline="0" noProof="0">
                <a:ln>
                  <a:noFill/>
                </a:ln>
                <a:solidFill>
                  <a:schemeClr val="bg1"/>
                </a:solidFill>
                <a:effectLst/>
                <a:uLnTx/>
                <a:uFillTx/>
                <a:latin typeface="Arial"/>
                <a:cs typeface="Arial"/>
                <a:sym typeface="Arial"/>
              </a:endParaRPr>
            </a:p>
          </p:txBody>
        </p:sp>
      </p:grpSp>
    </p:spTree>
    <p:extLst>
      <p:ext uri="{BB962C8B-B14F-4D97-AF65-F5344CB8AC3E}">
        <p14:creationId xmlns:p14="http://schemas.microsoft.com/office/powerpoint/2010/main" val="12417554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36EB3-F2E2-07F4-B0FF-7ACE99BA4EEE}"/>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ABD82F0E-7A2C-43D5-2CD5-51BAC90982C5}"/>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74B1E55D-DA06-36AE-FE7B-BFC8CBD5C57B}"/>
              </a:ext>
            </a:extLst>
          </p:cNvPr>
          <p:cNvSpPr txBox="1"/>
          <p:nvPr/>
        </p:nvSpPr>
        <p:spPr>
          <a:xfrm>
            <a:off x="115685" y="-5074920"/>
            <a:ext cx="5980315" cy="23555166"/>
          </a:xfrm>
          <a:prstGeom prst="rect">
            <a:avLst/>
          </a:prstGeom>
          <a:solidFill>
            <a:srgbClr val="1F1F1F"/>
          </a:solidFill>
        </p:spPr>
        <p:txBody>
          <a:bodyPr wrap="square">
            <a:spAutoFit/>
          </a:bodyPr>
          <a:lstStyle/>
          <a:p>
            <a:pPr>
              <a:lnSpc>
                <a:spcPts val="1425"/>
              </a:lnSpc>
              <a:buNone/>
            </a:pPr>
            <a:br>
              <a:rPr lang="en-US" sz="600" b="0">
                <a:solidFill>
                  <a:srgbClr val="CCCCCC"/>
                </a:solidFill>
                <a:effectLst/>
                <a:latin typeface="Consolas" panose="020B0609020204030204" pitchFamily="49" charset="0"/>
              </a:rPr>
            </a:b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json</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sched</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requests</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copy</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datetime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datetime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threading</a:t>
            </a:r>
          </a:p>
          <a:p>
            <a:pPr>
              <a:lnSpc>
                <a:spcPts val="1425"/>
              </a:lnSpc>
              <a:buNone/>
            </a:pPr>
            <a:br>
              <a:rPr lang="en-US" sz="600" b="0">
                <a:solidFill>
                  <a:srgbClr val="CCCCCC"/>
                </a:solidFill>
                <a:effectLst/>
                <a:latin typeface="Consolas" panose="020B0609020204030204" pitchFamily="49" charset="0"/>
              </a:rPr>
            </a:br>
            <a:r>
              <a:rPr lang="en-US" sz="600" b="0">
                <a:solidFill>
                  <a:srgbClr val="569CD6"/>
                </a:solidFill>
                <a:effectLst/>
                <a:latin typeface="Consolas" panose="020B0609020204030204" pitchFamily="49" charset="0"/>
              </a:rPr>
              <a:t>class</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Controler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__init__</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catalogAddress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mqtt_client</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main_topic</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catalogAddress.rstrip(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mqtt_client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sched.scheduler(time.time, time.sleep)</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.scheduler.enter(</a:t>
            </a:r>
            <a:r>
              <a:rPr lang="en-US" sz="600" b="0">
                <a:solidFill>
                  <a:srgbClr val="B5CEA8"/>
                </a:solidFill>
                <a:effectLst/>
                <a:latin typeface="Consolas" panose="020B0609020204030204" pitchFamily="49" charset="0"/>
              </a:rPr>
              <a:t>15</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.check_environmental_conditions,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.thread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threading.Thread(</a:t>
            </a:r>
            <a:r>
              <a:rPr lang="en-US" sz="600" b="0">
                <a:solidFill>
                  <a:srgbClr val="9CDCFE"/>
                </a:solidFill>
                <a:effectLst/>
                <a:latin typeface="Consolas" panose="020B0609020204030204" pitchFamily="49" charset="0"/>
              </a:rPr>
              <a:t>target</a:t>
            </a:r>
            <a:r>
              <a:rPr lang="en-US" sz="600" b="0">
                <a:solidFill>
                  <a:srgbClr val="D4D4D4"/>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.scheduler.run)</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.thread.daemon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.thread.start()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.msg_template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"bn"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"n"</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"actuator"</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"u"</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"command"</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"v"</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process_message</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payload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parts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topic.split(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(parts)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6</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_, _, houseID, floorID, unitID, sensorType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parts[:</a:t>
            </a:r>
            <a:r>
              <a:rPr lang="en-US" sz="600" b="0">
                <a:solidFill>
                  <a:srgbClr val="B5CEA8"/>
                </a:solidFill>
                <a:effectLst/>
                <a:latin typeface="Consolas" panose="020B0609020204030204" pitchFamily="49" charset="0"/>
              </a:rPr>
              <a:t>6</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(houseID),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(floorID),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(unitID))</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event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payload.get(</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value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event.get(</a:t>
            </a:r>
            <a:r>
              <a:rPr lang="en-US" sz="600" b="0">
                <a:solidFill>
                  <a:srgbClr val="CE9178"/>
                </a:solidFill>
                <a:effectLst/>
                <a:latin typeface="Consolas" panose="020B0609020204030204" pitchFamily="49" charset="0"/>
              </a:rPr>
              <a:t>"v"</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sensorType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"motion_sensor"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value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"Detected"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time.time()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"[ALERT] Motion in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.send_command(key, </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"ON"</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"Motion Detected"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elif</a:t>
            </a:r>
            <a:r>
              <a:rPr lang="en-US" sz="600" b="0">
                <a:solidFill>
                  <a:srgbClr val="CCCCCC"/>
                </a:solidFill>
                <a:effectLst/>
                <a:latin typeface="Consolas" panose="020B0609020204030204" pitchFamily="49" charset="0"/>
              </a:rPr>
              <a:t> sensorType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"light_sensor"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float</a:t>
            </a:r>
            <a:r>
              <a:rPr lang="en-US" sz="600" b="0">
                <a:solidFill>
                  <a:srgbClr val="CCCCCC"/>
                </a:solidFill>
                <a:effectLst/>
                <a:latin typeface="Consolas" panose="020B0609020204030204" pitchFamily="49" charset="0"/>
              </a:rPr>
              <a:t>(value)</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Controller failed to process message: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check_environmental_conditions</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now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time.time()</a:t>
            </a:r>
          </a:p>
          <a:p>
            <a:pPr>
              <a:lnSpc>
                <a:spcPts val="1425"/>
              </a:lnSpc>
              <a:buNone/>
            </a:pPr>
            <a:r>
              <a:rPr lang="en-US" sz="600" b="0">
                <a:solidFill>
                  <a:srgbClr val="CCCCCC"/>
                </a:solidFill>
                <a:effectLst/>
                <a:latin typeface="Consolas" panose="020B0609020204030204" pitchFamily="49" charset="0"/>
              </a:rPr>
              <a:t>        all_known_keys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.device_status_cache.keys())</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key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all_known_keys:</a:t>
            </a:r>
          </a:p>
          <a:p>
            <a:pPr>
              <a:lnSpc>
                <a:spcPts val="1425"/>
              </a:lnSpc>
              <a:buNone/>
            </a:pPr>
            <a:r>
              <a:rPr lang="en-US" sz="600" b="0">
                <a:solidFill>
                  <a:srgbClr val="CCCCCC"/>
                </a:solidFill>
                <a:effectLst/>
                <a:latin typeface="Consolas" panose="020B0609020204030204" pitchFamily="49" charset="0"/>
              </a:rPr>
              <a:t>            light_level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.latest_light_level.get(key, </a:t>
            </a:r>
            <a:r>
              <a:rPr lang="en-US" sz="600" b="0">
                <a:solidFill>
                  <a:srgbClr val="B5CEA8"/>
                </a:solidFill>
                <a:effectLst/>
                <a:latin typeface="Consolas" panose="020B0609020204030204" pitchFamily="49" charset="0"/>
              </a:rPr>
              <a:t>1000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last_motion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.last_motion_time.get(key, </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is_light_on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.device_status_cache.get(key, {}).get(</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is_light_on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light_level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400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"[ACTION] Low light in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-&gt; Turn ON light"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.send_command(key, </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"ON"</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"Low Light Level"</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continue</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is_light_on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(now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last_motion </a:t>
            </a:r>
            <a:r>
              <a:rPr lang="en-US" sz="600" b="0">
                <a:solidFill>
                  <a:srgbClr val="D4D4D4"/>
                </a:solidFill>
                <a:effectLst/>
                <a:latin typeface="Consolas" panose="020B0609020204030204" pitchFamily="49" charset="0"/>
              </a:rPr>
              <a:t>&gt;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30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light_level </a:t>
            </a:r>
            <a:r>
              <a:rPr lang="en-US" sz="600" b="0">
                <a:solidFill>
                  <a:srgbClr val="D4D4D4"/>
                </a:solidFill>
                <a:effectLst/>
                <a:latin typeface="Consolas" panose="020B0609020204030204" pitchFamily="49" charset="0"/>
              </a:rPr>
              <a:t>&gt;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400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"[ACTION] No motion &amp; bright in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-&gt; Turn OFF light"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.send_command(key, </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"OFF"</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"Auto-Off: Bright &amp; No Motion"</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key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del</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.last_motion_time[key]</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.scheduler.enter(</a:t>
            </a:r>
            <a:r>
              <a:rPr lang="en-US" sz="600" b="0">
                <a:solidFill>
                  <a:srgbClr val="B5CEA8"/>
                </a:solidFill>
                <a:effectLst/>
                <a:latin typeface="Consolas" panose="020B0609020204030204" pitchFamily="49" charset="0"/>
              </a:rPr>
              <a:t>15</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.check_environmental_conditions, ())</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send_command</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key</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device_name</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command</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reason</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houseID, floorID, unitID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key</a:t>
            </a:r>
          </a:p>
          <a:p>
            <a:pPr>
              <a:lnSpc>
                <a:spcPts val="1425"/>
              </a:lnSpc>
              <a:buNone/>
            </a:pPr>
            <a:r>
              <a:rPr lang="en-US" sz="600" b="0">
                <a:solidFill>
                  <a:srgbClr val="CCCCCC"/>
                </a:solidFill>
                <a:effectLst/>
                <a:latin typeface="Consolas" panose="020B0609020204030204" pitchFamily="49" charset="0"/>
              </a:rPr>
              <a:t>        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/commands/</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houseID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floorID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unitID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device_name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msg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copy.deepcopy(</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.msg_template)</a:t>
            </a:r>
          </a:p>
          <a:p>
            <a:pPr>
              <a:lnSpc>
                <a:spcPts val="1425"/>
              </a:lnSpc>
              <a:buNone/>
            </a:pPr>
            <a:r>
              <a:rPr lang="en-US" sz="600" b="0">
                <a:solidFill>
                  <a:srgbClr val="CCCCCC"/>
                </a:solidFill>
                <a:effectLst/>
                <a:latin typeface="Consolas" panose="020B0609020204030204" pitchFamily="49" charset="0"/>
              </a:rPr>
              <a:t>        msg[</a:t>
            </a:r>
            <a:r>
              <a:rPr lang="en-US" sz="600" b="0">
                <a:solidFill>
                  <a:srgbClr val="CE9178"/>
                </a:solidFill>
                <a:effectLst/>
                <a:latin typeface="Consolas" panose="020B0609020204030204" pitchFamily="49" charset="0"/>
              </a:rPr>
              <a:t>"bn"</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a:t>
            </a:r>
          </a:p>
          <a:p>
            <a:pPr>
              <a:lnSpc>
                <a:spcPts val="1425"/>
              </a:lnSpc>
              <a:buNone/>
            </a:pPr>
            <a:r>
              <a:rPr lang="en-US" sz="600" b="0">
                <a:solidFill>
                  <a:srgbClr val="CCCCCC"/>
                </a:solidFill>
                <a:effectLst/>
                <a:latin typeface="Consolas" panose="020B0609020204030204" pitchFamily="49" charset="0"/>
              </a:rPr>
              <a:t>        msg[</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"t"</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(time.time())</a:t>
            </a:r>
          </a:p>
          <a:p>
            <a:pPr>
              <a:lnSpc>
                <a:spcPts val="1425"/>
              </a:lnSpc>
              <a:buNone/>
            </a:pPr>
            <a:r>
              <a:rPr lang="en-US" sz="600" b="0">
                <a:solidFill>
                  <a:srgbClr val="CCCCCC"/>
                </a:solidFill>
                <a:effectLst/>
                <a:latin typeface="Consolas" panose="020B0609020204030204" pitchFamily="49" charset="0"/>
              </a:rPr>
              <a:t>        msg[</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"v"</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command</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.client.myPublish(topic, msg)</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"[CMD]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command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-&gt;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(Reason: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reason</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.update_catalog(key, device_name, command, reason)</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update_catalog</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key</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device_name</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new_status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reason</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key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.device_status_cache[key].get(device_name)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new_status: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.device_status_cache[key][device_name]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new_status</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/houses"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houses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r.json()</a:t>
            </a:r>
          </a:p>
          <a:p>
            <a:pPr>
              <a:lnSpc>
                <a:spcPts val="1425"/>
              </a:lnSpc>
              <a:buNone/>
            </a:pPr>
            <a:r>
              <a:rPr lang="en-US" sz="600" b="0">
                <a:solidFill>
                  <a:srgbClr val="CCCCCC"/>
                </a:solidFill>
                <a:effectLst/>
                <a:latin typeface="Consolas" panose="020B0609020204030204" pitchFamily="49" charset="0"/>
              </a:rPr>
              <a:t>            device_to_update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house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(house.get(</a:t>
            </a:r>
            <a:r>
              <a:rPr lang="en-US" sz="600" b="0">
                <a:solidFill>
                  <a:srgbClr val="CE9178"/>
                </a:solidFill>
                <a:effectLst/>
                <a:latin typeface="Consolas" panose="020B0609020204030204" pitchFamily="49" charset="0"/>
              </a:rPr>
              <a:t>"houseID"</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floor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house.get(</a:t>
            </a:r>
            <a:r>
              <a:rPr lang="en-US" sz="600" b="0">
                <a:solidFill>
                  <a:srgbClr val="CE9178"/>
                </a:solidFill>
                <a:effectLst/>
                <a:latin typeface="Consolas" panose="020B0609020204030204" pitchFamily="49" charset="0"/>
              </a:rPr>
              <a:t>"floors"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(floor.get(</a:t>
            </a:r>
            <a:r>
              <a:rPr lang="en-US" sz="600" b="0">
                <a:solidFill>
                  <a:srgbClr val="CE9178"/>
                </a:solidFill>
                <a:effectLst/>
                <a:latin typeface="Consolas" panose="020B0609020204030204" pitchFamily="49" charset="0"/>
              </a:rPr>
              <a:t>"floorID"</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floor.get(</a:t>
            </a:r>
            <a:r>
              <a:rPr lang="en-US" sz="600" b="0">
                <a:solidFill>
                  <a:srgbClr val="CE9178"/>
                </a:solidFill>
                <a:effectLst/>
                <a:latin typeface="Consolas" panose="020B0609020204030204" pitchFamily="49" charset="0"/>
              </a:rPr>
              <a:t>"units"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(unit.get(</a:t>
            </a:r>
            <a:r>
              <a:rPr lang="en-US" sz="600" b="0">
                <a:solidFill>
                  <a:srgbClr val="CE9178"/>
                </a:solidFill>
                <a:effectLst/>
                <a:latin typeface="Consolas" panose="020B0609020204030204" pitchFamily="49" charset="0"/>
              </a:rPr>
              <a:t>"unitID"</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device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unit.get(</a:t>
            </a:r>
            <a:r>
              <a:rPr lang="en-US" sz="600" b="0">
                <a:solidFill>
                  <a:srgbClr val="CE9178"/>
                </a:solidFill>
                <a:effectLst/>
                <a:latin typeface="Consolas" panose="020B0609020204030204" pitchFamily="49" charset="0"/>
              </a:rPr>
              <a:t>"devicesList"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device.get(</a:t>
            </a:r>
            <a:r>
              <a:rPr lang="en-US" sz="600" b="0">
                <a:solidFill>
                  <a:srgbClr val="CE9178"/>
                </a:solidFill>
                <a:effectLst/>
                <a:latin typeface="Consolas" panose="020B0609020204030204" pitchFamily="49" charset="0"/>
              </a:rPr>
              <a:t>"deviceName"</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device_name:</a:t>
            </a:r>
          </a:p>
          <a:p>
            <a:pPr>
              <a:lnSpc>
                <a:spcPts val="1425"/>
              </a:lnSpc>
              <a:buNone/>
            </a:pPr>
            <a:r>
              <a:rPr lang="en-US" sz="600" b="0">
                <a:solidFill>
                  <a:srgbClr val="CCCCCC"/>
                </a:solidFill>
                <a:effectLst/>
                <a:latin typeface="Consolas" panose="020B0609020204030204" pitchFamily="49" charset="0"/>
              </a:rPr>
              <a:t>                                            device_to_update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device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break</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device_to_update:</a:t>
            </a:r>
          </a:p>
          <a:p>
            <a:pPr>
              <a:lnSpc>
                <a:spcPts val="1425"/>
              </a:lnSpc>
              <a:buNone/>
            </a:pPr>
            <a:r>
              <a:rPr lang="en-US" sz="600" b="0">
                <a:solidFill>
                  <a:srgbClr val="CCCCCC"/>
                </a:solidFill>
                <a:effectLst/>
                <a:latin typeface="Consolas" panose="020B0609020204030204" pitchFamily="49" charset="0"/>
              </a:rPr>
              <a:t>                device_to_update[</a:t>
            </a:r>
            <a:r>
              <a:rPr lang="en-US" sz="600" b="0">
                <a:solidFill>
                  <a:srgbClr val="CE9178"/>
                </a:solidFill>
                <a:effectLst/>
                <a:latin typeface="Consolas" panose="020B0609020204030204" pitchFamily="49" charset="0"/>
              </a:rPr>
              <a:t>"deviceStatus"</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new_status</a:t>
            </a:r>
          </a:p>
          <a:p>
            <a:pPr>
              <a:lnSpc>
                <a:spcPts val="1425"/>
              </a:lnSpc>
              <a:buNone/>
            </a:pPr>
            <a:r>
              <a:rPr lang="en-US" sz="600" b="0">
                <a:solidFill>
                  <a:srgbClr val="CCCCCC"/>
                </a:solidFill>
                <a:effectLst/>
                <a:latin typeface="Consolas" panose="020B0609020204030204" pitchFamily="49" charset="0"/>
              </a:rPr>
              <a:t>                device_to_update[</a:t>
            </a:r>
            <a:r>
              <a:rPr lang="en-US" sz="600" b="0">
                <a:solidFill>
                  <a:srgbClr val="CE9178"/>
                </a:solidFill>
                <a:effectLst/>
                <a:latin typeface="Consolas" panose="020B0609020204030204" pitchFamily="49" charset="0"/>
              </a:rPr>
              <a:t>"lastUpdate"</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datetime.now().strftime(</a:t>
            </a:r>
            <a:r>
              <a:rPr lang="en-US" sz="600" b="0">
                <a:solidFill>
                  <a:srgbClr val="CE9178"/>
                </a:solidFill>
                <a:effectLst/>
                <a:latin typeface="Consolas" panose="020B0609020204030204" pitchFamily="49" charset="0"/>
              </a:rPr>
              <a:t>"%Y-%m-</a:t>
            </a:r>
            <a:r>
              <a:rPr lang="en-US" sz="600" b="0">
                <a:solidFill>
                  <a:srgbClr val="569CD6"/>
                </a:solidFill>
                <a:effectLst/>
                <a:latin typeface="Consolas" panose="020B0609020204030204" pitchFamily="49" charset="0"/>
              </a:rPr>
              <a:t>%d</a:t>
            </a:r>
            <a:r>
              <a:rPr lang="en-US" sz="600" b="0">
                <a:solidFill>
                  <a:srgbClr val="CE9178"/>
                </a:solidFill>
                <a:effectLst/>
                <a:latin typeface="Consolas" panose="020B0609020204030204" pitchFamily="49" charset="0"/>
              </a:rPr>
              <a:t> %H:%M:%S"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device_to_update[</a:t>
            </a:r>
            <a:r>
              <a:rPr lang="en-US" sz="600" b="0">
                <a:solidFill>
                  <a:srgbClr val="CE9178"/>
                </a:solidFill>
                <a:effectLst/>
                <a:latin typeface="Consolas" panose="020B0609020204030204" pitchFamily="49" charset="0"/>
              </a:rPr>
              <a:t>"lastCommandReason"</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reason</a:t>
            </a:r>
          </a:p>
          <a:p>
            <a:pPr>
              <a:lnSpc>
                <a:spcPts val="1425"/>
              </a:lnSpc>
              <a:buNone/>
            </a:pPr>
            <a:r>
              <a:rPr lang="en-US" sz="600" b="0">
                <a:solidFill>
                  <a:srgbClr val="CCCCCC"/>
                </a:solidFill>
                <a:effectLst/>
                <a:latin typeface="Consolas" panose="020B0609020204030204" pitchFamily="49" charset="0"/>
              </a:rPr>
              <a:t>                requests.put(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/devices"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json</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device_to_update)</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Failed to update catalog: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p:txBody>
      </p:sp>
      <p:pic>
        <p:nvPicPr>
          <p:cNvPr id="37" name="Graphic 36">
            <a:extLst>
              <a:ext uri="{FF2B5EF4-FFF2-40B4-BE49-F238E27FC236}">
                <a16:creationId xmlns:a16="http://schemas.microsoft.com/office/drawing/2014/main" id="{06D2BBD5-6951-B11B-00A9-1F6D71D0D2A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34E2564A-5EE5-0DF1-F678-F5956FA5B096}"/>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BF71D277-BAA1-FE9D-8CCA-6FA79A5AD8C8}"/>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64EB4CB2-D923-BE8D-C174-119EC080E1BE}"/>
              </a:ext>
            </a:extLst>
          </p:cNvPr>
          <p:cNvSpPr/>
          <p:nvPr/>
        </p:nvSpPr>
        <p:spPr>
          <a:xfrm>
            <a:off x="106297" y="8691823"/>
            <a:ext cx="6408803" cy="966895"/>
          </a:xfrm>
          <a:prstGeom prst="roundRect">
            <a:avLst>
              <a:gd name="adj" fmla="val 4519"/>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D7C65684-2CB3-1C8A-9CDE-44209DEE4D92}"/>
              </a:ext>
            </a:extLst>
          </p:cNvPr>
          <p:cNvSpPr txBox="1"/>
          <p:nvPr/>
        </p:nvSpPr>
        <p:spPr>
          <a:xfrm>
            <a:off x="135157" y="706710"/>
            <a:ext cx="6493622" cy="817245"/>
          </a:xfrm>
          <a:prstGeom prst="roundRect">
            <a:avLst>
              <a:gd name="adj" fmla="val 1669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peak Pro"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peak Pro" panose="020F0502020204030204" pitchFamily="34" charset="0"/>
                <a:ea typeface="+mn-ea"/>
                <a:cs typeface="+mn-cs"/>
              </a:rPr>
              <a:t>It listens to sensor messages, figures out where they came from, and reacts.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a:ln>
                <a:noFill/>
              </a:ln>
              <a:solidFill>
                <a:srgbClr val="FFFFFF"/>
              </a:solidFill>
              <a:effectLst/>
              <a:uLnTx/>
              <a:uFillTx/>
              <a:latin typeface="Speak Pro" panose="020F0502020204030204" pitchFamily="34" charset="0"/>
              <a:ea typeface="+mn-ea"/>
              <a:cs typeface="+mn-cs"/>
            </a:endParaRPr>
          </a:p>
        </p:txBody>
      </p:sp>
      <p:sp useBgFill="1">
        <p:nvSpPr>
          <p:cNvPr id="7" name="Flowchart: Summing Junction 6">
            <a:extLst>
              <a:ext uri="{FF2B5EF4-FFF2-40B4-BE49-F238E27FC236}">
                <a16:creationId xmlns:a16="http://schemas.microsoft.com/office/drawing/2014/main" id="{B3FBEAD0-93EC-A714-0DAC-90094683E222}"/>
              </a:ext>
            </a:extLst>
          </p:cNvPr>
          <p:cNvSpPr/>
          <p:nvPr/>
        </p:nvSpPr>
        <p:spPr>
          <a:xfrm rot="162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20" name="Oval 19">
            <a:extLst>
              <a:ext uri="{FF2B5EF4-FFF2-40B4-BE49-F238E27FC236}">
                <a16:creationId xmlns:a16="http://schemas.microsoft.com/office/drawing/2014/main" id="{865DC3B2-3F1D-86AC-D771-8F0C29416E85}"/>
              </a:ext>
            </a:extLst>
          </p:cNvPr>
          <p:cNvSpPr/>
          <p:nvPr/>
        </p:nvSpPr>
        <p:spPr>
          <a:xfrm rot="162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1373EDBB-E23D-C7FD-C1A0-B04B67947A01}"/>
              </a:ext>
            </a:extLst>
          </p:cNvPr>
          <p:cNvSpPr txBox="1"/>
          <p:nvPr/>
        </p:nvSpPr>
        <p:spPr>
          <a:xfrm rot="5400000">
            <a:off x="9123203" y="1666506"/>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24" name="TextBox 23">
            <a:extLst>
              <a:ext uri="{FF2B5EF4-FFF2-40B4-BE49-F238E27FC236}">
                <a16:creationId xmlns:a16="http://schemas.microsoft.com/office/drawing/2014/main" id="{D8753CF3-ACD5-BA2B-98D8-1B32ABE57591}"/>
              </a:ext>
            </a:extLst>
          </p:cNvPr>
          <p:cNvSpPr txBox="1"/>
          <p:nvPr/>
        </p:nvSpPr>
        <p:spPr>
          <a:xfrm rot="10800000">
            <a:off x="8678867" y="1400162"/>
            <a:ext cx="4058156" cy="4074940"/>
          </a:xfrm>
          <a:prstGeom prst="rect">
            <a:avLst/>
          </a:prstGeom>
          <a:noFill/>
        </p:spPr>
        <p:txBody>
          <a:bodyPr wrap="square">
            <a:prstTxWarp prst="textCircle">
              <a:avLst>
                <a:gd name="adj" fmla="val 18148864"/>
              </a:avLst>
            </a:prstTxWarp>
            <a:spAutoFit/>
          </a:bodyPr>
          <a:lstStyle/>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3600" b="1" i="0" u="none" strike="noStrike" kern="1200" cap="all" spc="600" normalizeH="0" baseline="0" noProof="0">
                <a:ln>
                  <a:noFill/>
                </a:ln>
                <a:solidFill>
                  <a:srgbClr val="FF0000"/>
                </a:solidFill>
                <a:effectLst/>
                <a:uLnTx/>
                <a:uFillTx/>
                <a:latin typeface="Biome" panose="020B0503030204020804" pitchFamily="34" charset="0"/>
                <a:ea typeface="+mj-ea"/>
                <a:cs typeface="Biome" panose="020B0503030204020804" pitchFamily="34" charset="0"/>
              </a:rPr>
              <a:t> </a:t>
            </a:r>
          </a:p>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25" name="TextBox 24">
            <a:extLst>
              <a:ext uri="{FF2B5EF4-FFF2-40B4-BE49-F238E27FC236}">
                <a16:creationId xmlns:a16="http://schemas.microsoft.com/office/drawing/2014/main" id="{C5741646-F872-FE60-AEB9-CFB10416E6FD}"/>
              </a:ext>
            </a:extLst>
          </p:cNvPr>
          <p:cNvSpPr txBox="1"/>
          <p:nvPr/>
        </p:nvSpPr>
        <p:spPr>
          <a:xfrm rot="16200000">
            <a:off x="8939569" y="932132"/>
            <a:ext cx="4814932" cy="4834842"/>
          </a:xfrm>
          <a:prstGeom prst="rect">
            <a:avLst/>
          </a:prstGeom>
          <a:noFill/>
        </p:spPr>
        <p:txBody>
          <a:bodyPr wrap="square">
            <a:prstTxWarp prst="textCircle">
              <a:avLst>
                <a:gd name="adj" fmla="val 15794217"/>
              </a:avLst>
            </a:prstTxWarp>
            <a:spAutoFit/>
          </a:bodyPr>
          <a:lstStyle/>
          <a:p>
            <a:pPr algn="ctr"/>
            <a:r>
              <a:rPr lang="en-US" sz="2400" b="1" cap="all" spc="-15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a:t>
            </a:r>
          </a:p>
          <a:p>
            <a:pPr algn="ctr"/>
            <a:r>
              <a:rPr kumimoji="0" lang="en-US" sz="2400" b="1" i="0" u="none" strike="noStrike" kern="1200" cap="all" spc="-15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instancer</a:t>
            </a:r>
            <a:endParaRPr kumimoji="0" lang="en-US" sz="2400" b="1" i="0" u="none" strike="noStrike" kern="1200" cap="all" spc="-150" normalizeH="0" baseline="0" noProof="0">
              <a:ln>
                <a:noFill/>
              </a:ln>
              <a:solidFill>
                <a:schemeClr val="bg1">
                  <a:lumMod val="95000"/>
                </a:schemeClr>
              </a:solidFill>
              <a:effectLst/>
              <a:uLnTx/>
              <a:uFillTx/>
              <a:latin typeface="Biome" panose="020B0503030204020804" pitchFamily="34" charset="0"/>
              <a:ea typeface="+mj-ea"/>
              <a:cs typeface="Biome" panose="020B0503030204020804" pitchFamily="34" charset="0"/>
            </a:endParaRPr>
          </a:p>
        </p:txBody>
      </p:sp>
      <p:sp>
        <p:nvSpPr>
          <p:cNvPr id="26" name="TextBox 25">
            <a:extLst>
              <a:ext uri="{FF2B5EF4-FFF2-40B4-BE49-F238E27FC236}">
                <a16:creationId xmlns:a16="http://schemas.microsoft.com/office/drawing/2014/main" id="{B32D4130-4B12-5647-0B7A-3F3AFB9CA0BC}"/>
              </a:ext>
            </a:extLst>
          </p:cNvPr>
          <p:cNvSpPr txBox="1"/>
          <p:nvPr/>
        </p:nvSpPr>
        <p:spPr>
          <a:xfrm>
            <a:off x="9453272" y="1354681"/>
            <a:ext cx="4414226" cy="4432480"/>
          </a:xfrm>
          <a:prstGeom prst="rect">
            <a:avLst/>
          </a:prstGeom>
          <a:noFill/>
        </p:spPr>
        <p:txBody>
          <a:bodyPr wrap="square">
            <a:prstTxWarp prst="textCircle">
              <a:avLst>
                <a:gd name="adj" fmla="val 14406463"/>
              </a:avLst>
            </a:prstTxWarp>
            <a:spAutoFit/>
          </a:bodyPr>
          <a:lstStyle/>
          <a:p>
            <a:pPr algn="ctr"/>
            <a:r>
              <a:rPr lang="en-US" sz="2800"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2400" b="1"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7" name="TextBox 26">
            <a:extLst>
              <a:ext uri="{FF2B5EF4-FFF2-40B4-BE49-F238E27FC236}">
                <a16:creationId xmlns:a16="http://schemas.microsoft.com/office/drawing/2014/main" id="{B3F60E2C-453A-504E-26FC-BEA8A5A8EDEF}"/>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spTree>
    <p:extLst>
      <p:ext uri="{BB962C8B-B14F-4D97-AF65-F5344CB8AC3E}">
        <p14:creationId xmlns:p14="http://schemas.microsoft.com/office/powerpoint/2010/main" val="1153706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77AF8-160E-F692-2905-D1280FA7CD73}"/>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D3BBA996-4D82-AE6F-2607-452B1BF0A1E5}"/>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34D0CA4-1FDE-ABE6-0E12-A63B47DA0E30}"/>
              </a:ext>
            </a:extLst>
          </p:cNvPr>
          <p:cNvSpPr txBox="1"/>
          <p:nvPr/>
        </p:nvSpPr>
        <p:spPr>
          <a:xfrm>
            <a:off x="115685" y="-7940040"/>
            <a:ext cx="5980315" cy="24273312"/>
          </a:xfrm>
          <a:prstGeom prst="rect">
            <a:avLst/>
          </a:prstGeom>
          <a:solidFill>
            <a:srgbClr val="1F1F1F"/>
          </a:solidFill>
        </p:spPr>
        <p:txBody>
          <a:bodyPr wrap="square">
            <a:spAutoFit/>
          </a:bodyPr>
          <a:lstStyle/>
          <a:p>
            <a:pPr>
              <a:lnSpc>
                <a:spcPts val="1425"/>
              </a:lnSpc>
              <a:buNone/>
            </a:pPr>
            <a:br>
              <a:rPr lang="en-US" sz="600" b="0">
                <a:solidFill>
                  <a:srgbClr val="CCCCCC"/>
                </a:solidFill>
                <a:effectLst/>
                <a:latin typeface="Consolas" panose="020B0609020204030204" pitchFamily="49" charset="0"/>
              </a:rPr>
            </a:b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json</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sched</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requests</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copy</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datetime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datetime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threading</a:t>
            </a:r>
          </a:p>
          <a:p>
            <a:pPr>
              <a:lnSpc>
                <a:spcPts val="1425"/>
              </a:lnSpc>
              <a:buNone/>
            </a:pPr>
            <a:br>
              <a:rPr lang="en-US" sz="600" b="0">
                <a:solidFill>
                  <a:srgbClr val="CCCCCC"/>
                </a:solidFill>
                <a:effectLst/>
                <a:latin typeface="Consolas" panose="020B0609020204030204" pitchFamily="49" charset="0"/>
              </a:rPr>
            </a:br>
            <a:r>
              <a:rPr lang="en-US" sz="600" b="0">
                <a:solidFill>
                  <a:srgbClr val="569CD6"/>
                </a:solidFill>
                <a:effectLst/>
                <a:latin typeface="Consolas" panose="020B0609020204030204" pitchFamily="49" charset="0"/>
              </a:rPr>
              <a:t>class</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Controler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__init__</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catalogAddress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mqtt_client</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main_topic</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catalogAddress.rstrip(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mqtt_client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sched.scheduler(time.time, time.sleep)</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.scheduler.enter(</a:t>
            </a:r>
            <a:r>
              <a:rPr lang="en-US" sz="600" b="0">
                <a:solidFill>
                  <a:srgbClr val="B5CEA8"/>
                </a:solidFill>
                <a:effectLst/>
                <a:latin typeface="Consolas" panose="020B0609020204030204" pitchFamily="49" charset="0"/>
              </a:rPr>
              <a:t>15</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.check_environmental_conditions,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.thread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threading.Thread(</a:t>
            </a:r>
            <a:r>
              <a:rPr lang="en-US" sz="600" b="0">
                <a:solidFill>
                  <a:srgbClr val="9CDCFE"/>
                </a:solidFill>
                <a:effectLst/>
                <a:latin typeface="Consolas" panose="020B0609020204030204" pitchFamily="49" charset="0"/>
              </a:rPr>
              <a:t>target</a:t>
            </a:r>
            <a:r>
              <a:rPr lang="en-US" sz="600" b="0">
                <a:solidFill>
                  <a:srgbClr val="D4D4D4"/>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.scheduler.run)</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.thread.daemon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.thread.start()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.msg_template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"bn"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"n"</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"actuator"</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"u"</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"command"</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"v"</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process_message</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payload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parts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topic.split(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(parts)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6</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_, _, houseID, floorID, unitID, sensorType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parts[:</a:t>
            </a:r>
            <a:r>
              <a:rPr lang="en-US" sz="600" b="0">
                <a:solidFill>
                  <a:srgbClr val="B5CEA8"/>
                </a:solidFill>
                <a:effectLst/>
                <a:latin typeface="Consolas" panose="020B0609020204030204" pitchFamily="49" charset="0"/>
              </a:rPr>
              <a:t>6</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(houseID),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(floorID),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(unitID))</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event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payload.get(</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value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event.get(</a:t>
            </a:r>
            <a:r>
              <a:rPr lang="en-US" sz="600" b="0">
                <a:solidFill>
                  <a:srgbClr val="CE9178"/>
                </a:solidFill>
                <a:effectLst/>
                <a:latin typeface="Consolas" panose="020B0609020204030204" pitchFamily="49" charset="0"/>
              </a:rPr>
              <a:t>"v"</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sensorType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"motion_sensor"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value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"Detected"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time.time()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"[ALERT] Motion in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.send_command(key, </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"ON"</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"Motion Detected"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elif</a:t>
            </a:r>
            <a:r>
              <a:rPr lang="en-US" sz="600" b="0">
                <a:solidFill>
                  <a:srgbClr val="CCCCCC"/>
                </a:solidFill>
                <a:effectLst/>
                <a:latin typeface="Consolas" panose="020B0609020204030204" pitchFamily="49" charset="0"/>
              </a:rPr>
              <a:t> sensorType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"light_sensor"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float</a:t>
            </a:r>
            <a:r>
              <a:rPr lang="en-US" sz="600" b="0">
                <a:solidFill>
                  <a:srgbClr val="CCCCCC"/>
                </a:solidFill>
                <a:effectLst/>
                <a:latin typeface="Consolas" panose="020B0609020204030204" pitchFamily="49" charset="0"/>
              </a:rPr>
              <a:t>(value)</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Controller failed to process message: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check_environmental_conditions</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now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time.time()</a:t>
            </a:r>
          </a:p>
          <a:p>
            <a:pPr>
              <a:lnSpc>
                <a:spcPts val="1425"/>
              </a:lnSpc>
              <a:buNone/>
            </a:pPr>
            <a:r>
              <a:rPr lang="en-US" sz="600" b="0">
                <a:solidFill>
                  <a:srgbClr val="CCCCCC"/>
                </a:solidFill>
                <a:effectLst/>
                <a:latin typeface="Consolas" panose="020B0609020204030204" pitchFamily="49" charset="0"/>
              </a:rPr>
              <a:t>        all_known_keys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.device_status_cache.keys())</a:t>
            </a: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key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all_known_keys:</a:t>
            </a:r>
          </a:p>
          <a:p>
            <a:pPr>
              <a:lnSpc>
                <a:spcPts val="1425"/>
              </a:lnSpc>
              <a:buNone/>
            </a:pPr>
            <a:r>
              <a:rPr lang="en-US" sz="600" b="0">
                <a:solidFill>
                  <a:srgbClr val="CCCCCC"/>
                </a:solidFill>
                <a:effectLst/>
                <a:latin typeface="Consolas" panose="020B0609020204030204" pitchFamily="49" charset="0"/>
              </a:rPr>
              <a:t>            light_level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.latest_light_level.get(key, </a:t>
            </a:r>
            <a:r>
              <a:rPr lang="en-US" sz="600" b="0">
                <a:solidFill>
                  <a:srgbClr val="B5CEA8"/>
                </a:solidFill>
                <a:effectLst/>
                <a:latin typeface="Consolas" panose="020B0609020204030204" pitchFamily="49" charset="0"/>
              </a:rPr>
              <a:t>1000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last_motion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.last_motion_time.get(key, </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is_light_on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.device_status_cache.get(key, {}).get(</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"ON"</a:t>
            </a:r>
            <a:endParaRPr lang="en-US" sz="600" b="0">
              <a:solidFill>
                <a:srgbClr val="CCCCCC"/>
              </a:solidFill>
              <a:effectLst/>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is_light_on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light_level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400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"[ACTION] Low light in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-&gt; Turn ON light"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.send_command(key, </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"ON"</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"Low Light Level"</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continue</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is_light_on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(now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last_motion </a:t>
            </a:r>
            <a:r>
              <a:rPr lang="en-US" sz="600" b="0">
                <a:solidFill>
                  <a:srgbClr val="D4D4D4"/>
                </a:solidFill>
                <a:effectLst/>
                <a:latin typeface="Consolas" panose="020B0609020204030204" pitchFamily="49" charset="0"/>
              </a:rPr>
              <a:t>&gt;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30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light_level </a:t>
            </a:r>
            <a:r>
              <a:rPr lang="en-US" sz="600" b="0">
                <a:solidFill>
                  <a:srgbClr val="D4D4D4"/>
                </a:solidFill>
                <a:effectLst/>
                <a:latin typeface="Consolas" panose="020B0609020204030204" pitchFamily="49" charset="0"/>
              </a:rPr>
              <a:t>&gt;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400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"[ACTION] No motion &amp; bright in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-&gt; Turn OFF light"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.send_command(key, </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"OFF"</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"Auto-Off: Bright &amp; No Motion"</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key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del</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.last_motion_time[key]</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.scheduler.enter(</a:t>
            </a:r>
            <a:r>
              <a:rPr lang="en-US" sz="600" b="0">
                <a:solidFill>
                  <a:srgbClr val="B5CEA8"/>
                </a:solidFill>
                <a:effectLst/>
                <a:latin typeface="Consolas" panose="020B0609020204030204" pitchFamily="49" charset="0"/>
              </a:rPr>
              <a:t>15</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.check_environmental_conditions, ())</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send_command</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key</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device_name</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command</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reason</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houseID, floorID, unitID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key</a:t>
            </a:r>
          </a:p>
          <a:p>
            <a:pPr>
              <a:lnSpc>
                <a:spcPts val="1425"/>
              </a:lnSpc>
              <a:buNone/>
            </a:pPr>
            <a:r>
              <a:rPr lang="en-US" sz="600" b="0">
                <a:solidFill>
                  <a:srgbClr val="CCCCCC"/>
                </a:solidFill>
                <a:effectLst/>
                <a:latin typeface="Consolas" panose="020B0609020204030204" pitchFamily="49" charset="0"/>
              </a:rPr>
              <a:t>        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/commands/</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houseID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floorID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unitID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device_name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msg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copy.deepcopy(</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.msg_template)</a:t>
            </a:r>
          </a:p>
          <a:p>
            <a:pPr>
              <a:lnSpc>
                <a:spcPts val="1425"/>
              </a:lnSpc>
              <a:buNone/>
            </a:pPr>
            <a:r>
              <a:rPr lang="en-US" sz="600" b="0">
                <a:solidFill>
                  <a:srgbClr val="CCCCCC"/>
                </a:solidFill>
                <a:effectLst/>
                <a:latin typeface="Consolas" panose="020B0609020204030204" pitchFamily="49" charset="0"/>
              </a:rPr>
              <a:t>        msg[</a:t>
            </a:r>
            <a:r>
              <a:rPr lang="en-US" sz="600" b="0">
                <a:solidFill>
                  <a:srgbClr val="CE9178"/>
                </a:solidFill>
                <a:effectLst/>
                <a:latin typeface="Consolas" panose="020B0609020204030204" pitchFamily="49" charset="0"/>
              </a:rPr>
              <a:t>"bn"</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a:t>
            </a:r>
          </a:p>
          <a:p>
            <a:pPr>
              <a:lnSpc>
                <a:spcPts val="1425"/>
              </a:lnSpc>
              <a:buNone/>
            </a:pPr>
            <a:r>
              <a:rPr lang="en-US" sz="600" b="0">
                <a:solidFill>
                  <a:srgbClr val="CCCCCC"/>
                </a:solidFill>
                <a:effectLst/>
                <a:latin typeface="Consolas" panose="020B0609020204030204" pitchFamily="49" charset="0"/>
              </a:rPr>
              <a:t>        msg[</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"t"</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(time.time())</a:t>
            </a:r>
          </a:p>
          <a:p>
            <a:pPr>
              <a:lnSpc>
                <a:spcPts val="1425"/>
              </a:lnSpc>
              <a:buNone/>
            </a:pPr>
            <a:r>
              <a:rPr lang="en-US" sz="600" b="0">
                <a:solidFill>
                  <a:srgbClr val="CCCCCC"/>
                </a:solidFill>
                <a:effectLst/>
                <a:latin typeface="Consolas" panose="020B0609020204030204" pitchFamily="49" charset="0"/>
              </a:rPr>
              <a:t>        msg[</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"v"</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command</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.client.myPublish(topic, msg)</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"[CMD]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command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-&gt;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(Reason: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reason</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.update_catalog(key, device_name, command, reason)</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update_catalog</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key</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device_name</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new_status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reason</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key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.device_status_cache[key].get(device_name)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new_status: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.device_status_cache[key][device_name]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new_status</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/houses"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houses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r.json()</a:t>
            </a:r>
          </a:p>
          <a:p>
            <a:pPr>
              <a:lnSpc>
                <a:spcPts val="1425"/>
              </a:lnSpc>
              <a:buNone/>
            </a:pPr>
            <a:r>
              <a:rPr lang="en-US" sz="600" b="0">
                <a:solidFill>
                  <a:srgbClr val="CCCCCC"/>
                </a:solidFill>
                <a:effectLst/>
                <a:latin typeface="Consolas" panose="020B0609020204030204" pitchFamily="49" charset="0"/>
              </a:rPr>
              <a:t>            device_to_update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house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(house.get(</a:t>
            </a:r>
            <a:r>
              <a:rPr lang="en-US" sz="600" b="0">
                <a:solidFill>
                  <a:srgbClr val="CE9178"/>
                </a:solidFill>
                <a:effectLst/>
                <a:latin typeface="Consolas" panose="020B0609020204030204" pitchFamily="49" charset="0"/>
              </a:rPr>
              <a:t>"houseID"</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floor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house.get(</a:t>
            </a:r>
            <a:r>
              <a:rPr lang="en-US" sz="600" b="0">
                <a:solidFill>
                  <a:srgbClr val="CE9178"/>
                </a:solidFill>
                <a:effectLst/>
                <a:latin typeface="Consolas" panose="020B0609020204030204" pitchFamily="49" charset="0"/>
              </a:rPr>
              <a:t>"floors"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(floor.get(</a:t>
            </a:r>
            <a:r>
              <a:rPr lang="en-US" sz="600" b="0">
                <a:solidFill>
                  <a:srgbClr val="CE9178"/>
                </a:solidFill>
                <a:effectLst/>
                <a:latin typeface="Consolas" panose="020B0609020204030204" pitchFamily="49" charset="0"/>
              </a:rPr>
              <a:t>"floorID"</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floor.get(</a:t>
            </a:r>
            <a:r>
              <a:rPr lang="en-US" sz="600" b="0">
                <a:solidFill>
                  <a:srgbClr val="CE9178"/>
                </a:solidFill>
                <a:effectLst/>
                <a:latin typeface="Consolas" panose="020B0609020204030204" pitchFamily="49" charset="0"/>
              </a:rPr>
              <a:t>"units"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(unit.get(</a:t>
            </a:r>
            <a:r>
              <a:rPr lang="en-US" sz="600" b="0">
                <a:solidFill>
                  <a:srgbClr val="CE9178"/>
                </a:solidFill>
                <a:effectLst/>
                <a:latin typeface="Consolas" panose="020B0609020204030204" pitchFamily="49" charset="0"/>
              </a:rPr>
              <a:t>"unitID"</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device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unit.get(</a:t>
            </a:r>
            <a:r>
              <a:rPr lang="en-US" sz="600" b="0">
                <a:solidFill>
                  <a:srgbClr val="CE9178"/>
                </a:solidFill>
                <a:effectLst/>
                <a:latin typeface="Consolas" panose="020B0609020204030204" pitchFamily="49" charset="0"/>
              </a:rPr>
              <a:t>"devicesList"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device.get(</a:t>
            </a:r>
            <a:r>
              <a:rPr lang="en-US" sz="600" b="0">
                <a:solidFill>
                  <a:srgbClr val="CE9178"/>
                </a:solidFill>
                <a:effectLst/>
                <a:latin typeface="Consolas" panose="020B0609020204030204" pitchFamily="49" charset="0"/>
              </a:rPr>
              <a:t>"deviceName"</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device_name:</a:t>
            </a:r>
          </a:p>
          <a:p>
            <a:pPr>
              <a:lnSpc>
                <a:spcPts val="1425"/>
              </a:lnSpc>
              <a:buNone/>
            </a:pPr>
            <a:r>
              <a:rPr lang="en-US" sz="600" b="0">
                <a:solidFill>
                  <a:srgbClr val="CCCCCC"/>
                </a:solidFill>
                <a:effectLst/>
                <a:latin typeface="Consolas" panose="020B0609020204030204" pitchFamily="49" charset="0"/>
              </a:rPr>
              <a:t>                                            device_to_update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device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break</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device_to_update:</a:t>
            </a:r>
          </a:p>
          <a:p>
            <a:pPr>
              <a:lnSpc>
                <a:spcPts val="1425"/>
              </a:lnSpc>
              <a:buNone/>
            </a:pPr>
            <a:r>
              <a:rPr lang="en-US" sz="600" b="0">
                <a:solidFill>
                  <a:srgbClr val="CCCCCC"/>
                </a:solidFill>
                <a:effectLst/>
                <a:latin typeface="Consolas" panose="020B0609020204030204" pitchFamily="49" charset="0"/>
              </a:rPr>
              <a:t>                device_to_update[</a:t>
            </a:r>
            <a:r>
              <a:rPr lang="en-US" sz="600" b="0">
                <a:solidFill>
                  <a:srgbClr val="CE9178"/>
                </a:solidFill>
                <a:effectLst/>
                <a:latin typeface="Consolas" panose="020B0609020204030204" pitchFamily="49" charset="0"/>
              </a:rPr>
              <a:t>"deviceStatus"</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new_status</a:t>
            </a:r>
          </a:p>
          <a:p>
            <a:pPr>
              <a:lnSpc>
                <a:spcPts val="1425"/>
              </a:lnSpc>
              <a:buNone/>
            </a:pPr>
            <a:r>
              <a:rPr lang="en-US" sz="600" b="0">
                <a:solidFill>
                  <a:srgbClr val="CCCCCC"/>
                </a:solidFill>
                <a:effectLst/>
                <a:latin typeface="Consolas" panose="020B0609020204030204" pitchFamily="49" charset="0"/>
              </a:rPr>
              <a:t>                device_to_update[</a:t>
            </a:r>
            <a:r>
              <a:rPr lang="en-US" sz="600" b="0">
                <a:solidFill>
                  <a:srgbClr val="CE9178"/>
                </a:solidFill>
                <a:effectLst/>
                <a:latin typeface="Consolas" panose="020B0609020204030204" pitchFamily="49" charset="0"/>
              </a:rPr>
              <a:t>"lastUpdate"</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datetime.now().strftime(</a:t>
            </a:r>
            <a:r>
              <a:rPr lang="en-US" sz="600" b="0">
                <a:solidFill>
                  <a:srgbClr val="CE9178"/>
                </a:solidFill>
                <a:effectLst/>
                <a:latin typeface="Consolas" panose="020B0609020204030204" pitchFamily="49" charset="0"/>
              </a:rPr>
              <a:t>"%Y-%m-</a:t>
            </a:r>
            <a:r>
              <a:rPr lang="en-US" sz="600" b="0">
                <a:solidFill>
                  <a:srgbClr val="569CD6"/>
                </a:solidFill>
                <a:effectLst/>
                <a:latin typeface="Consolas" panose="020B0609020204030204" pitchFamily="49" charset="0"/>
              </a:rPr>
              <a:t>%d</a:t>
            </a:r>
            <a:r>
              <a:rPr lang="en-US" sz="600" b="0">
                <a:solidFill>
                  <a:srgbClr val="CE9178"/>
                </a:solidFill>
                <a:effectLst/>
                <a:latin typeface="Consolas" panose="020B0609020204030204" pitchFamily="49" charset="0"/>
              </a:rPr>
              <a:t> %H:%M:%S"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device_to_update[</a:t>
            </a:r>
            <a:r>
              <a:rPr lang="en-US" sz="600" b="0">
                <a:solidFill>
                  <a:srgbClr val="CE9178"/>
                </a:solidFill>
                <a:effectLst/>
                <a:latin typeface="Consolas" panose="020B0609020204030204" pitchFamily="49" charset="0"/>
              </a:rPr>
              <a:t>"lastCommandReason"</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reason</a:t>
            </a:r>
          </a:p>
          <a:p>
            <a:pPr>
              <a:lnSpc>
                <a:spcPts val="1425"/>
              </a:lnSpc>
              <a:buNone/>
            </a:pPr>
            <a:r>
              <a:rPr lang="en-US" sz="600" b="0">
                <a:solidFill>
                  <a:srgbClr val="CCCCCC"/>
                </a:solidFill>
                <a:effectLst/>
                <a:latin typeface="Consolas" panose="020B0609020204030204" pitchFamily="49" charset="0"/>
              </a:rPr>
              <a:t>                requests.put(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/devices"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json</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device_to_update)</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Failed to update catalog: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p:txBody>
      </p:sp>
      <p:pic>
        <p:nvPicPr>
          <p:cNvPr id="37" name="Graphic 36">
            <a:extLst>
              <a:ext uri="{FF2B5EF4-FFF2-40B4-BE49-F238E27FC236}">
                <a16:creationId xmlns:a16="http://schemas.microsoft.com/office/drawing/2014/main" id="{C5D5C5C5-88C8-28BC-09AE-2DC984EECFD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DD6D215E-455D-A3A5-E367-3E45754D25C7}"/>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920B85F8-B03A-AA8C-C266-3A8DBC6D9BE2}"/>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13E4161-E8B9-493D-03BA-9AB53BDA03AD}"/>
              </a:ext>
            </a:extLst>
          </p:cNvPr>
          <p:cNvSpPr txBox="1"/>
          <p:nvPr/>
        </p:nvSpPr>
        <p:spPr>
          <a:xfrm>
            <a:off x="192891" y="1666505"/>
            <a:ext cx="6408803" cy="646986"/>
          </a:xfrm>
          <a:prstGeom prst="roundRect">
            <a:avLst>
              <a:gd name="adj" fmla="val 1669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1600">
                <a:solidFill>
                  <a:schemeClr val="bg1"/>
                </a:solidFill>
                <a:latin typeface="Speak Pro" panose="020F0502020204030204" pitchFamily="34" charset="0"/>
              </a:rPr>
              <a:t>Get current time and gather all known devices, to evaluate their environment and make decisions accordingly.</a:t>
            </a:r>
          </a:p>
        </p:txBody>
      </p:sp>
      <p:sp>
        <p:nvSpPr>
          <p:cNvPr id="16" name="Rectangle: Rounded Corners 15">
            <a:extLst>
              <a:ext uri="{FF2B5EF4-FFF2-40B4-BE49-F238E27FC236}">
                <a16:creationId xmlns:a16="http://schemas.microsoft.com/office/drawing/2014/main" id="{5A345D22-2610-094A-EEE9-87EF6985BF1B}"/>
              </a:ext>
            </a:extLst>
          </p:cNvPr>
          <p:cNvSpPr/>
          <p:nvPr/>
        </p:nvSpPr>
        <p:spPr>
          <a:xfrm>
            <a:off x="106297" y="8691823"/>
            <a:ext cx="6408803" cy="966895"/>
          </a:xfrm>
          <a:prstGeom prst="roundRect">
            <a:avLst>
              <a:gd name="adj" fmla="val 4519"/>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lowchart: Summing Junction 11">
            <a:extLst>
              <a:ext uri="{FF2B5EF4-FFF2-40B4-BE49-F238E27FC236}">
                <a16:creationId xmlns:a16="http://schemas.microsoft.com/office/drawing/2014/main" id="{1115DC56-081A-24DC-9030-47FAF1595341}"/>
              </a:ext>
            </a:extLst>
          </p:cNvPr>
          <p:cNvSpPr/>
          <p:nvPr/>
        </p:nvSpPr>
        <p:spPr>
          <a:xfrm rot="162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20" name="Oval 19">
            <a:extLst>
              <a:ext uri="{FF2B5EF4-FFF2-40B4-BE49-F238E27FC236}">
                <a16:creationId xmlns:a16="http://schemas.microsoft.com/office/drawing/2014/main" id="{9D9C7BE5-CCE5-ECAE-9C8F-404C345ED59B}"/>
              </a:ext>
            </a:extLst>
          </p:cNvPr>
          <p:cNvSpPr/>
          <p:nvPr/>
        </p:nvSpPr>
        <p:spPr>
          <a:xfrm rot="162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3F2BCEFD-6A96-EB59-C347-2CBD4937FAED}"/>
              </a:ext>
            </a:extLst>
          </p:cNvPr>
          <p:cNvSpPr txBox="1"/>
          <p:nvPr/>
        </p:nvSpPr>
        <p:spPr>
          <a:xfrm rot="5400000">
            <a:off x="9123203" y="1666506"/>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24" name="TextBox 23">
            <a:extLst>
              <a:ext uri="{FF2B5EF4-FFF2-40B4-BE49-F238E27FC236}">
                <a16:creationId xmlns:a16="http://schemas.microsoft.com/office/drawing/2014/main" id="{AE2A7BEB-C35C-9827-347B-6E36B82ACDEB}"/>
              </a:ext>
            </a:extLst>
          </p:cNvPr>
          <p:cNvSpPr txBox="1"/>
          <p:nvPr/>
        </p:nvSpPr>
        <p:spPr>
          <a:xfrm rot="10800000">
            <a:off x="8678867" y="1400162"/>
            <a:ext cx="4058156" cy="4074940"/>
          </a:xfrm>
          <a:prstGeom prst="rect">
            <a:avLst/>
          </a:prstGeom>
          <a:noFill/>
        </p:spPr>
        <p:txBody>
          <a:bodyPr wrap="square">
            <a:prstTxWarp prst="textCircle">
              <a:avLst>
                <a:gd name="adj" fmla="val 18148864"/>
              </a:avLst>
            </a:prstTxWarp>
            <a:spAutoFit/>
          </a:bodyPr>
          <a:lstStyle/>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3600" b="1" i="0" u="none" strike="noStrike" kern="1200" cap="all" spc="600" normalizeH="0" baseline="0" noProof="0">
                <a:ln>
                  <a:noFill/>
                </a:ln>
                <a:solidFill>
                  <a:srgbClr val="FF0000"/>
                </a:solidFill>
                <a:effectLst/>
                <a:uLnTx/>
                <a:uFillTx/>
                <a:latin typeface="Biome" panose="020B0503030204020804" pitchFamily="34" charset="0"/>
                <a:ea typeface="+mj-ea"/>
                <a:cs typeface="Biome" panose="020B0503030204020804" pitchFamily="34" charset="0"/>
              </a:rPr>
              <a:t> </a:t>
            </a:r>
          </a:p>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25" name="TextBox 24">
            <a:extLst>
              <a:ext uri="{FF2B5EF4-FFF2-40B4-BE49-F238E27FC236}">
                <a16:creationId xmlns:a16="http://schemas.microsoft.com/office/drawing/2014/main" id="{4936126E-0470-9A9B-3FBF-8C092120E61C}"/>
              </a:ext>
            </a:extLst>
          </p:cNvPr>
          <p:cNvSpPr txBox="1"/>
          <p:nvPr/>
        </p:nvSpPr>
        <p:spPr>
          <a:xfrm rot="16200000">
            <a:off x="8939569" y="932132"/>
            <a:ext cx="4814932" cy="4834842"/>
          </a:xfrm>
          <a:prstGeom prst="rect">
            <a:avLst/>
          </a:prstGeom>
          <a:noFill/>
        </p:spPr>
        <p:txBody>
          <a:bodyPr wrap="square">
            <a:prstTxWarp prst="textCircle">
              <a:avLst>
                <a:gd name="adj" fmla="val 15794217"/>
              </a:avLst>
            </a:prstTxWarp>
            <a:spAutoFit/>
          </a:bodyPr>
          <a:lstStyle/>
          <a:p>
            <a:pPr algn="ctr"/>
            <a:r>
              <a:rPr lang="en-US" sz="2400" b="1" cap="all" spc="-15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a:t>
            </a:r>
          </a:p>
          <a:p>
            <a:pPr algn="ctr"/>
            <a:r>
              <a:rPr kumimoji="0" lang="en-US" sz="2400" b="1" i="0" u="none" strike="noStrike" kern="1200" cap="all" spc="-15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instancer</a:t>
            </a:r>
            <a:endParaRPr kumimoji="0" lang="en-US" sz="2400" b="1" i="0" u="none" strike="noStrike" kern="1200" cap="all" spc="-150" normalizeH="0" baseline="0" noProof="0">
              <a:ln>
                <a:noFill/>
              </a:ln>
              <a:solidFill>
                <a:schemeClr val="bg1">
                  <a:lumMod val="95000"/>
                </a:schemeClr>
              </a:solidFill>
              <a:effectLst/>
              <a:uLnTx/>
              <a:uFillTx/>
              <a:latin typeface="Biome" panose="020B0503030204020804" pitchFamily="34" charset="0"/>
              <a:ea typeface="+mj-ea"/>
              <a:cs typeface="Biome" panose="020B0503030204020804" pitchFamily="34" charset="0"/>
            </a:endParaRPr>
          </a:p>
        </p:txBody>
      </p:sp>
      <p:sp>
        <p:nvSpPr>
          <p:cNvPr id="26" name="TextBox 25">
            <a:extLst>
              <a:ext uri="{FF2B5EF4-FFF2-40B4-BE49-F238E27FC236}">
                <a16:creationId xmlns:a16="http://schemas.microsoft.com/office/drawing/2014/main" id="{0D9DC759-03B9-6696-AC66-7F0EC5711275}"/>
              </a:ext>
            </a:extLst>
          </p:cNvPr>
          <p:cNvSpPr txBox="1"/>
          <p:nvPr/>
        </p:nvSpPr>
        <p:spPr>
          <a:xfrm>
            <a:off x="9453272" y="1354681"/>
            <a:ext cx="4414226" cy="4432480"/>
          </a:xfrm>
          <a:prstGeom prst="rect">
            <a:avLst/>
          </a:prstGeom>
          <a:noFill/>
        </p:spPr>
        <p:txBody>
          <a:bodyPr wrap="square">
            <a:prstTxWarp prst="textCircle">
              <a:avLst>
                <a:gd name="adj" fmla="val 14406463"/>
              </a:avLst>
            </a:prstTxWarp>
            <a:spAutoFit/>
          </a:bodyPr>
          <a:lstStyle/>
          <a:p>
            <a:pPr algn="ctr"/>
            <a:r>
              <a:rPr lang="en-US" sz="2800"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2400" b="1"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7" name="TextBox 26">
            <a:extLst>
              <a:ext uri="{FF2B5EF4-FFF2-40B4-BE49-F238E27FC236}">
                <a16:creationId xmlns:a16="http://schemas.microsoft.com/office/drawing/2014/main" id="{997CA451-EB71-124C-4C70-B660A14DBAEB}"/>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spTree>
    <p:extLst>
      <p:ext uri="{BB962C8B-B14F-4D97-AF65-F5344CB8AC3E}">
        <p14:creationId xmlns:p14="http://schemas.microsoft.com/office/powerpoint/2010/main" val="3146496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ABF59E-DC9B-6FA0-A724-A364BC0BDE24}"/>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41D95815-6115-EED9-22E6-7FDBF28C6EF9}"/>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779D7CA2-E0B8-4CC6-A2DA-8F4285F9AE23}"/>
              </a:ext>
            </a:extLst>
          </p:cNvPr>
          <p:cNvSpPr txBox="1"/>
          <p:nvPr/>
        </p:nvSpPr>
        <p:spPr>
          <a:xfrm>
            <a:off x="115685" y="-15653446"/>
            <a:ext cx="5980315" cy="26248211"/>
          </a:xfrm>
          <a:prstGeom prst="rect">
            <a:avLst/>
          </a:prstGeom>
          <a:solidFill>
            <a:srgbClr val="1F1F1F"/>
          </a:solidFill>
        </p:spPr>
        <p:txBody>
          <a:bodyPr wrap="square">
            <a:spAutoFit/>
          </a:bodyPr>
          <a:lstStyle/>
          <a:p>
            <a:pPr>
              <a:lnSpc>
                <a:spcPts val="1425"/>
              </a:lnSpc>
              <a:buNone/>
            </a:pPr>
            <a:br>
              <a:rPr lang="en-US" sz="600" b="0">
                <a:solidFill>
                  <a:srgbClr val="CCCCCC"/>
                </a:solidFill>
                <a:effectLst/>
                <a:latin typeface="Consolas" panose="020B0609020204030204" pitchFamily="49" charset="0"/>
              </a:rPr>
            </a:b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json</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sched</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requests</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copy</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datetime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datetime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threading</a:t>
            </a:r>
          </a:p>
          <a:p>
            <a:pPr>
              <a:lnSpc>
                <a:spcPts val="1425"/>
              </a:lnSpc>
              <a:buNone/>
            </a:pPr>
            <a:br>
              <a:rPr lang="en-US" sz="600" b="0">
                <a:solidFill>
                  <a:srgbClr val="CCCCCC"/>
                </a:solidFill>
                <a:effectLst/>
                <a:latin typeface="Consolas" panose="020B0609020204030204" pitchFamily="49" charset="0"/>
              </a:rPr>
            </a:br>
            <a:r>
              <a:rPr lang="en-US" sz="600" b="0">
                <a:solidFill>
                  <a:srgbClr val="569CD6"/>
                </a:solidFill>
                <a:effectLst/>
                <a:latin typeface="Consolas" panose="020B0609020204030204" pitchFamily="49" charset="0"/>
              </a:rPr>
              <a:t>class</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Controler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__init__</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catalogAddress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mqtt_client</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main_topic</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catalogAddress.rstrip(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mqtt_client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sched.scheduler(time.time, time.sleep)</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.scheduler.enter(</a:t>
            </a:r>
            <a:r>
              <a:rPr lang="en-US" sz="600" b="0">
                <a:solidFill>
                  <a:srgbClr val="B5CEA8"/>
                </a:solidFill>
                <a:effectLst/>
                <a:latin typeface="Consolas" panose="020B0609020204030204" pitchFamily="49" charset="0"/>
              </a:rPr>
              <a:t>15</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.check_environmental_conditions,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.thread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threading.Thread(</a:t>
            </a:r>
            <a:r>
              <a:rPr lang="en-US" sz="600" b="0">
                <a:solidFill>
                  <a:srgbClr val="9CDCFE"/>
                </a:solidFill>
                <a:effectLst/>
                <a:latin typeface="Consolas" panose="020B0609020204030204" pitchFamily="49" charset="0"/>
              </a:rPr>
              <a:t>target</a:t>
            </a:r>
            <a:r>
              <a:rPr lang="en-US" sz="600" b="0">
                <a:solidFill>
                  <a:srgbClr val="D4D4D4"/>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.scheduler.run)</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.thread.daemon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.thread.start()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.msg_template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"bn"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"n"</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"actuator"</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"u"</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"command"</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"v"</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process_message</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payload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parts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topic.split(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(parts)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6</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_, _, houseID, floorID, unitID, sensorType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parts[:</a:t>
            </a:r>
            <a:r>
              <a:rPr lang="en-US" sz="600" b="0">
                <a:solidFill>
                  <a:srgbClr val="B5CEA8"/>
                </a:solidFill>
                <a:effectLst/>
                <a:latin typeface="Consolas" panose="020B0609020204030204" pitchFamily="49" charset="0"/>
              </a:rPr>
              <a:t>6</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(houseID),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(floorID),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(unitID))</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event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payload.get(</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value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event.get(</a:t>
            </a:r>
            <a:r>
              <a:rPr lang="en-US" sz="600" b="0">
                <a:solidFill>
                  <a:srgbClr val="CE9178"/>
                </a:solidFill>
                <a:effectLst/>
                <a:latin typeface="Consolas" panose="020B0609020204030204" pitchFamily="49" charset="0"/>
              </a:rPr>
              <a:t>"v"</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sensorType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"motion_sensor"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value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"Detected"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time.time()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"[ALERT] Motion in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.send_command(key, </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"ON"</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"Motion Detected"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elif</a:t>
            </a:r>
            <a:r>
              <a:rPr lang="en-US" sz="600" b="0">
                <a:solidFill>
                  <a:srgbClr val="CCCCCC"/>
                </a:solidFill>
                <a:effectLst/>
                <a:latin typeface="Consolas" panose="020B0609020204030204" pitchFamily="49" charset="0"/>
              </a:rPr>
              <a:t> sensorType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"light_sensor"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float</a:t>
            </a:r>
            <a:r>
              <a:rPr lang="en-US" sz="600" b="0">
                <a:solidFill>
                  <a:srgbClr val="CCCCCC"/>
                </a:solidFill>
                <a:effectLst/>
                <a:latin typeface="Consolas" panose="020B0609020204030204" pitchFamily="49" charset="0"/>
              </a:rPr>
              <a:t>(value)</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Controller failed to process message: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check_environmental_conditions</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now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time.time()</a:t>
            </a:r>
          </a:p>
          <a:p>
            <a:pPr>
              <a:lnSpc>
                <a:spcPts val="1425"/>
              </a:lnSpc>
              <a:buNone/>
            </a:pPr>
            <a:r>
              <a:rPr lang="en-US" sz="600" b="0">
                <a:solidFill>
                  <a:srgbClr val="CCCCCC"/>
                </a:solidFill>
                <a:effectLst/>
                <a:latin typeface="Consolas" panose="020B0609020204030204" pitchFamily="49" charset="0"/>
              </a:rPr>
              <a:t>        all_known_keys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.device_status_cache.keys())</a:t>
            </a: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key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all_known_keys:</a:t>
            </a:r>
          </a:p>
          <a:p>
            <a:pPr>
              <a:lnSpc>
                <a:spcPts val="1425"/>
              </a:lnSpc>
              <a:buNone/>
            </a:pPr>
            <a:r>
              <a:rPr lang="en-US" sz="600" b="0">
                <a:solidFill>
                  <a:srgbClr val="CCCCCC"/>
                </a:solidFill>
                <a:effectLst/>
                <a:latin typeface="Consolas" panose="020B0609020204030204" pitchFamily="49" charset="0"/>
              </a:rPr>
              <a:t>            light_level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.latest_light_level.get(key, </a:t>
            </a:r>
            <a:r>
              <a:rPr lang="en-US" sz="600" b="0">
                <a:solidFill>
                  <a:srgbClr val="B5CEA8"/>
                </a:solidFill>
                <a:effectLst/>
                <a:latin typeface="Consolas" panose="020B0609020204030204" pitchFamily="49" charset="0"/>
              </a:rPr>
              <a:t>1000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last_motion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.last_motion_time.get(key, </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is_light_on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.device_status_cache.get(key, {}).get(</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"ON"</a:t>
            </a:r>
            <a:endParaRPr lang="en-US" sz="600" b="0">
              <a:solidFill>
                <a:srgbClr val="CCCCCC"/>
              </a:solidFill>
              <a:effectLst/>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is_light_on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light_level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400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"[ACTION] Low light in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-&gt; Turn ON light"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.send_command(key, </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"ON"</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"Low Light Level"</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continue</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is_light_on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(now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last_motion </a:t>
            </a:r>
            <a:r>
              <a:rPr lang="en-US" sz="600" b="0">
                <a:solidFill>
                  <a:srgbClr val="D4D4D4"/>
                </a:solidFill>
                <a:effectLst/>
                <a:latin typeface="Consolas" panose="020B0609020204030204" pitchFamily="49" charset="0"/>
              </a:rPr>
              <a:t>&gt;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30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light_level </a:t>
            </a:r>
            <a:r>
              <a:rPr lang="en-US" sz="600" b="0">
                <a:solidFill>
                  <a:srgbClr val="D4D4D4"/>
                </a:solidFill>
                <a:effectLst/>
                <a:latin typeface="Consolas" panose="020B0609020204030204" pitchFamily="49" charset="0"/>
              </a:rPr>
              <a:t>&gt;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400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"[ACTION] No motion &amp; bright in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key</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-&gt; Turn OFF light"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.send_command(key, </a:t>
            </a:r>
            <a:r>
              <a:rPr lang="en-US" sz="600" b="0">
                <a:solidFill>
                  <a:srgbClr val="CE9178"/>
                </a:solidFill>
                <a:effectLst/>
                <a:latin typeface="Consolas" panose="020B0609020204030204" pitchFamily="49" charset="0"/>
              </a:rPr>
              <a:t>"light_switch"</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"OFF"</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"Auto-Off: Bright &amp; No Motion"</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key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del</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.last_motion_time[key]</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.scheduler.enter(</a:t>
            </a:r>
            <a:r>
              <a:rPr lang="en-US" sz="600" b="0">
                <a:solidFill>
                  <a:srgbClr val="B5CEA8"/>
                </a:solidFill>
                <a:effectLst/>
                <a:latin typeface="Consolas" panose="020B0609020204030204" pitchFamily="49" charset="0"/>
              </a:rPr>
              <a:t>15</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.check_environmental_conditions, ())</a:t>
            </a: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a:solidFill>
                <a:srgbClr val="CCCCCC"/>
              </a:solidFill>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send_command</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key</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device_name</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command</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reason</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houseID, floorID, unitID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key</a:t>
            </a:r>
          </a:p>
          <a:p>
            <a:pPr>
              <a:lnSpc>
                <a:spcPts val="1425"/>
              </a:lnSpc>
              <a:buNone/>
            </a:pPr>
            <a:r>
              <a:rPr lang="en-US" sz="600" b="0">
                <a:solidFill>
                  <a:srgbClr val="CCCCCC"/>
                </a:solidFill>
                <a:effectLst/>
                <a:latin typeface="Consolas" panose="020B0609020204030204" pitchFamily="49" charset="0"/>
              </a:rPr>
              <a:t>        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/commands/</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houseID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floorID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unitID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device_name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msg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copy.deepcopy(</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.msg_template)</a:t>
            </a:r>
          </a:p>
          <a:p>
            <a:pPr>
              <a:lnSpc>
                <a:spcPts val="1425"/>
              </a:lnSpc>
              <a:buNone/>
            </a:pPr>
            <a:r>
              <a:rPr lang="en-US" sz="600" b="0">
                <a:solidFill>
                  <a:srgbClr val="CCCCCC"/>
                </a:solidFill>
                <a:effectLst/>
                <a:latin typeface="Consolas" panose="020B0609020204030204" pitchFamily="49" charset="0"/>
              </a:rPr>
              <a:t>        msg[</a:t>
            </a:r>
            <a:r>
              <a:rPr lang="en-US" sz="600" b="0">
                <a:solidFill>
                  <a:srgbClr val="CE9178"/>
                </a:solidFill>
                <a:effectLst/>
                <a:latin typeface="Consolas" panose="020B0609020204030204" pitchFamily="49" charset="0"/>
              </a:rPr>
              <a:t>"bn"</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a:t>
            </a:r>
          </a:p>
          <a:p>
            <a:pPr>
              <a:lnSpc>
                <a:spcPts val="1425"/>
              </a:lnSpc>
              <a:buNone/>
            </a:pPr>
            <a:r>
              <a:rPr lang="en-US" sz="600" b="0">
                <a:solidFill>
                  <a:srgbClr val="CCCCCC"/>
                </a:solidFill>
                <a:effectLst/>
                <a:latin typeface="Consolas" panose="020B0609020204030204" pitchFamily="49" charset="0"/>
              </a:rPr>
              <a:t>        msg[</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"t"</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(time.time())</a:t>
            </a:r>
          </a:p>
          <a:p>
            <a:pPr>
              <a:lnSpc>
                <a:spcPts val="1425"/>
              </a:lnSpc>
              <a:buNone/>
            </a:pPr>
            <a:r>
              <a:rPr lang="en-US" sz="600" b="0">
                <a:solidFill>
                  <a:srgbClr val="CCCCCC"/>
                </a:solidFill>
                <a:effectLst/>
                <a:latin typeface="Consolas" panose="020B0609020204030204" pitchFamily="49" charset="0"/>
              </a:rPr>
              <a:t>        msg[</a:t>
            </a:r>
            <a:r>
              <a:rPr lang="en-US" sz="600" b="0">
                <a:solidFill>
                  <a:srgbClr val="CE9178"/>
                </a:solidFill>
                <a:effectLst/>
                <a:latin typeface="Consolas" panose="020B0609020204030204" pitchFamily="49" charset="0"/>
              </a:rPr>
              <a:t>"e"</a:t>
            </a:r>
            <a:r>
              <a:rPr lang="en-US" sz="600" b="0">
                <a:solidFill>
                  <a:srgbClr val="CCCCCC"/>
                </a:solidFill>
                <a:effectLst/>
                <a:latin typeface="Consolas" panose="020B0609020204030204" pitchFamily="49" charset="0"/>
              </a:rPr>
              <a:t>][</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"v"</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command</a:t>
            </a:r>
          </a:p>
          <a:p>
            <a:pPr>
              <a:lnSpc>
                <a:spcPts val="1425"/>
              </a:lnSpc>
              <a:buNone/>
            </a:pP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.client.myPublish(topic, msg)</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"[CMD]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command</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-&gt;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 (Reason: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reason</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.update_catalog(key, device_name, command, reason)</a:t>
            </a:r>
          </a:p>
          <a:p>
            <a:pPr>
              <a:lnSpc>
                <a:spcPts val="1425"/>
              </a:lnSpc>
              <a:buNone/>
            </a:pPr>
            <a:endParaRPr lang="en-US" sz="600" b="0">
              <a:solidFill>
                <a:srgbClr val="CCCCCC"/>
              </a:solidFill>
              <a:effectLst/>
              <a:latin typeface="Consolas" panose="020B0609020204030204" pitchFamily="49" charset="0"/>
            </a:endParaRPr>
          </a:p>
          <a:p>
            <a:pPr>
              <a:lnSpc>
                <a:spcPts val="1425"/>
              </a:lnSpc>
              <a:buNone/>
            </a:pP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update_catalog</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key</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device_name</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new_status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reason</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key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.device_status_cache[key].get(device_name)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new_status: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.device_status_cache[key][device_name]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new_status</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/houses"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houses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r.json()</a:t>
            </a:r>
          </a:p>
          <a:p>
            <a:pPr>
              <a:lnSpc>
                <a:spcPts val="1425"/>
              </a:lnSpc>
              <a:buNone/>
            </a:pPr>
            <a:r>
              <a:rPr lang="en-US" sz="600" b="0">
                <a:solidFill>
                  <a:srgbClr val="CCCCCC"/>
                </a:solidFill>
                <a:effectLst/>
                <a:latin typeface="Consolas" panose="020B0609020204030204" pitchFamily="49" charset="0"/>
              </a:rPr>
              <a:t>            device_to_update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None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house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(house.get(</a:t>
            </a:r>
            <a:r>
              <a:rPr lang="en-US" sz="600" b="0">
                <a:solidFill>
                  <a:srgbClr val="CE9178"/>
                </a:solidFill>
                <a:effectLst/>
                <a:latin typeface="Consolas" panose="020B0609020204030204" pitchFamily="49" charset="0"/>
              </a:rPr>
              <a:t>"houseID"</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floor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house.get(</a:t>
            </a:r>
            <a:r>
              <a:rPr lang="en-US" sz="600" b="0">
                <a:solidFill>
                  <a:srgbClr val="CE9178"/>
                </a:solidFill>
                <a:effectLst/>
                <a:latin typeface="Consolas" panose="020B0609020204030204" pitchFamily="49" charset="0"/>
              </a:rPr>
              <a:t>"floors"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(floor.get(</a:t>
            </a:r>
            <a:r>
              <a:rPr lang="en-US" sz="600" b="0">
                <a:solidFill>
                  <a:srgbClr val="CE9178"/>
                </a:solidFill>
                <a:effectLst/>
                <a:latin typeface="Consolas" panose="020B0609020204030204" pitchFamily="49" charset="0"/>
              </a:rPr>
              <a:t>"floorID"</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1</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floor.get(</a:t>
            </a:r>
            <a:r>
              <a:rPr lang="en-US" sz="600" b="0">
                <a:solidFill>
                  <a:srgbClr val="CE9178"/>
                </a:solidFill>
                <a:effectLst/>
                <a:latin typeface="Consolas" panose="020B0609020204030204" pitchFamily="49" charset="0"/>
              </a:rPr>
              <a:t>"units"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(unit.get(</a:t>
            </a:r>
            <a:r>
              <a:rPr lang="en-US" sz="600" b="0">
                <a:solidFill>
                  <a:srgbClr val="CE9178"/>
                </a:solidFill>
                <a:effectLst/>
                <a:latin typeface="Consolas" panose="020B0609020204030204" pitchFamily="49" charset="0"/>
              </a:rPr>
              <a:t>"unitID"</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str</a:t>
            </a:r>
            <a:r>
              <a:rPr lang="en-US" sz="600" b="0">
                <a:solidFill>
                  <a:srgbClr val="CCCCCC"/>
                </a:solidFill>
                <a:effectLst/>
                <a:latin typeface="Consolas" panose="020B0609020204030204" pitchFamily="49" charset="0"/>
              </a:rPr>
              <a:t>(key[</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device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unit.get(</a:t>
            </a:r>
            <a:r>
              <a:rPr lang="en-US" sz="600" b="0">
                <a:solidFill>
                  <a:srgbClr val="CE9178"/>
                </a:solidFill>
                <a:effectLst/>
                <a:latin typeface="Consolas" panose="020B0609020204030204" pitchFamily="49" charset="0"/>
              </a:rPr>
              <a:t>"devicesList"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device.get(</a:t>
            </a:r>
            <a:r>
              <a:rPr lang="en-US" sz="600" b="0">
                <a:solidFill>
                  <a:srgbClr val="CE9178"/>
                </a:solidFill>
                <a:effectLst/>
                <a:latin typeface="Consolas" panose="020B0609020204030204" pitchFamily="49" charset="0"/>
              </a:rPr>
              <a:t>"deviceName"</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device_name:</a:t>
            </a:r>
          </a:p>
          <a:p>
            <a:pPr>
              <a:lnSpc>
                <a:spcPts val="1425"/>
              </a:lnSpc>
              <a:buNone/>
            </a:pPr>
            <a:r>
              <a:rPr lang="en-US" sz="600" b="0">
                <a:solidFill>
                  <a:srgbClr val="CCCCCC"/>
                </a:solidFill>
                <a:effectLst/>
                <a:latin typeface="Consolas" panose="020B0609020204030204" pitchFamily="49" charset="0"/>
              </a:rPr>
              <a:t>                                            device_to_update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device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break</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device_to_update:</a:t>
            </a:r>
          </a:p>
          <a:p>
            <a:pPr>
              <a:lnSpc>
                <a:spcPts val="1425"/>
              </a:lnSpc>
              <a:buNone/>
            </a:pPr>
            <a:r>
              <a:rPr lang="en-US" sz="600" b="0">
                <a:solidFill>
                  <a:srgbClr val="CCCCCC"/>
                </a:solidFill>
                <a:effectLst/>
                <a:latin typeface="Consolas" panose="020B0609020204030204" pitchFamily="49" charset="0"/>
              </a:rPr>
              <a:t>                device_to_update[</a:t>
            </a:r>
            <a:r>
              <a:rPr lang="en-US" sz="600" b="0">
                <a:solidFill>
                  <a:srgbClr val="CE9178"/>
                </a:solidFill>
                <a:effectLst/>
                <a:latin typeface="Consolas" panose="020B0609020204030204" pitchFamily="49" charset="0"/>
              </a:rPr>
              <a:t>"deviceStatus"</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new_status</a:t>
            </a:r>
          </a:p>
          <a:p>
            <a:pPr>
              <a:lnSpc>
                <a:spcPts val="1425"/>
              </a:lnSpc>
              <a:buNone/>
            </a:pPr>
            <a:r>
              <a:rPr lang="en-US" sz="600" b="0">
                <a:solidFill>
                  <a:srgbClr val="CCCCCC"/>
                </a:solidFill>
                <a:effectLst/>
                <a:latin typeface="Consolas" panose="020B0609020204030204" pitchFamily="49" charset="0"/>
              </a:rPr>
              <a:t>                device_to_update[</a:t>
            </a:r>
            <a:r>
              <a:rPr lang="en-US" sz="600" b="0">
                <a:solidFill>
                  <a:srgbClr val="CE9178"/>
                </a:solidFill>
                <a:effectLst/>
                <a:latin typeface="Consolas" panose="020B0609020204030204" pitchFamily="49" charset="0"/>
              </a:rPr>
              <a:t>"lastUpdate"</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datetime.now().strftime(</a:t>
            </a:r>
            <a:r>
              <a:rPr lang="en-US" sz="600" b="0">
                <a:solidFill>
                  <a:srgbClr val="CE9178"/>
                </a:solidFill>
                <a:effectLst/>
                <a:latin typeface="Consolas" panose="020B0609020204030204" pitchFamily="49" charset="0"/>
              </a:rPr>
              <a:t>"%Y-%m-</a:t>
            </a:r>
            <a:r>
              <a:rPr lang="en-US" sz="600" b="0">
                <a:solidFill>
                  <a:srgbClr val="569CD6"/>
                </a:solidFill>
                <a:effectLst/>
                <a:latin typeface="Consolas" panose="020B0609020204030204" pitchFamily="49" charset="0"/>
              </a:rPr>
              <a:t>%d</a:t>
            </a:r>
            <a:r>
              <a:rPr lang="en-US" sz="600" b="0">
                <a:solidFill>
                  <a:srgbClr val="CE9178"/>
                </a:solidFill>
                <a:effectLst/>
                <a:latin typeface="Consolas" panose="020B0609020204030204" pitchFamily="49" charset="0"/>
              </a:rPr>
              <a:t> %H:%M:%S"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device_to_update[</a:t>
            </a:r>
            <a:r>
              <a:rPr lang="en-US" sz="600" b="0">
                <a:solidFill>
                  <a:srgbClr val="CE9178"/>
                </a:solidFill>
                <a:effectLst/>
                <a:latin typeface="Consolas" panose="020B0609020204030204" pitchFamily="49" charset="0"/>
              </a:rPr>
              <a:t>"lastCommandReason"</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reason</a:t>
            </a:r>
          </a:p>
          <a:p>
            <a:pPr>
              <a:lnSpc>
                <a:spcPts val="1425"/>
              </a:lnSpc>
              <a:buNone/>
            </a:pPr>
            <a:r>
              <a:rPr lang="en-US" sz="600" b="0">
                <a:solidFill>
                  <a:srgbClr val="CCCCCC"/>
                </a:solidFill>
                <a:effectLst/>
                <a:latin typeface="Consolas" panose="020B0609020204030204" pitchFamily="49" charset="0"/>
              </a:rPr>
              <a:t>                requests.put(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/devices"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json</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device_to_update)</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Failed to update catalog: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p:txBody>
      </p:sp>
      <p:pic>
        <p:nvPicPr>
          <p:cNvPr id="37" name="Graphic 36">
            <a:extLst>
              <a:ext uri="{FF2B5EF4-FFF2-40B4-BE49-F238E27FC236}">
                <a16:creationId xmlns:a16="http://schemas.microsoft.com/office/drawing/2014/main" id="{5EA673D8-0347-E5F3-75BB-D79E5D0A861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2F7A6EB4-95C0-8F93-7191-07274D5BF598}"/>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2CAF44A-3310-0CA3-85C2-11FCA2A48C70}"/>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B121114-67F3-133A-1C14-AA1B4014984A}"/>
              </a:ext>
            </a:extLst>
          </p:cNvPr>
          <p:cNvSpPr txBox="1"/>
          <p:nvPr/>
        </p:nvSpPr>
        <p:spPr>
          <a:xfrm>
            <a:off x="228159" y="395054"/>
            <a:ext cx="6408803" cy="1396127"/>
          </a:xfrm>
          <a:prstGeom prst="roundRect">
            <a:avLst>
              <a:gd name="adj" fmla="val 1669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1400">
              <a:solidFill>
                <a:schemeClr val="bg1"/>
              </a:solidFill>
              <a:latin typeface="Speak Pro" panose="020F0502020204030204" pitchFamily="34" charset="0"/>
            </a:endParaRPr>
          </a:p>
          <a:p>
            <a:pPr lvl="0" algn="just">
              <a:defRPr/>
            </a:pPr>
            <a:r>
              <a:rPr lang="en-US" sz="1600">
                <a:solidFill>
                  <a:schemeClr val="bg1"/>
                </a:solidFill>
                <a:latin typeface="Speak Pro" panose="020F0502020204030204" pitchFamily="34" charset="0"/>
              </a:rPr>
              <a:t>Build the </a:t>
            </a:r>
            <a:r>
              <a:rPr lang="en-US" sz="1600" b="1">
                <a:solidFill>
                  <a:schemeClr val="bg1"/>
                </a:solidFill>
                <a:latin typeface="Speak Pro" panose="020F0502020204030204" pitchFamily="34" charset="0"/>
              </a:rPr>
              <a:t>MQTT topic </a:t>
            </a:r>
            <a:r>
              <a:rPr lang="en-US" sz="1600">
                <a:solidFill>
                  <a:schemeClr val="bg1"/>
                </a:solidFill>
                <a:latin typeface="Speak Pro" panose="020F0502020204030204" pitchFamily="34" charset="0"/>
              </a:rPr>
              <a:t>based on </a:t>
            </a:r>
            <a:r>
              <a:rPr lang="en-US" sz="1600" u="sng">
                <a:solidFill>
                  <a:schemeClr val="bg1"/>
                </a:solidFill>
                <a:latin typeface="Speak Pro" panose="020F0502020204030204" pitchFamily="34" charset="0"/>
              </a:rPr>
              <a:t>house, floor, unit, and device name</a:t>
            </a:r>
            <a:r>
              <a:rPr lang="en-US" sz="1600">
                <a:solidFill>
                  <a:schemeClr val="bg1"/>
                </a:solidFill>
                <a:latin typeface="Speak Pro" panose="020F0502020204030204" pitchFamily="34" charset="0"/>
              </a:rPr>
              <a:t>.</a:t>
            </a:r>
          </a:p>
          <a:p>
            <a:pPr lvl="0" algn="just">
              <a:defRPr/>
            </a:pPr>
            <a:r>
              <a:rPr lang="en-US" sz="1600">
                <a:solidFill>
                  <a:schemeClr val="bg1"/>
                </a:solidFill>
                <a:latin typeface="Speak Pro" panose="020F0502020204030204" pitchFamily="34" charset="0"/>
              </a:rPr>
              <a:t>Publish the command to the MQTT broker.</a:t>
            </a:r>
          </a:p>
          <a:p>
            <a:pPr lvl="0" algn="just">
              <a:defRPr/>
            </a:pPr>
            <a:r>
              <a:rPr lang="en-US" sz="1600">
                <a:solidFill>
                  <a:schemeClr val="bg1"/>
                </a:solidFill>
                <a:latin typeface="Speak Pro" panose="020F0502020204030204" pitchFamily="34" charset="0"/>
              </a:rPr>
              <a:t>Update the catalog with the new device state.</a:t>
            </a:r>
          </a:p>
          <a:p>
            <a:pPr lvl="0" algn="just">
              <a:defRPr/>
            </a:pPr>
            <a:endParaRPr lang="en-US" sz="1400">
              <a:solidFill>
                <a:schemeClr val="bg1"/>
              </a:solidFill>
              <a:latin typeface="Speak Pro" panose="020F0502020204030204" pitchFamily="34" charset="0"/>
            </a:endParaRPr>
          </a:p>
        </p:txBody>
      </p:sp>
      <p:sp useBgFill="1">
        <p:nvSpPr>
          <p:cNvPr id="7" name="Flowchart: Summing Junction 6">
            <a:extLst>
              <a:ext uri="{FF2B5EF4-FFF2-40B4-BE49-F238E27FC236}">
                <a16:creationId xmlns:a16="http://schemas.microsoft.com/office/drawing/2014/main" id="{12E94835-0D37-CCBB-A349-A2A5396FBF60}"/>
              </a:ext>
            </a:extLst>
          </p:cNvPr>
          <p:cNvSpPr/>
          <p:nvPr/>
        </p:nvSpPr>
        <p:spPr>
          <a:xfrm rot="162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2" name="Oval 11">
            <a:extLst>
              <a:ext uri="{FF2B5EF4-FFF2-40B4-BE49-F238E27FC236}">
                <a16:creationId xmlns:a16="http://schemas.microsoft.com/office/drawing/2014/main" id="{EB02A09A-CBA8-9E34-2443-59FE6D9B97D7}"/>
              </a:ext>
            </a:extLst>
          </p:cNvPr>
          <p:cNvSpPr/>
          <p:nvPr/>
        </p:nvSpPr>
        <p:spPr>
          <a:xfrm rot="162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DBC1AE9A-225F-C26B-3355-FE63B431AE98}"/>
              </a:ext>
            </a:extLst>
          </p:cNvPr>
          <p:cNvSpPr txBox="1"/>
          <p:nvPr/>
        </p:nvSpPr>
        <p:spPr>
          <a:xfrm rot="5400000">
            <a:off x="9123203" y="1666506"/>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19" name="TextBox 18">
            <a:extLst>
              <a:ext uri="{FF2B5EF4-FFF2-40B4-BE49-F238E27FC236}">
                <a16:creationId xmlns:a16="http://schemas.microsoft.com/office/drawing/2014/main" id="{200DE4CB-E04A-35E1-4669-EEDAA6EC13A9}"/>
              </a:ext>
            </a:extLst>
          </p:cNvPr>
          <p:cNvSpPr txBox="1"/>
          <p:nvPr/>
        </p:nvSpPr>
        <p:spPr>
          <a:xfrm rot="10800000">
            <a:off x="8678867" y="1400162"/>
            <a:ext cx="4058156" cy="4074940"/>
          </a:xfrm>
          <a:prstGeom prst="rect">
            <a:avLst/>
          </a:prstGeom>
          <a:noFill/>
        </p:spPr>
        <p:txBody>
          <a:bodyPr wrap="square">
            <a:prstTxWarp prst="textCircle">
              <a:avLst>
                <a:gd name="adj" fmla="val 18148864"/>
              </a:avLst>
            </a:prstTxWarp>
            <a:spAutoFit/>
          </a:bodyPr>
          <a:lstStyle/>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3600" b="1" i="0" u="none" strike="noStrike" kern="1200" cap="all" spc="600" normalizeH="0" baseline="0" noProof="0">
                <a:ln>
                  <a:noFill/>
                </a:ln>
                <a:solidFill>
                  <a:srgbClr val="FF0000"/>
                </a:solidFill>
                <a:effectLst/>
                <a:uLnTx/>
                <a:uFillTx/>
                <a:latin typeface="Biome" panose="020B0503030204020804" pitchFamily="34" charset="0"/>
                <a:ea typeface="+mj-ea"/>
                <a:cs typeface="Biome" panose="020B0503030204020804" pitchFamily="34" charset="0"/>
              </a:rPr>
              <a:t> </a:t>
            </a:r>
          </a:p>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20" name="TextBox 19">
            <a:extLst>
              <a:ext uri="{FF2B5EF4-FFF2-40B4-BE49-F238E27FC236}">
                <a16:creationId xmlns:a16="http://schemas.microsoft.com/office/drawing/2014/main" id="{41DCFCD2-03ED-23CD-8D65-2DCC7B97F950}"/>
              </a:ext>
            </a:extLst>
          </p:cNvPr>
          <p:cNvSpPr txBox="1"/>
          <p:nvPr/>
        </p:nvSpPr>
        <p:spPr>
          <a:xfrm rot="16200000">
            <a:off x="8939569" y="932132"/>
            <a:ext cx="4814932" cy="4834842"/>
          </a:xfrm>
          <a:prstGeom prst="rect">
            <a:avLst/>
          </a:prstGeom>
          <a:noFill/>
        </p:spPr>
        <p:txBody>
          <a:bodyPr wrap="square">
            <a:prstTxWarp prst="textCircle">
              <a:avLst>
                <a:gd name="adj" fmla="val 15794217"/>
              </a:avLst>
            </a:prstTxWarp>
            <a:spAutoFit/>
          </a:bodyPr>
          <a:lstStyle/>
          <a:p>
            <a:pPr algn="ctr"/>
            <a:r>
              <a:rPr lang="en-US" sz="2400" b="1" cap="all" spc="-15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a:t>
            </a:r>
          </a:p>
          <a:p>
            <a:pPr algn="ctr"/>
            <a:r>
              <a:rPr kumimoji="0" lang="en-US" sz="2400" b="1" i="0" u="none" strike="noStrike" kern="1200" cap="all" spc="-15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instancer</a:t>
            </a:r>
            <a:endParaRPr kumimoji="0" lang="en-US" sz="2400" b="1" i="0" u="none" strike="noStrike" kern="1200" cap="all" spc="-150" normalizeH="0" baseline="0" noProof="0">
              <a:ln>
                <a:noFill/>
              </a:ln>
              <a:solidFill>
                <a:schemeClr val="bg1">
                  <a:lumMod val="95000"/>
                </a:schemeClr>
              </a:solidFill>
              <a:effectLst/>
              <a:uLnTx/>
              <a:uFillTx/>
              <a:latin typeface="Biome" panose="020B0503030204020804" pitchFamily="34" charset="0"/>
              <a:ea typeface="+mj-ea"/>
              <a:cs typeface="Biome" panose="020B0503030204020804" pitchFamily="34" charset="0"/>
            </a:endParaRPr>
          </a:p>
        </p:txBody>
      </p:sp>
      <p:sp>
        <p:nvSpPr>
          <p:cNvPr id="21" name="TextBox 20">
            <a:extLst>
              <a:ext uri="{FF2B5EF4-FFF2-40B4-BE49-F238E27FC236}">
                <a16:creationId xmlns:a16="http://schemas.microsoft.com/office/drawing/2014/main" id="{ADE96BEE-E284-F57A-26D6-F7E99F46A4CE}"/>
              </a:ext>
            </a:extLst>
          </p:cNvPr>
          <p:cNvSpPr txBox="1"/>
          <p:nvPr/>
        </p:nvSpPr>
        <p:spPr>
          <a:xfrm>
            <a:off x="9453272" y="1354681"/>
            <a:ext cx="4414226" cy="4432480"/>
          </a:xfrm>
          <a:prstGeom prst="rect">
            <a:avLst/>
          </a:prstGeom>
          <a:noFill/>
        </p:spPr>
        <p:txBody>
          <a:bodyPr wrap="square">
            <a:prstTxWarp prst="textCircle">
              <a:avLst>
                <a:gd name="adj" fmla="val 14406463"/>
              </a:avLst>
            </a:prstTxWarp>
            <a:spAutoFit/>
          </a:bodyPr>
          <a:lstStyle/>
          <a:p>
            <a:pPr algn="ctr"/>
            <a:r>
              <a:rPr lang="en-US" sz="2800"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2400" b="1"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4" name="TextBox 23">
            <a:extLst>
              <a:ext uri="{FF2B5EF4-FFF2-40B4-BE49-F238E27FC236}">
                <a16:creationId xmlns:a16="http://schemas.microsoft.com/office/drawing/2014/main" id="{C770FDD7-62A8-4670-EFF5-D2E40C32E6C7}"/>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sp useBgFill="1">
        <p:nvSpPr>
          <p:cNvPr id="25" name="Oval 24">
            <a:extLst>
              <a:ext uri="{FF2B5EF4-FFF2-40B4-BE49-F238E27FC236}">
                <a16:creationId xmlns:a16="http://schemas.microsoft.com/office/drawing/2014/main" id="{2197715D-AA8F-33B5-F93F-273675DADF34}"/>
              </a:ext>
            </a:extLst>
          </p:cNvPr>
          <p:cNvSpPr/>
          <p:nvPr/>
        </p:nvSpPr>
        <p:spPr>
          <a:xfrm rot="5400000">
            <a:off x="-7870089" y="8631"/>
            <a:ext cx="6718174" cy="6718176"/>
          </a:xfrm>
          <a:prstGeom prst="ellipse">
            <a:avLst/>
          </a:prstGeom>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1D0D78B6-DA60-E7DA-60D0-73DB2F298DDC}"/>
              </a:ext>
            </a:extLst>
          </p:cNvPr>
          <p:cNvSpPr/>
          <p:nvPr/>
        </p:nvSpPr>
        <p:spPr>
          <a:xfrm rot="10800000">
            <a:off x="-6493198" y="1385524"/>
            <a:ext cx="3964390" cy="3964390"/>
          </a:xfrm>
          <a:prstGeom prst="ellipse">
            <a:avLst/>
          </a:prstGeom>
          <a:blipFill dpi="0" rotWithShape="1">
            <a:blip r:embed="rId4">
              <a:alphaModFix amt="80000"/>
              <a:extLst>
                <a:ext uri="{96DAC541-7B7A-43D3-8B79-37D633B846F1}">
                  <asvg:svgBlip xmlns:asvg="http://schemas.microsoft.com/office/drawing/2016/SVG/main" r:embed="rId5"/>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7E2E8825-B1EC-E21A-7FFC-6679EC8EF21A}"/>
              </a:ext>
            </a:extLst>
          </p:cNvPr>
          <p:cNvSpPr txBox="1"/>
          <p:nvPr/>
        </p:nvSpPr>
        <p:spPr>
          <a:xfrm rot="10800000">
            <a:off x="-6331732" y="2829110"/>
            <a:ext cx="3641458" cy="1077218"/>
          </a:xfrm>
          <a:prstGeom prst="rect">
            <a:avLst/>
          </a:prstGeom>
          <a:noFill/>
        </p:spPr>
        <p:txBody>
          <a:bodyPr wrap="square">
            <a:spAutoFit/>
          </a:bodyPr>
          <a:lstStyle/>
          <a:p>
            <a:pPr algn="ctr"/>
            <a:r>
              <a:rPr lang="en-US" sz="3200" b="1" cap="all">
                <a:solidFill>
                  <a:srgbClr val="FF0000"/>
                </a:solidFill>
                <a:latin typeface="Biome" panose="020B0503030204020804" pitchFamily="34" charset="0"/>
                <a:ea typeface="+mj-ea"/>
                <a:cs typeface="Biome" panose="020B0503030204020804" pitchFamily="34" charset="0"/>
              </a:rPr>
              <a:t>Application &amp; ui layer</a:t>
            </a:r>
            <a:endParaRPr kumimoji="0" lang="en-US" sz="32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spTree>
    <p:extLst>
      <p:ext uri="{BB962C8B-B14F-4D97-AF65-F5344CB8AC3E}">
        <p14:creationId xmlns:p14="http://schemas.microsoft.com/office/powerpoint/2010/main" val="3946913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0043B0-FF96-4F41-6B1C-6AD196E2891A}"/>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A911E7C8-12AA-4E76-49FB-E34ED19CC98E}"/>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4611E7C2-F4E6-60F7-19C2-FDD0872781B0}"/>
              </a:ext>
            </a:extLst>
          </p:cNvPr>
          <p:cNvSpPr txBox="1"/>
          <p:nvPr/>
        </p:nvSpPr>
        <p:spPr>
          <a:xfrm>
            <a:off x="115685" y="848"/>
            <a:ext cx="6645925" cy="22129135"/>
          </a:xfrm>
          <a:prstGeom prst="rect">
            <a:avLst/>
          </a:prstGeom>
          <a:solidFill>
            <a:srgbClr val="1F1F1F"/>
          </a:solidFill>
        </p:spPr>
        <p:txBody>
          <a:bodyPr wrap="square">
            <a:spAutoFit/>
          </a:bodyPr>
          <a:lstStyle/>
          <a:p>
            <a:pPr>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requests</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json</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math</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threading</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control_unit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Controler</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MyMQTT2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MyMQTT</a:t>
            </a:r>
          </a:p>
          <a:p>
            <a:pPr>
              <a:lnSpc>
                <a:spcPts val="1425"/>
              </a:lnSpc>
              <a:buNone/>
            </a:pPr>
            <a:br>
              <a:rPr lang="en-US" sz="600" b="0">
                <a:solidFill>
                  <a:srgbClr val="CCCCCC"/>
                </a:solidFill>
                <a:effectLst/>
                <a:latin typeface="Consolas" panose="020B0609020204030204" pitchFamily="49" charset="0"/>
              </a:rPr>
            </a:br>
            <a:r>
              <a:rPr lang="en-US" sz="600" b="0">
                <a:solidFill>
                  <a:srgbClr val="569CD6"/>
                </a:solidFill>
                <a:effectLst/>
                <a:latin typeface="Consolas" panose="020B0609020204030204" pitchFamily="49" charset="0"/>
              </a:rPr>
              <a:t>class</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CU_instancer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__init__</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catalogAddress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catalogAddress.rstrip(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.PERIODIC_UPDATE_INTERVAL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60</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5</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broker, port, 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.get_mqtt_config()</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client_id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"CU_Instancer_</a:t>
            </a:r>
            <a:r>
              <a:rPr lang="en-US" sz="600" b="0">
                <a:solidFill>
                  <a:srgbClr val="569CD6"/>
                </a:solidFill>
                <a:effectLst/>
                <a:latin typeface="Consolas" panose="020B0609020204030204" pitchFamily="49" charset="0"/>
              </a:rPr>
              <a:t>{</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(time.time())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MyMQTT(client_id, broker, port,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.client.start()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"[FATAL] Could not start MQTT client for instancer: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.update_and_rebalance_controllers()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threading.Timer(</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.PERIODIC_UPDATE_INTERVAL,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.update_and_rebalance_controllers)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.scheduler.daemon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.scheduler.start()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get_mqtt_config</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"[INFO] CU Instancer fetching MQTT config from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r_broker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/broker"</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r_broker.raise_for_status()</a:t>
            </a:r>
          </a:p>
          <a:p>
            <a:pPr>
              <a:lnSpc>
                <a:spcPts val="1425"/>
              </a:lnSpc>
              <a:buNone/>
            </a:pPr>
            <a:r>
              <a:rPr lang="en-US" sz="600" b="0">
                <a:solidFill>
                  <a:srgbClr val="CCCCCC"/>
                </a:solidFill>
                <a:effectLst/>
                <a:latin typeface="Consolas" panose="020B0609020204030204" pitchFamily="49" charset="0"/>
              </a:rPr>
              <a:t>        broker_info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r_broker.json()</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r_topic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r_topic.raise_for_status()</a:t>
            </a:r>
          </a:p>
          <a:p>
            <a:pPr>
              <a:lnSpc>
                <a:spcPts val="1425"/>
              </a:lnSpc>
              <a:buNone/>
            </a:pPr>
            <a:r>
              <a:rPr lang="en-US" sz="600" b="0">
                <a:solidFill>
                  <a:srgbClr val="CCCCCC"/>
                </a:solidFill>
                <a:effectLst/>
                <a:latin typeface="Consolas" panose="020B0609020204030204" pitchFamily="49" charset="0"/>
              </a:rPr>
              <a:t>        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r_topic.text.strip(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r>
              <a:rPr lang="en-US" sz="600" b="0">
                <a:solidFill>
                  <a:srgbClr val="CCCCCC"/>
                </a:solidFill>
                <a:effectLst/>
                <a:latin typeface="Consolas" panose="020B0609020204030204" pitchFamily="49" charset="0"/>
              </a:rPr>
              <a:t> broker_info[</a:t>
            </a:r>
            <a:r>
              <a:rPr lang="en-US" sz="600" b="0">
                <a:solidFill>
                  <a:srgbClr val="CE9178"/>
                </a:solidFill>
                <a:effectLst/>
                <a:latin typeface="Consolas" panose="020B0609020204030204" pitchFamily="49" charset="0"/>
              </a:rPr>
              <a:t>"IP"</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(broker_info[</a:t>
            </a:r>
            <a:r>
              <a:rPr lang="en-US" sz="600" b="0">
                <a:solidFill>
                  <a:srgbClr val="CE9178"/>
                </a:solidFill>
                <a:effectLst/>
                <a:latin typeface="Consolas" panose="020B0609020204030204" pitchFamily="49" charset="0"/>
              </a:rPr>
              <a:t>"port"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notify</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payload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"[DISPATCH] Received on topic: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parts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topic.split(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(parts)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unit_key_str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3</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4</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assigned_controller_name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.unit_assignment.get(unit_key_str)</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assigned_controller_name:</a:t>
            </a:r>
          </a:p>
          <a:p>
            <a:pPr>
              <a:lnSpc>
                <a:spcPts val="1425"/>
              </a:lnSpc>
              <a:buNone/>
            </a:pPr>
            <a:r>
              <a:rPr lang="en-US" sz="600" b="0">
                <a:solidFill>
                  <a:srgbClr val="CCCCCC"/>
                </a:solidFill>
                <a:effectLst/>
                <a:latin typeface="Consolas" panose="020B0609020204030204" pitchFamily="49" charset="0"/>
              </a:rPr>
              <a:t>                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.controllers.get(assigned_controller_name)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controller:</a:t>
            </a:r>
          </a:p>
          <a:p>
            <a:pPr>
              <a:lnSpc>
                <a:spcPts val="1425"/>
              </a:lnSpc>
              <a:buNone/>
            </a:pPr>
            <a:r>
              <a:rPr lang="en-US" sz="600" b="0">
                <a:solidFill>
                  <a:srgbClr val="CCCCCC"/>
                </a:solidFill>
                <a:effectLst/>
                <a:latin typeface="Consolas" panose="020B0609020204030204" pitchFamily="49" charset="0"/>
              </a:rPr>
              <a:t>                    controller.process_message(topic, payload)</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else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"[WARN] No controller instance found for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assigned_controller_name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else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"[WARN] No controller assigned for unit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unit_key_str</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Error in dispatcher notify():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update_and_rebalance_controllers</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Checking for unit updates and rebalancing controllers..."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resp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/houses"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resp.raise_for_status()</a:t>
            </a:r>
          </a:p>
          <a:p>
            <a:pPr>
              <a:lnSpc>
                <a:spcPts val="1425"/>
              </a:lnSpc>
              <a:buNone/>
            </a:pPr>
            <a:r>
              <a:rPr lang="en-US" sz="600" b="0">
                <a:solidFill>
                  <a:srgbClr val="CCCCCC"/>
                </a:solidFill>
                <a:effectLst/>
                <a:latin typeface="Consolas" panose="020B0609020204030204" pitchFamily="49" charset="0"/>
              </a:rPr>
              <a:t>            houses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resp.json()</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current_units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house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floor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house.get(</a:t>
            </a:r>
            <a:r>
              <a:rPr lang="en-US" sz="600" b="0">
                <a:solidFill>
                  <a:srgbClr val="CE9178"/>
                </a:solidFill>
                <a:effectLst/>
                <a:latin typeface="Consolas" panose="020B0609020204030204" pitchFamily="49" charset="0"/>
              </a:rPr>
              <a:t>"floors"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floor.get(</a:t>
            </a:r>
            <a:r>
              <a:rPr lang="en-US" sz="600" b="0">
                <a:solidFill>
                  <a:srgbClr val="CE9178"/>
                </a:solidFill>
                <a:effectLst/>
                <a:latin typeface="Consolas" panose="020B0609020204030204" pitchFamily="49" charset="0"/>
              </a:rPr>
              <a:t>"units"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uid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house[</a:t>
            </a:r>
            <a:r>
              <a:rPr lang="en-US" sz="600" b="0">
                <a:solidFill>
                  <a:srgbClr val="CE9178"/>
                </a:solidFill>
                <a:effectLst/>
                <a:latin typeface="Consolas" panose="020B0609020204030204" pitchFamily="49" charset="0"/>
              </a:rPr>
              <a:t>'houseID'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floor[</a:t>
            </a:r>
            <a:r>
              <a:rPr lang="en-US" sz="600" b="0">
                <a:solidFill>
                  <a:srgbClr val="CE9178"/>
                </a:solidFill>
                <a:effectLst/>
                <a:latin typeface="Consolas" panose="020B0609020204030204" pitchFamily="49" charset="0"/>
              </a:rPr>
              <a:t>'floorID'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a:t>
            </a:r>
            <a:r>
              <a:rPr lang="en-US" sz="600" b="0">
                <a:solidFill>
                  <a:srgbClr val="CE9178"/>
                </a:solidFill>
                <a:effectLst/>
                <a:latin typeface="Consolas" panose="020B0609020204030204" pitchFamily="49" charset="0"/>
              </a:rPr>
              <a:t>'unitID'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current_units.add(uid)</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current_units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No change in units. No rebalance needed."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Unit list has changed. Rebalancing controllers."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availableUnitsList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sorted</a:t>
            </a:r>
            <a:r>
              <a:rPr lang="en-US" sz="600" b="0">
                <a:solidFill>
                  <a:srgbClr val="CCCCCC"/>
                </a:solidFill>
                <a:effectLst/>
                <a:latin typeface="Consolas" panose="020B0609020204030204" pitchFamily="49" charset="0"/>
              </a:rPr>
              <a:t>(</a:t>
            </a:r>
            <a:r>
              <a:rPr lang="en-US" sz="600" b="0">
                <a:solidFill>
                  <a:srgbClr val="4EC9B0"/>
                </a:solidFill>
                <a:effectLst/>
                <a:latin typeface="Consolas" panose="020B0609020204030204" pitchFamily="49" charset="0"/>
              </a:rPr>
              <a:t>list</a:t>
            </a:r>
            <a:r>
              <a:rPr lang="en-US" sz="600" b="0">
                <a:solidFill>
                  <a:srgbClr val="CCCCCC"/>
                </a:solidFill>
                <a:effectLst/>
                <a:latin typeface="Consolas" panose="020B0609020204030204" pitchFamily="49" charset="0"/>
              </a:rPr>
              <a:t>(current_units))</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needed_controllers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math.ceil(</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(availableUnitsList)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i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range</a:t>
            </a:r>
            <a:r>
              <a:rPr lang="en-US" sz="600" b="0">
                <a:solidFill>
                  <a:srgbClr val="CCCCCC"/>
                </a:solidFill>
                <a:effectLst/>
                <a:latin typeface="Consolas" panose="020B0609020204030204" pitchFamily="49" charset="0"/>
              </a:rPr>
              <a:t>(needed_controllers):</a:t>
            </a:r>
          </a:p>
          <a:p>
            <a:pPr>
              <a:lnSpc>
                <a:spcPts val="1425"/>
              </a:lnSpc>
              <a:buNone/>
            </a:pPr>
            <a:r>
              <a:rPr lang="en-US" sz="600" b="0">
                <a:solidFill>
                  <a:srgbClr val="CCCCCC"/>
                </a:solidFill>
                <a:effectLst/>
                <a:latin typeface="Consolas" panose="020B0609020204030204" pitchFamily="49" charset="0"/>
              </a:rPr>
              <a:t>                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"controller_</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i</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name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Controler(</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"[INIT] Created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.unit_assignment.clear()</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idx,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enumerate</a:t>
            </a:r>
            <a:r>
              <a:rPr lang="en-US" sz="600" b="0">
                <a:solidFill>
                  <a:srgbClr val="CCCCCC"/>
                </a:solidFill>
                <a:effectLst/>
                <a:latin typeface="Consolas" panose="020B0609020204030204" pitchFamily="49" charset="0"/>
              </a:rPr>
              <a:t>(availableUnitsList):</a:t>
            </a:r>
          </a:p>
          <a:p>
            <a:pPr>
              <a:lnSpc>
                <a:spcPts val="1425"/>
              </a:lnSpc>
              <a:buNone/>
            </a:pPr>
            <a:r>
              <a:rPr lang="en-US" sz="600" b="0">
                <a:solidFill>
                  <a:srgbClr val="CCCCCC"/>
                </a:solidFill>
                <a:effectLst/>
                <a:latin typeface="Consolas" panose="020B0609020204030204" pitchFamily="49" charset="0"/>
              </a:rPr>
              <a:t>                controller_idx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idx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a:t>
            </a:r>
          </a:p>
          <a:p>
            <a:pPr>
              <a:lnSpc>
                <a:spcPts val="1425"/>
              </a:lnSpc>
              <a:buNone/>
            </a:pPr>
            <a:r>
              <a:rPr lang="en-US" sz="600" b="0">
                <a:solidFill>
                  <a:srgbClr val="CCCCCC"/>
                </a:solidFill>
                <a:effectLst/>
                <a:latin typeface="Consolas" panose="020B0609020204030204" pitchFamily="49" charset="0"/>
              </a:rPr>
              <a:t>                assigned_controller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"controller_</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controller_idx</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.unit_assignment[unit]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assigned_controller</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"[REBALANCE] Unit assignment updated: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topic_to_subscribe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/sensors/#"</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.client.mySubscribe(topic_to_subscribe)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"[SUBSCRIBE] Instancer subscribed to master topic: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topic_to_subscribe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Failed during rebalance: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br>
              <a:rPr lang="en-US" sz="600" b="0">
                <a:solidFill>
                  <a:srgbClr val="CCCCCC"/>
                </a:solidFill>
                <a:effectLst/>
                <a:latin typeface="Consolas" panose="020B0609020204030204" pitchFamily="49" charset="0"/>
              </a:rPr>
            </a:b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__name__</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"__main__"</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"http://catalog:8080/"</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cu_instancer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CU_instancer(catalogAddress)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while</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time.sleep(</a:t>
            </a:r>
            <a:r>
              <a:rPr lang="en-US" sz="600" b="0">
                <a:solidFill>
                  <a:srgbClr val="B5CEA8"/>
                </a:solidFill>
                <a:effectLst/>
                <a:latin typeface="Consolas" panose="020B0609020204030204" pitchFamily="49" charset="0"/>
              </a:rPr>
              <a:t>10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KeyboardInterrupt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D7BA7D"/>
                </a:solidFill>
                <a:effectLst/>
                <a:latin typeface="Consolas" panose="020B0609020204030204" pitchFamily="49" charset="0"/>
              </a:rPr>
              <a:t>\n</a:t>
            </a:r>
            <a:r>
              <a:rPr lang="en-US" sz="600" b="0">
                <a:solidFill>
                  <a:srgbClr val="CE9178"/>
                </a:solidFill>
                <a:effectLst/>
                <a:latin typeface="Consolas" panose="020B0609020204030204" pitchFamily="49" charset="0"/>
              </a:rPr>
              <a:t>[EXIT] Shutting down..."</a:t>
            </a:r>
            <a:r>
              <a:rPr lang="en-US" sz="600" b="0">
                <a:solidFill>
                  <a:srgbClr val="CCCCCC"/>
                </a:solidFill>
                <a:effectLst/>
                <a:latin typeface="Consolas" panose="020B0609020204030204" pitchFamily="49" charset="0"/>
              </a:rPr>
              <a:t>)</a:t>
            </a:r>
          </a:p>
          <a:p>
            <a:pPr>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p:txBody>
      </p:sp>
      <p:pic>
        <p:nvPicPr>
          <p:cNvPr id="37" name="Graphic 36">
            <a:extLst>
              <a:ext uri="{FF2B5EF4-FFF2-40B4-BE49-F238E27FC236}">
                <a16:creationId xmlns:a16="http://schemas.microsoft.com/office/drawing/2014/main" id="{05EAE118-DA0C-4CD1-432E-98717DBA3DA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48D09D81-12C1-A47C-1C16-906440B9B688}"/>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F39523F5-33E0-F91C-43E4-759E9066B84E}"/>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5C7419E-FC7D-529B-9077-CBFC1F84480E}"/>
              </a:ext>
            </a:extLst>
          </p:cNvPr>
          <p:cNvSpPr txBox="1"/>
          <p:nvPr/>
        </p:nvSpPr>
        <p:spPr>
          <a:xfrm>
            <a:off x="2715364" y="575906"/>
            <a:ext cx="3974378" cy="2168843"/>
          </a:xfrm>
          <a:prstGeom prst="roundRect">
            <a:avLst>
              <a:gd name="adj" fmla="val 11195"/>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0" marR="0" lvl="0" indent="0" algn="just" defTabSz="914400" eaLnBrk="1" fontAlgn="auto" latinLnBrk="0" hangingPunct="1">
              <a:lnSpc>
                <a:spcPct val="100000"/>
              </a:lnSpc>
              <a:spcBef>
                <a:spcPts val="0"/>
              </a:spcBef>
              <a:spcAft>
                <a:spcPts val="0"/>
              </a:spcAft>
              <a:buClrTx/>
              <a:buSzTx/>
              <a:buFontTx/>
              <a:buNone/>
              <a:tabLst/>
              <a:defRPr/>
            </a:pPr>
            <a:endParaRPr kumimoji="0" lang="fa-IR" sz="1400" i="0" u="none" strike="noStrike" kern="1200" cap="none" spc="0" normalizeH="0" baseline="0" noProof="0">
              <a:solidFill>
                <a:schemeClr val="bg1"/>
              </a:solidFill>
              <a:effectLst/>
              <a:uLnTx/>
              <a:uFillTx/>
              <a:latin typeface="Speak Pro" panose="020F0502020204030204" pitchFamily="34" charset="0"/>
              <a:ea typeface="+mn-ea"/>
              <a:cs typeface="+mn-cs"/>
            </a:endParaRPr>
          </a:p>
          <a:p>
            <a:pPr lvl="0" algn="just">
              <a:defRPr/>
            </a:pPr>
            <a:r>
              <a:rPr lang="en-US" sz="1400">
                <a:solidFill>
                  <a:schemeClr val="bg1"/>
                </a:solidFill>
                <a:latin typeface="Speak Pro" panose="020F0502020204030204" pitchFamily="34" charset="0"/>
              </a:rPr>
              <a:t>Creates a unit manager with </a:t>
            </a:r>
            <a:r>
              <a:rPr lang="en-US" sz="1400" b="1">
                <a:solidFill>
                  <a:schemeClr val="bg1"/>
                </a:solidFill>
                <a:latin typeface="Speak Pro" panose="020F0502020204030204" pitchFamily="34" charset="0"/>
              </a:rPr>
              <a:t>config, timing</a:t>
            </a:r>
            <a:r>
              <a:rPr lang="en-US" sz="1400">
                <a:solidFill>
                  <a:schemeClr val="bg1"/>
                </a:solidFill>
                <a:latin typeface="Speak Pro" panose="020F0502020204030204" pitchFamily="34" charset="0"/>
              </a:rPr>
              <a:t>, and </a:t>
            </a:r>
            <a:r>
              <a:rPr lang="en-US" sz="1400" b="1">
                <a:solidFill>
                  <a:schemeClr val="bg1"/>
                </a:solidFill>
                <a:latin typeface="Speak Pro" panose="020F0502020204030204" pitchFamily="34" charset="0"/>
              </a:rPr>
              <a:t>empty maps</a:t>
            </a:r>
            <a:r>
              <a:rPr lang="en-US" sz="1400">
                <a:solidFill>
                  <a:schemeClr val="bg1"/>
                </a:solidFill>
                <a:latin typeface="Speak Pro" panose="020F0502020204030204" pitchFamily="34" charset="0"/>
              </a:rPr>
              <a:t> for controllers and assignments.</a:t>
            </a:r>
          </a:p>
          <a:p>
            <a:pPr lvl="0" algn="just">
              <a:defRPr/>
            </a:pPr>
            <a:endParaRPr kumimoji="0" lang="en-US" sz="1400" i="0" u="none" strike="noStrike" kern="1200" cap="none" spc="0" normalizeH="0" baseline="0" noProof="0">
              <a:solidFill>
                <a:schemeClr val="bg1"/>
              </a:solidFill>
              <a:effectLst/>
              <a:uLnTx/>
              <a:uFillTx/>
              <a:latin typeface="Speak Pro" panose="020F0502020204030204" pitchFamily="34" charset="0"/>
              <a:ea typeface="+mn-ea"/>
              <a:cs typeface="+mn-cs"/>
            </a:endParaRPr>
          </a:p>
          <a:p>
            <a:pPr algn="just">
              <a:defRPr/>
            </a:pPr>
            <a:r>
              <a:rPr lang="en-US" sz="1400">
                <a:solidFill>
                  <a:schemeClr val="bg1"/>
                </a:solidFill>
                <a:latin typeface="Speak Pro" panose="020F0502020204030204" pitchFamily="34" charset="0"/>
              </a:rPr>
              <a:t>An </a:t>
            </a:r>
            <a:r>
              <a:rPr lang="en-US" sz="1400" b="1">
                <a:solidFill>
                  <a:schemeClr val="bg1"/>
                </a:solidFill>
                <a:latin typeface="Speak Pro" panose="020F0502020204030204" pitchFamily="34" charset="0"/>
              </a:rPr>
              <a:t>MQTT client</a:t>
            </a:r>
            <a:r>
              <a:rPr lang="en-US" sz="1400">
                <a:solidFill>
                  <a:schemeClr val="bg1"/>
                </a:solidFill>
                <a:latin typeface="Speak Pro" panose="020F0502020204030204" pitchFamily="34" charset="0"/>
              </a:rPr>
              <a:t> is initialized with a </a:t>
            </a:r>
            <a:r>
              <a:rPr lang="en-US" sz="1400" b="1">
                <a:solidFill>
                  <a:schemeClr val="bg1"/>
                </a:solidFill>
                <a:latin typeface="Speak Pro" panose="020F0502020204030204" pitchFamily="34" charset="0"/>
              </a:rPr>
              <a:t>unique ID and configuration</a:t>
            </a:r>
            <a:r>
              <a:rPr lang="en-US" sz="1400">
                <a:solidFill>
                  <a:schemeClr val="bg1"/>
                </a:solidFill>
                <a:latin typeface="Speak Pro" panose="020F0502020204030204" pitchFamily="34" charset="0"/>
              </a:rPr>
              <a:t>. </a:t>
            </a:r>
          </a:p>
          <a:p>
            <a:pPr lvl="0" algn="just">
              <a:defRPr/>
            </a:pPr>
            <a:endParaRPr kumimoji="0" lang="en-US" sz="1400" i="0" u="none" strike="noStrike" kern="1200" cap="none" spc="0" normalizeH="0" baseline="0" noProof="0">
              <a:solidFill>
                <a:schemeClr val="bg1"/>
              </a:solidFill>
              <a:effectLst/>
              <a:uLnTx/>
              <a:uFillTx/>
              <a:latin typeface="Speak Pro" panose="020F0502020204030204" pitchFamily="34" charset="0"/>
              <a:ea typeface="+mn-ea"/>
              <a:cs typeface="+mn-cs"/>
            </a:endParaRPr>
          </a:p>
          <a:p>
            <a:pPr algn="just">
              <a:defRPr/>
            </a:pPr>
            <a:r>
              <a:rPr lang="en-US" sz="1400">
                <a:solidFill>
                  <a:schemeClr val="bg1"/>
                </a:solidFill>
                <a:latin typeface="Speak Pro" panose="020F0502020204030204" pitchFamily="34" charset="0"/>
              </a:rPr>
              <a:t>Runs controller update, every 60 seconds. </a:t>
            </a:r>
          </a:p>
          <a:p>
            <a:pPr lvl="0" algn="just">
              <a:defRPr/>
            </a:pPr>
            <a:endParaRPr kumimoji="0" lang="en-US" sz="1400" i="0" u="none" strike="noStrike" kern="1200" cap="none" spc="0" normalizeH="0" baseline="0" noProof="0">
              <a:solidFill>
                <a:schemeClr val="bg1"/>
              </a:solidFill>
              <a:effectLst/>
              <a:uLnTx/>
              <a:uFillTx/>
              <a:latin typeface="Speak Pro" panose="020F0502020204030204" pitchFamily="34" charset="0"/>
              <a:ea typeface="+mn-ea"/>
              <a:cs typeface="+mn-cs"/>
            </a:endParaRPr>
          </a:p>
        </p:txBody>
      </p:sp>
      <p:sp useBgFill="1">
        <p:nvSpPr>
          <p:cNvPr id="11" name="Flowchart: Summing Junction 10">
            <a:extLst>
              <a:ext uri="{FF2B5EF4-FFF2-40B4-BE49-F238E27FC236}">
                <a16:creationId xmlns:a16="http://schemas.microsoft.com/office/drawing/2014/main" id="{CFA4DFAA-D088-A4A6-CFAF-6DACE00F2B3B}"/>
              </a:ext>
            </a:extLst>
          </p:cNvPr>
          <p:cNvSpPr/>
          <p:nvPr/>
        </p:nvSpPr>
        <p:spPr>
          <a:xfrm rot="108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3" name="Oval 12">
            <a:extLst>
              <a:ext uri="{FF2B5EF4-FFF2-40B4-BE49-F238E27FC236}">
                <a16:creationId xmlns:a16="http://schemas.microsoft.com/office/drawing/2014/main" id="{70783238-E534-B5C3-763D-DE3254CCF314}"/>
              </a:ext>
            </a:extLst>
          </p:cNvPr>
          <p:cNvSpPr/>
          <p:nvPr/>
        </p:nvSpPr>
        <p:spPr>
          <a:xfrm rot="108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69A5A46F-48E3-BC9D-D371-2066C74F12A0}"/>
              </a:ext>
            </a:extLst>
          </p:cNvPr>
          <p:cNvSpPr txBox="1"/>
          <p:nvPr/>
        </p:nvSpPr>
        <p:spPr>
          <a:xfrm>
            <a:off x="9490665" y="1351313"/>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21" name="TextBox 20">
            <a:extLst>
              <a:ext uri="{FF2B5EF4-FFF2-40B4-BE49-F238E27FC236}">
                <a16:creationId xmlns:a16="http://schemas.microsoft.com/office/drawing/2014/main" id="{BE8397DB-72CA-199E-B786-8392E922CE13}"/>
              </a:ext>
            </a:extLst>
          </p:cNvPr>
          <p:cNvSpPr txBox="1"/>
          <p:nvPr/>
        </p:nvSpPr>
        <p:spPr>
          <a:xfrm rot="5400000">
            <a:off x="8844311" y="1651936"/>
            <a:ext cx="4058156" cy="4074940"/>
          </a:xfrm>
          <a:prstGeom prst="rect">
            <a:avLst/>
          </a:prstGeom>
          <a:noFill/>
        </p:spPr>
        <p:txBody>
          <a:bodyPr wrap="square">
            <a:prstTxWarp prst="textCircle">
              <a:avLst>
                <a:gd name="adj" fmla="val 18148864"/>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24" name="TextBox 23">
            <a:extLst>
              <a:ext uri="{FF2B5EF4-FFF2-40B4-BE49-F238E27FC236}">
                <a16:creationId xmlns:a16="http://schemas.microsoft.com/office/drawing/2014/main" id="{DDFC04B1-3794-05A1-48B4-3151943CFC80}"/>
              </a:ext>
            </a:extLst>
          </p:cNvPr>
          <p:cNvSpPr txBox="1"/>
          <p:nvPr/>
        </p:nvSpPr>
        <p:spPr>
          <a:xfrm rot="10800000">
            <a:off x="8296530" y="979590"/>
            <a:ext cx="4814932" cy="4834842"/>
          </a:xfrm>
          <a:prstGeom prst="rect">
            <a:avLst/>
          </a:prstGeom>
          <a:noFill/>
        </p:spPr>
        <p:txBody>
          <a:bodyPr wrap="square">
            <a:prstTxWarp prst="textCircle">
              <a:avLst>
                <a:gd name="adj" fmla="val 16220637"/>
              </a:avLst>
            </a:prstTxWarp>
            <a:spAutoFit/>
          </a:bodyPr>
          <a:lstStyle/>
          <a:p>
            <a:pPr algn="ctr"/>
            <a:r>
              <a:rPr lang="en-US" sz="3600" b="1" cap="all">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Cu-instancer</a:t>
            </a:r>
            <a:endParaRPr kumimoji="0" lang="en-US" sz="3600" b="1" i="0" u="none" strike="noStrike" kern="1200" cap="all" normalizeH="0" baseline="0" noProof="0">
              <a:ln>
                <a:noFill/>
              </a:ln>
              <a:solidFill>
                <a:srgbClr val="FF0000"/>
              </a:solidFill>
              <a:effectLst/>
              <a:uLnTx/>
              <a:uFillTx/>
              <a:latin typeface="Biome" panose="020B0503030204020804" pitchFamily="34" charset="0"/>
              <a:ea typeface="+mj-ea"/>
              <a:cs typeface="Biome" panose="020B0503030204020804" pitchFamily="34" charset="0"/>
            </a:endParaRPr>
          </a:p>
        </p:txBody>
      </p:sp>
      <p:sp>
        <p:nvSpPr>
          <p:cNvPr id="25" name="TextBox 24">
            <a:extLst>
              <a:ext uri="{FF2B5EF4-FFF2-40B4-BE49-F238E27FC236}">
                <a16:creationId xmlns:a16="http://schemas.microsoft.com/office/drawing/2014/main" id="{D84BCDBA-016F-73E1-AA47-760A55A1B824}"/>
              </a:ext>
            </a:extLst>
          </p:cNvPr>
          <p:cNvSpPr txBox="1"/>
          <p:nvPr/>
        </p:nvSpPr>
        <p:spPr>
          <a:xfrm rot="16200000">
            <a:off x="9069366" y="1083330"/>
            <a:ext cx="4414226" cy="4432480"/>
          </a:xfrm>
          <a:prstGeom prst="rect">
            <a:avLst/>
          </a:prstGeom>
          <a:noFill/>
        </p:spPr>
        <p:txBody>
          <a:bodyPr wrap="square">
            <a:prstTxWarp prst="textCircle">
              <a:avLst>
                <a:gd name="adj" fmla="val 13630923"/>
              </a:avLst>
            </a:prstTxWarp>
            <a:spAutoFit/>
          </a:bodyPr>
          <a:lstStyle/>
          <a:p>
            <a:pPr algn="ctr"/>
            <a:r>
              <a:rPr lang="en-US" sz="2800"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2400" b="1"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6" name="TextBox 25">
            <a:extLst>
              <a:ext uri="{FF2B5EF4-FFF2-40B4-BE49-F238E27FC236}">
                <a16:creationId xmlns:a16="http://schemas.microsoft.com/office/drawing/2014/main" id="{51C37BE8-3E4D-5474-F897-3943DB187C82}"/>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sp>
        <p:nvSpPr>
          <p:cNvPr id="28" name="Oval 27">
            <a:extLst>
              <a:ext uri="{FF2B5EF4-FFF2-40B4-BE49-F238E27FC236}">
                <a16:creationId xmlns:a16="http://schemas.microsoft.com/office/drawing/2014/main" id="{F572CC75-5660-ABCD-40D5-F551A01ADCB0}"/>
              </a:ext>
            </a:extLst>
          </p:cNvPr>
          <p:cNvSpPr/>
          <p:nvPr/>
        </p:nvSpPr>
        <p:spPr>
          <a:xfrm>
            <a:off x="-6098620" y="735740"/>
            <a:ext cx="5431024" cy="5431024"/>
          </a:xfrm>
          <a:prstGeom prst="ellipse">
            <a:avLst/>
          </a:prstGeom>
          <a:noFill/>
          <a:ln w="1270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77776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3F5019-D639-A301-15E9-DAA4A67A090F}"/>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7F2EC28E-A48C-F85E-E4EB-334975D28142}"/>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0449093-BF99-BBBF-E2A9-8598360C8716}"/>
              </a:ext>
            </a:extLst>
          </p:cNvPr>
          <p:cNvSpPr txBox="1"/>
          <p:nvPr/>
        </p:nvSpPr>
        <p:spPr>
          <a:xfrm>
            <a:off x="115685" y="-5631098"/>
            <a:ext cx="6645925" cy="21231453"/>
          </a:xfrm>
          <a:prstGeom prst="rect">
            <a:avLst/>
          </a:prstGeom>
          <a:solidFill>
            <a:srgbClr val="1F1F1F"/>
          </a:solidFill>
        </p:spPr>
        <p:txBody>
          <a:bodyPr wrap="square">
            <a:spAutoFit/>
          </a:bodyPr>
          <a:lstStyle/>
          <a:p>
            <a:pPr>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requests</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json</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math</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threading</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control_unit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Controler</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MyMQTT2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MyMQTT</a:t>
            </a:r>
          </a:p>
          <a:p>
            <a:pPr>
              <a:lnSpc>
                <a:spcPts val="1425"/>
              </a:lnSpc>
              <a:buNone/>
            </a:pPr>
            <a:br>
              <a:rPr lang="en-US" sz="600" b="0">
                <a:solidFill>
                  <a:srgbClr val="CCCCCC"/>
                </a:solidFill>
                <a:effectLst/>
                <a:latin typeface="Consolas" panose="020B0609020204030204" pitchFamily="49" charset="0"/>
              </a:rPr>
            </a:br>
            <a:r>
              <a:rPr lang="en-US" sz="600" b="0">
                <a:solidFill>
                  <a:srgbClr val="569CD6"/>
                </a:solidFill>
                <a:effectLst/>
                <a:latin typeface="Consolas" panose="020B0609020204030204" pitchFamily="49" charset="0"/>
              </a:rPr>
              <a:t>class</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CU_instancer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__init__</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catalogAddress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catalogAddress.rstrip(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.PERIODIC_UPDATE_INTERVAL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60</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5</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broker, port, 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.get_mqtt_config()</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client_id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"CU_Instancer_</a:t>
            </a:r>
            <a:r>
              <a:rPr lang="en-US" sz="600" b="0">
                <a:solidFill>
                  <a:srgbClr val="569CD6"/>
                </a:solidFill>
                <a:effectLst/>
                <a:latin typeface="Consolas" panose="020B0609020204030204" pitchFamily="49" charset="0"/>
              </a:rPr>
              <a:t>{</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(time.time())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MyMQTT(client_id, broker, port,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.client.start()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"[FATAL] Could not start MQTT client for instancer: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.update_and_rebalance_controllers()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threading.Timer(</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.PERIODIC_UPDATE_INTERVAL,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.update_and_rebalance_controllers)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.scheduler.daemon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.scheduler.start()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get_mqtt_config</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"[INFO] CU Instancer fetching MQTT config from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r_broker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/broker"</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r_broker.raise_for_status()</a:t>
            </a:r>
          </a:p>
          <a:p>
            <a:pPr>
              <a:lnSpc>
                <a:spcPts val="1425"/>
              </a:lnSpc>
              <a:buNone/>
            </a:pPr>
            <a:r>
              <a:rPr lang="en-US" sz="600" b="0">
                <a:solidFill>
                  <a:srgbClr val="CCCCCC"/>
                </a:solidFill>
                <a:effectLst/>
                <a:latin typeface="Consolas" panose="020B0609020204030204" pitchFamily="49" charset="0"/>
              </a:rPr>
              <a:t>        broker_info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r_broker.json()</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r_topic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r_topic.raise_for_status()</a:t>
            </a:r>
          </a:p>
          <a:p>
            <a:pPr>
              <a:lnSpc>
                <a:spcPts val="1425"/>
              </a:lnSpc>
              <a:buNone/>
            </a:pPr>
            <a:r>
              <a:rPr lang="en-US" sz="600" b="0">
                <a:solidFill>
                  <a:srgbClr val="CCCCCC"/>
                </a:solidFill>
                <a:effectLst/>
                <a:latin typeface="Consolas" panose="020B0609020204030204" pitchFamily="49" charset="0"/>
              </a:rPr>
              <a:t>        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r_topic.text.strip(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r>
              <a:rPr lang="en-US" sz="600" b="0">
                <a:solidFill>
                  <a:srgbClr val="CCCCCC"/>
                </a:solidFill>
                <a:effectLst/>
                <a:latin typeface="Consolas" panose="020B0609020204030204" pitchFamily="49" charset="0"/>
              </a:rPr>
              <a:t> broker_info[</a:t>
            </a:r>
            <a:r>
              <a:rPr lang="en-US" sz="600" b="0">
                <a:solidFill>
                  <a:srgbClr val="CE9178"/>
                </a:solidFill>
                <a:effectLst/>
                <a:latin typeface="Consolas" panose="020B0609020204030204" pitchFamily="49" charset="0"/>
              </a:rPr>
              <a:t>"IP"</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(broker_info[</a:t>
            </a:r>
            <a:r>
              <a:rPr lang="en-US" sz="600" b="0">
                <a:solidFill>
                  <a:srgbClr val="CE9178"/>
                </a:solidFill>
                <a:effectLst/>
                <a:latin typeface="Consolas" panose="020B0609020204030204" pitchFamily="49" charset="0"/>
              </a:rPr>
              <a:t>"port"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notify</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payload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"[DISPATCH] Received on topic: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parts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topic.split(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(parts)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unit_key_str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3</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4</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assigned_controller_name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.unit_assignment.get(unit_key_str)</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assigned_controller_name:</a:t>
            </a:r>
          </a:p>
          <a:p>
            <a:pPr>
              <a:lnSpc>
                <a:spcPts val="1425"/>
              </a:lnSpc>
              <a:buNone/>
            </a:pPr>
            <a:r>
              <a:rPr lang="en-US" sz="600" b="0">
                <a:solidFill>
                  <a:srgbClr val="CCCCCC"/>
                </a:solidFill>
                <a:effectLst/>
                <a:latin typeface="Consolas" panose="020B0609020204030204" pitchFamily="49" charset="0"/>
              </a:rPr>
              <a:t>                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.controllers.get(assigned_controller_name)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controller:</a:t>
            </a:r>
          </a:p>
          <a:p>
            <a:pPr>
              <a:lnSpc>
                <a:spcPts val="1425"/>
              </a:lnSpc>
              <a:buNone/>
            </a:pPr>
            <a:r>
              <a:rPr lang="en-US" sz="600" b="0">
                <a:solidFill>
                  <a:srgbClr val="CCCCCC"/>
                </a:solidFill>
                <a:effectLst/>
                <a:latin typeface="Consolas" panose="020B0609020204030204" pitchFamily="49" charset="0"/>
              </a:rPr>
              <a:t>                    controller.process_message(topic, payload)</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else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"[WARN] No controller instance found for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assigned_controller_name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else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"[WARN] No controller assigned for unit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unit_key_str</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Error in dispatcher notify():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update_and_rebalance_controllers</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Checking for unit updates and rebalancing controllers..."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resp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/houses"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resp.raise_for_status()</a:t>
            </a:r>
          </a:p>
          <a:p>
            <a:pPr>
              <a:lnSpc>
                <a:spcPts val="1425"/>
              </a:lnSpc>
              <a:buNone/>
            </a:pPr>
            <a:r>
              <a:rPr lang="en-US" sz="600" b="0">
                <a:solidFill>
                  <a:srgbClr val="CCCCCC"/>
                </a:solidFill>
                <a:effectLst/>
                <a:latin typeface="Consolas" panose="020B0609020204030204" pitchFamily="49" charset="0"/>
              </a:rPr>
              <a:t>            houses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resp.json()</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current_units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house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floor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house.get(</a:t>
            </a:r>
            <a:r>
              <a:rPr lang="en-US" sz="600" b="0">
                <a:solidFill>
                  <a:srgbClr val="CE9178"/>
                </a:solidFill>
                <a:effectLst/>
                <a:latin typeface="Consolas" panose="020B0609020204030204" pitchFamily="49" charset="0"/>
              </a:rPr>
              <a:t>"floors"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floor.get(</a:t>
            </a:r>
            <a:r>
              <a:rPr lang="en-US" sz="600" b="0">
                <a:solidFill>
                  <a:srgbClr val="CE9178"/>
                </a:solidFill>
                <a:effectLst/>
                <a:latin typeface="Consolas" panose="020B0609020204030204" pitchFamily="49" charset="0"/>
              </a:rPr>
              <a:t>"units"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uid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house[</a:t>
            </a:r>
            <a:r>
              <a:rPr lang="en-US" sz="600" b="0">
                <a:solidFill>
                  <a:srgbClr val="CE9178"/>
                </a:solidFill>
                <a:effectLst/>
                <a:latin typeface="Consolas" panose="020B0609020204030204" pitchFamily="49" charset="0"/>
              </a:rPr>
              <a:t>'houseID'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floor[</a:t>
            </a:r>
            <a:r>
              <a:rPr lang="en-US" sz="600" b="0">
                <a:solidFill>
                  <a:srgbClr val="CE9178"/>
                </a:solidFill>
                <a:effectLst/>
                <a:latin typeface="Consolas" panose="020B0609020204030204" pitchFamily="49" charset="0"/>
              </a:rPr>
              <a:t>'floorID'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a:t>
            </a:r>
            <a:r>
              <a:rPr lang="en-US" sz="600" b="0">
                <a:solidFill>
                  <a:srgbClr val="CE9178"/>
                </a:solidFill>
                <a:effectLst/>
                <a:latin typeface="Consolas" panose="020B0609020204030204" pitchFamily="49" charset="0"/>
              </a:rPr>
              <a:t>'unitID'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current_units.add(uid)</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current_units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No change in units. No rebalance needed."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Unit list has changed. Rebalancing controllers."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availableUnitsList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sorted</a:t>
            </a:r>
            <a:r>
              <a:rPr lang="en-US" sz="600" b="0">
                <a:solidFill>
                  <a:srgbClr val="CCCCCC"/>
                </a:solidFill>
                <a:effectLst/>
                <a:latin typeface="Consolas" panose="020B0609020204030204" pitchFamily="49" charset="0"/>
              </a:rPr>
              <a:t>(</a:t>
            </a:r>
            <a:r>
              <a:rPr lang="en-US" sz="600" b="0">
                <a:solidFill>
                  <a:srgbClr val="4EC9B0"/>
                </a:solidFill>
                <a:effectLst/>
                <a:latin typeface="Consolas" panose="020B0609020204030204" pitchFamily="49" charset="0"/>
              </a:rPr>
              <a:t>list</a:t>
            </a:r>
            <a:r>
              <a:rPr lang="en-US" sz="600" b="0">
                <a:solidFill>
                  <a:srgbClr val="CCCCCC"/>
                </a:solidFill>
                <a:effectLst/>
                <a:latin typeface="Consolas" panose="020B0609020204030204" pitchFamily="49" charset="0"/>
              </a:rPr>
              <a:t>(current_units))</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needed_controllers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math.ceil(</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(availableUnitsList)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i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range</a:t>
            </a:r>
            <a:r>
              <a:rPr lang="en-US" sz="600" b="0">
                <a:solidFill>
                  <a:srgbClr val="CCCCCC"/>
                </a:solidFill>
                <a:effectLst/>
                <a:latin typeface="Consolas" panose="020B0609020204030204" pitchFamily="49" charset="0"/>
              </a:rPr>
              <a:t>(needed_controllers):</a:t>
            </a:r>
          </a:p>
          <a:p>
            <a:pPr>
              <a:lnSpc>
                <a:spcPts val="1425"/>
              </a:lnSpc>
              <a:buNone/>
            </a:pPr>
            <a:r>
              <a:rPr lang="en-US" sz="600" b="0">
                <a:solidFill>
                  <a:srgbClr val="CCCCCC"/>
                </a:solidFill>
                <a:effectLst/>
                <a:latin typeface="Consolas" panose="020B0609020204030204" pitchFamily="49" charset="0"/>
              </a:rPr>
              <a:t>                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"controller_</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i</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name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Controler(</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"[INIT] Created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.unit_assignment.clear()</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idx,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enumerate</a:t>
            </a:r>
            <a:r>
              <a:rPr lang="en-US" sz="600" b="0">
                <a:solidFill>
                  <a:srgbClr val="CCCCCC"/>
                </a:solidFill>
                <a:effectLst/>
                <a:latin typeface="Consolas" panose="020B0609020204030204" pitchFamily="49" charset="0"/>
              </a:rPr>
              <a:t>(availableUnitsList):</a:t>
            </a:r>
          </a:p>
          <a:p>
            <a:pPr>
              <a:lnSpc>
                <a:spcPts val="1425"/>
              </a:lnSpc>
              <a:buNone/>
            </a:pPr>
            <a:r>
              <a:rPr lang="en-US" sz="600" b="0">
                <a:solidFill>
                  <a:srgbClr val="CCCCCC"/>
                </a:solidFill>
                <a:effectLst/>
                <a:latin typeface="Consolas" panose="020B0609020204030204" pitchFamily="49" charset="0"/>
              </a:rPr>
              <a:t>                controller_idx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idx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a:t>
            </a:r>
          </a:p>
          <a:p>
            <a:pPr>
              <a:lnSpc>
                <a:spcPts val="1425"/>
              </a:lnSpc>
              <a:buNone/>
            </a:pPr>
            <a:r>
              <a:rPr lang="en-US" sz="600" b="0">
                <a:solidFill>
                  <a:srgbClr val="CCCCCC"/>
                </a:solidFill>
                <a:effectLst/>
                <a:latin typeface="Consolas" panose="020B0609020204030204" pitchFamily="49" charset="0"/>
              </a:rPr>
              <a:t>                assigned_controller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"controller_</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controller_idx</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.unit_assignment[unit]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assigned_controller</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"[REBALANCE] Unit assignment updated: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topic_to_subscribe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/sensors/#"</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.client.mySubscribe(topic_to_subscribe)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"[SUBSCRIBE] Instancer subscribed to master topic: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topic_to_subscribe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Failed during rebalance: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br>
              <a:rPr lang="en-US" sz="600" b="0">
                <a:solidFill>
                  <a:srgbClr val="CCCCCC"/>
                </a:solidFill>
                <a:effectLst/>
                <a:latin typeface="Consolas" panose="020B0609020204030204" pitchFamily="49" charset="0"/>
              </a:rPr>
            </a:b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__name__</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"__main__"</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"http://catalog:8080/"</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cu_instancer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CU_instancer(catalogAddress)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while</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time.sleep(</a:t>
            </a:r>
            <a:r>
              <a:rPr lang="en-US" sz="600" b="0">
                <a:solidFill>
                  <a:srgbClr val="B5CEA8"/>
                </a:solidFill>
                <a:effectLst/>
                <a:latin typeface="Consolas" panose="020B0609020204030204" pitchFamily="49" charset="0"/>
              </a:rPr>
              <a:t>10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KeyboardInterrupt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D7BA7D"/>
                </a:solidFill>
                <a:effectLst/>
                <a:latin typeface="Consolas" panose="020B0609020204030204" pitchFamily="49" charset="0"/>
              </a:rPr>
              <a:t>\n</a:t>
            </a:r>
            <a:r>
              <a:rPr lang="en-US" sz="600" b="0">
                <a:solidFill>
                  <a:srgbClr val="CE9178"/>
                </a:solidFill>
                <a:effectLst/>
                <a:latin typeface="Consolas" panose="020B0609020204030204" pitchFamily="49" charset="0"/>
              </a:rPr>
              <a:t>[EXIT] Shutting down..."</a:t>
            </a:r>
            <a:r>
              <a:rPr lang="en-US" sz="600" b="0">
                <a:solidFill>
                  <a:srgbClr val="CCCCCC"/>
                </a:solidFill>
                <a:effectLst/>
                <a:latin typeface="Consolas" panose="020B0609020204030204" pitchFamily="49" charset="0"/>
              </a:rPr>
              <a:t>)</a:t>
            </a:r>
          </a:p>
          <a:p>
            <a:pPr>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p:txBody>
      </p:sp>
      <p:pic>
        <p:nvPicPr>
          <p:cNvPr id="37" name="Graphic 36">
            <a:extLst>
              <a:ext uri="{FF2B5EF4-FFF2-40B4-BE49-F238E27FC236}">
                <a16:creationId xmlns:a16="http://schemas.microsoft.com/office/drawing/2014/main" id="{027A4451-482B-BD33-71F1-46EDD12D168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A21A1E48-43B2-35E4-FFD4-4090F7A977D1}"/>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F3BFD704-82CA-D5D4-E177-7DF89D4B3EA3}"/>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96C6D8B1-25DA-B948-FECD-F66172C4CD30}"/>
              </a:ext>
            </a:extLst>
          </p:cNvPr>
          <p:cNvSpPr txBox="1"/>
          <p:nvPr/>
        </p:nvSpPr>
        <p:spPr>
          <a:xfrm>
            <a:off x="3891210" y="821773"/>
            <a:ext cx="2695857" cy="2398871"/>
          </a:xfrm>
          <a:prstGeom prst="roundRect">
            <a:avLst>
              <a:gd name="adj" fmla="val 11195"/>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defRPr/>
            </a:pPr>
            <a:endParaRPr lang="en-US" sz="1400">
              <a:solidFill>
                <a:schemeClr val="bg1"/>
              </a:solidFill>
              <a:latin typeface="Speak Pro" panose="020F0502020204030204" pitchFamily="34" charset="0"/>
            </a:endParaRPr>
          </a:p>
          <a:p>
            <a:pPr algn="just">
              <a:defRPr/>
            </a:pPr>
            <a:r>
              <a:rPr lang="en-US" sz="1400">
                <a:solidFill>
                  <a:schemeClr val="bg1"/>
                </a:solidFill>
                <a:latin typeface="Speak Pro" panose="020F0502020204030204" pitchFamily="34" charset="0"/>
              </a:rPr>
              <a:t>Fetches </a:t>
            </a:r>
            <a:r>
              <a:rPr lang="en-US" sz="1400" b="1">
                <a:solidFill>
                  <a:schemeClr val="bg1"/>
                </a:solidFill>
                <a:latin typeface="Speak Pro" panose="020F0502020204030204" pitchFamily="34" charset="0"/>
              </a:rPr>
              <a:t>broker details</a:t>
            </a:r>
            <a:r>
              <a:rPr lang="en-US" sz="1400">
                <a:solidFill>
                  <a:schemeClr val="bg1"/>
                </a:solidFill>
                <a:latin typeface="Speak Pro" panose="020F0502020204030204" pitchFamily="34" charset="0"/>
              </a:rPr>
              <a:t> and </a:t>
            </a:r>
            <a:r>
              <a:rPr lang="en-US" sz="1400" b="1">
                <a:solidFill>
                  <a:schemeClr val="bg1"/>
                </a:solidFill>
                <a:latin typeface="Speak Pro" panose="020F0502020204030204" pitchFamily="34" charset="0"/>
              </a:rPr>
              <a:t>the main topic</a:t>
            </a:r>
            <a:r>
              <a:rPr lang="en-US" sz="1400">
                <a:solidFill>
                  <a:schemeClr val="bg1"/>
                </a:solidFill>
                <a:latin typeface="Speak Pro" panose="020F0502020204030204" pitchFamily="34" charset="0"/>
              </a:rPr>
              <a:t> from </a:t>
            </a:r>
            <a:r>
              <a:rPr lang="en-US" sz="1400" u="sng">
                <a:solidFill>
                  <a:schemeClr val="bg1"/>
                </a:solidFill>
                <a:latin typeface="Speak Pro" panose="020F0502020204030204" pitchFamily="34" charset="0"/>
              </a:rPr>
              <a:t>the catalog</a:t>
            </a:r>
            <a:r>
              <a:rPr lang="en-US" sz="1400">
                <a:solidFill>
                  <a:schemeClr val="bg1"/>
                </a:solidFill>
                <a:latin typeface="Speak Pro" panose="020F0502020204030204" pitchFamily="34" charset="0"/>
              </a:rPr>
              <a:t>.</a:t>
            </a:r>
          </a:p>
          <a:p>
            <a:pPr lvl="0" algn="just">
              <a:defRPr/>
            </a:pPr>
            <a:endParaRPr lang="en-US" sz="1400">
              <a:solidFill>
                <a:schemeClr val="bg1"/>
              </a:solidFill>
              <a:latin typeface="Speak Pro" panose="020F0502020204030204" pitchFamily="34" charset="0"/>
            </a:endParaRPr>
          </a:p>
          <a:p>
            <a:pPr lvl="0" algn="just">
              <a:defRPr/>
            </a:pPr>
            <a:r>
              <a:rPr lang="en-US" sz="1400">
                <a:solidFill>
                  <a:schemeClr val="bg1"/>
                </a:solidFill>
                <a:latin typeface="Speak Pro" panose="020F0502020204030204" pitchFamily="34" charset="0"/>
              </a:rPr>
              <a:t>Handles </a:t>
            </a:r>
            <a:r>
              <a:rPr lang="en-US" sz="1400" b="1">
                <a:solidFill>
                  <a:schemeClr val="bg1"/>
                </a:solidFill>
                <a:latin typeface="Speak Pro" panose="020F0502020204030204" pitchFamily="34" charset="0"/>
              </a:rPr>
              <a:t>incoming MQTT messages</a:t>
            </a:r>
            <a:r>
              <a:rPr lang="en-US" sz="1400">
                <a:solidFill>
                  <a:schemeClr val="bg1"/>
                </a:solidFill>
                <a:latin typeface="Speak Pro" panose="020F0502020204030204" pitchFamily="34" charset="0"/>
              </a:rPr>
              <a:t> by extracting </a:t>
            </a:r>
            <a:r>
              <a:rPr lang="en-US" sz="1400" b="1">
                <a:solidFill>
                  <a:schemeClr val="bg1"/>
                </a:solidFill>
                <a:latin typeface="Speak Pro" panose="020F0502020204030204" pitchFamily="34" charset="0"/>
              </a:rPr>
              <a:t>unit info </a:t>
            </a:r>
            <a:r>
              <a:rPr lang="en-US" sz="1400">
                <a:solidFill>
                  <a:schemeClr val="bg1"/>
                </a:solidFill>
                <a:latin typeface="Speak Pro" panose="020F0502020204030204" pitchFamily="34" charset="0"/>
              </a:rPr>
              <a:t>from </a:t>
            </a:r>
            <a:r>
              <a:rPr lang="en-US" sz="1400" u="sng">
                <a:solidFill>
                  <a:schemeClr val="bg1"/>
                </a:solidFill>
                <a:latin typeface="Speak Pro" panose="020F0502020204030204" pitchFamily="34" charset="0"/>
              </a:rPr>
              <a:t>the topic</a:t>
            </a:r>
            <a:r>
              <a:rPr lang="en-US" sz="1400">
                <a:solidFill>
                  <a:schemeClr val="bg1"/>
                </a:solidFill>
                <a:latin typeface="Speak Pro" panose="020F0502020204030204" pitchFamily="34" charset="0"/>
              </a:rPr>
              <a:t> and </a:t>
            </a:r>
            <a:r>
              <a:rPr lang="en-US" sz="1400" b="1">
                <a:solidFill>
                  <a:schemeClr val="bg1"/>
                </a:solidFill>
                <a:latin typeface="Speak Pro" panose="020F0502020204030204" pitchFamily="34" charset="0"/>
              </a:rPr>
              <a:t>routing the payload</a:t>
            </a:r>
            <a:r>
              <a:rPr lang="en-US" sz="1400">
                <a:solidFill>
                  <a:schemeClr val="bg1"/>
                </a:solidFill>
                <a:latin typeface="Speak Pro" panose="020F0502020204030204" pitchFamily="34" charset="0"/>
              </a:rPr>
              <a:t> to </a:t>
            </a:r>
            <a:r>
              <a:rPr lang="en-US" sz="1400" u="sng">
                <a:solidFill>
                  <a:schemeClr val="bg1"/>
                </a:solidFill>
                <a:latin typeface="Speak Pro" panose="020F0502020204030204" pitchFamily="34" charset="0"/>
              </a:rPr>
              <a:t>the assigned controller</a:t>
            </a:r>
            <a:r>
              <a:rPr lang="en-US" sz="1400">
                <a:solidFill>
                  <a:schemeClr val="bg1"/>
                </a:solidFill>
                <a:latin typeface="Speak Pro" panose="020F0502020204030204" pitchFamily="34" charset="0"/>
              </a:rPr>
              <a:t>—if one exists.</a:t>
            </a:r>
          </a:p>
          <a:p>
            <a:pPr lvl="0" algn="just">
              <a:defRPr/>
            </a:pPr>
            <a:r>
              <a:rPr lang="en-US" sz="1400">
                <a:solidFill>
                  <a:schemeClr val="bg1"/>
                </a:solidFill>
                <a:latin typeface="Speak Pro" panose="020F0502020204030204" pitchFamily="34" charset="0"/>
              </a:rPr>
              <a:t> </a:t>
            </a:r>
          </a:p>
        </p:txBody>
      </p:sp>
      <p:sp useBgFill="1">
        <p:nvSpPr>
          <p:cNvPr id="7" name="Flowchart: Summing Junction 6">
            <a:extLst>
              <a:ext uri="{FF2B5EF4-FFF2-40B4-BE49-F238E27FC236}">
                <a16:creationId xmlns:a16="http://schemas.microsoft.com/office/drawing/2014/main" id="{BA59BDB1-98F2-E846-9C51-4B2822DB56E9}"/>
              </a:ext>
            </a:extLst>
          </p:cNvPr>
          <p:cNvSpPr/>
          <p:nvPr/>
        </p:nvSpPr>
        <p:spPr>
          <a:xfrm rot="108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8" name="Oval 17">
            <a:extLst>
              <a:ext uri="{FF2B5EF4-FFF2-40B4-BE49-F238E27FC236}">
                <a16:creationId xmlns:a16="http://schemas.microsoft.com/office/drawing/2014/main" id="{89783E96-6718-C4D6-D934-484F89CF4DB9}"/>
              </a:ext>
            </a:extLst>
          </p:cNvPr>
          <p:cNvSpPr/>
          <p:nvPr/>
        </p:nvSpPr>
        <p:spPr>
          <a:xfrm rot="108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3AA605F9-77F1-DC3A-9052-0F69A4923888}"/>
              </a:ext>
            </a:extLst>
          </p:cNvPr>
          <p:cNvSpPr txBox="1"/>
          <p:nvPr/>
        </p:nvSpPr>
        <p:spPr>
          <a:xfrm>
            <a:off x="9490665" y="1351313"/>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20" name="TextBox 19">
            <a:extLst>
              <a:ext uri="{FF2B5EF4-FFF2-40B4-BE49-F238E27FC236}">
                <a16:creationId xmlns:a16="http://schemas.microsoft.com/office/drawing/2014/main" id="{57F15189-8DCA-B5A7-789B-B0C8CED278D8}"/>
              </a:ext>
            </a:extLst>
          </p:cNvPr>
          <p:cNvSpPr txBox="1"/>
          <p:nvPr/>
        </p:nvSpPr>
        <p:spPr>
          <a:xfrm rot="5400000">
            <a:off x="8844311" y="1651936"/>
            <a:ext cx="4058156" cy="4074940"/>
          </a:xfrm>
          <a:prstGeom prst="rect">
            <a:avLst/>
          </a:prstGeom>
          <a:noFill/>
        </p:spPr>
        <p:txBody>
          <a:bodyPr wrap="square">
            <a:prstTxWarp prst="textCircle">
              <a:avLst>
                <a:gd name="adj" fmla="val 18148864"/>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21" name="TextBox 20">
            <a:extLst>
              <a:ext uri="{FF2B5EF4-FFF2-40B4-BE49-F238E27FC236}">
                <a16:creationId xmlns:a16="http://schemas.microsoft.com/office/drawing/2014/main" id="{8BB05FD4-CACF-74CD-43B4-08A1FE8DFAA9}"/>
              </a:ext>
            </a:extLst>
          </p:cNvPr>
          <p:cNvSpPr txBox="1"/>
          <p:nvPr/>
        </p:nvSpPr>
        <p:spPr>
          <a:xfrm rot="10800000">
            <a:off x="8296530" y="979590"/>
            <a:ext cx="4814932" cy="4834842"/>
          </a:xfrm>
          <a:prstGeom prst="rect">
            <a:avLst/>
          </a:prstGeom>
          <a:noFill/>
        </p:spPr>
        <p:txBody>
          <a:bodyPr wrap="square">
            <a:prstTxWarp prst="textCircle">
              <a:avLst>
                <a:gd name="adj" fmla="val 16220637"/>
              </a:avLst>
            </a:prstTxWarp>
            <a:spAutoFit/>
          </a:bodyPr>
          <a:lstStyle/>
          <a:p>
            <a:pPr algn="ctr"/>
            <a:r>
              <a:rPr lang="en-US" sz="3600" b="1" cap="all">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Cu-instancer</a:t>
            </a:r>
            <a:endParaRPr kumimoji="0" lang="en-US" sz="3600" b="1" i="0" u="none" strike="noStrike" kern="1200" cap="all" normalizeH="0" baseline="0" noProof="0">
              <a:ln>
                <a:noFill/>
              </a:ln>
              <a:solidFill>
                <a:srgbClr val="FF0000"/>
              </a:solidFill>
              <a:effectLst/>
              <a:uLnTx/>
              <a:uFillTx/>
              <a:latin typeface="Biome" panose="020B0503030204020804" pitchFamily="34" charset="0"/>
              <a:ea typeface="+mj-ea"/>
              <a:cs typeface="Biome" panose="020B0503030204020804" pitchFamily="34" charset="0"/>
            </a:endParaRPr>
          </a:p>
        </p:txBody>
      </p:sp>
      <p:sp>
        <p:nvSpPr>
          <p:cNvPr id="24" name="TextBox 23">
            <a:extLst>
              <a:ext uri="{FF2B5EF4-FFF2-40B4-BE49-F238E27FC236}">
                <a16:creationId xmlns:a16="http://schemas.microsoft.com/office/drawing/2014/main" id="{72E051D0-252D-7151-A142-E5BF4D0E9280}"/>
              </a:ext>
            </a:extLst>
          </p:cNvPr>
          <p:cNvSpPr txBox="1"/>
          <p:nvPr/>
        </p:nvSpPr>
        <p:spPr>
          <a:xfrm rot="16200000">
            <a:off x="9069366" y="1083330"/>
            <a:ext cx="4414226" cy="4432480"/>
          </a:xfrm>
          <a:prstGeom prst="rect">
            <a:avLst/>
          </a:prstGeom>
          <a:noFill/>
        </p:spPr>
        <p:txBody>
          <a:bodyPr wrap="square">
            <a:prstTxWarp prst="textCircle">
              <a:avLst>
                <a:gd name="adj" fmla="val 13630923"/>
              </a:avLst>
            </a:prstTxWarp>
            <a:spAutoFit/>
          </a:bodyPr>
          <a:lstStyle/>
          <a:p>
            <a:pPr algn="ctr"/>
            <a:r>
              <a:rPr lang="en-US" sz="2800"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2400" b="1"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5" name="TextBox 24">
            <a:extLst>
              <a:ext uri="{FF2B5EF4-FFF2-40B4-BE49-F238E27FC236}">
                <a16:creationId xmlns:a16="http://schemas.microsoft.com/office/drawing/2014/main" id="{60ADCA67-96DB-B0DD-6C4D-DB455375D03F}"/>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spTree>
    <p:extLst>
      <p:ext uri="{BB962C8B-B14F-4D97-AF65-F5344CB8AC3E}">
        <p14:creationId xmlns:p14="http://schemas.microsoft.com/office/powerpoint/2010/main" val="2904724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15F110-BA04-0220-E9E4-45BB722E5524}"/>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E9527A5E-F183-38F1-32FC-9D8F53E24D63}"/>
              </a:ext>
            </a:extLst>
          </p:cNvPr>
          <p:cNvSpPr/>
          <p:nvPr/>
        </p:nvSpPr>
        <p:spPr>
          <a:xfrm>
            <a:off x="68631"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B5945A4-2B2E-B88A-C9A1-95C4E746FBE2}"/>
              </a:ext>
            </a:extLst>
          </p:cNvPr>
          <p:cNvSpPr txBox="1"/>
          <p:nvPr/>
        </p:nvSpPr>
        <p:spPr>
          <a:xfrm>
            <a:off x="115685" y="-10131341"/>
            <a:ext cx="6645925" cy="21231453"/>
          </a:xfrm>
          <a:prstGeom prst="rect">
            <a:avLst/>
          </a:prstGeom>
          <a:solidFill>
            <a:srgbClr val="1F1F1F"/>
          </a:solidFill>
        </p:spPr>
        <p:txBody>
          <a:bodyPr wrap="square">
            <a:spAutoFit/>
          </a:bodyPr>
          <a:lstStyle/>
          <a:p>
            <a:pPr>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requests</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json</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math</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threading</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control_unit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Controler</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MyMQTT2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MyMQTT</a:t>
            </a:r>
          </a:p>
          <a:p>
            <a:pPr>
              <a:lnSpc>
                <a:spcPts val="1425"/>
              </a:lnSpc>
              <a:buNone/>
            </a:pPr>
            <a:br>
              <a:rPr lang="en-US" sz="600" b="0">
                <a:solidFill>
                  <a:srgbClr val="CCCCCC"/>
                </a:solidFill>
                <a:effectLst/>
                <a:latin typeface="Consolas" panose="020B0609020204030204" pitchFamily="49" charset="0"/>
              </a:rPr>
            </a:br>
            <a:r>
              <a:rPr lang="en-US" sz="600" b="0">
                <a:solidFill>
                  <a:srgbClr val="569CD6"/>
                </a:solidFill>
                <a:effectLst/>
                <a:latin typeface="Consolas" panose="020B0609020204030204" pitchFamily="49" charset="0"/>
              </a:rPr>
              <a:t>class</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CU_instancer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__init__</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catalogAddress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catalogAddress.rstrip(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.PERIODIC_UPDATE_INTERVAL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60</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5</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broker, port, 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.get_mqtt_config()</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client_id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"CU_Instancer_</a:t>
            </a:r>
            <a:r>
              <a:rPr lang="en-US" sz="600" b="0">
                <a:solidFill>
                  <a:srgbClr val="569CD6"/>
                </a:solidFill>
                <a:effectLst/>
                <a:latin typeface="Consolas" panose="020B0609020204030204" pitchFamily="49" charset="0"/>
              </a:rPr>
              <a:t>{</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(time.time())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MyMQTT(client_id, broker, port,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.client.start()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"[FATAL] Could not start MQTT client for instancer: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.update_and_rebalance_controllers()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threading.Timer(</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.PERIODIC_UPDATE_INTERVAL,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.update_and_rebalance_controllers)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.scheduler.daemon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.scheduler.start()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get_mqtt_config</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"[INFO] CU Instancer fetching MQTT config from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r_broker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/broker"</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r_broker.raise_for_status()</a:t>
            </a:r>
          </a:p>
          <a:p>
            <a:pPr>
              <a:lnSpc>
                <a:spcPts val="1425"/>
              </a:lnSpc>
              <a:buNone/>
            </a:pPr>
            <a:r>
              <a:rPr lang="en-US" sz="600" b="0">
                <a:solidFill>
                  <a:srgbClr val="CCCCCC"/>
                </a:solidFill>
                <a:effectLst/>
                <a:latin typeface="Consolas" panose="020B0609020204030204" pitchFamily="49" charset="0"/>
              </a:rPr>
              <a:t>        broker_info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r_broker.json()</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r_topic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r_topic.raise_for_status()</a:t>
            </a:r>
          </a:p>
          <a:p>
            <a:pPr>
              <a:lnSpc>
                <a:spcPts val="1425"/>
              </a:lnSpc>
              <a:buNone/>
            </a:pPr>
            <a:r>
              <a:rPr lang="en-US" sz="600" b="0">
                <a:solidFill>
                  <a:srgbClr val="CCCCCC"/>
                </a:solidFill>
                <a:effectLst/>
                <a:latin typeface="Consolas" panose="020B0609020204030204" pitchFamily="49" charset="0"/>
              </a:rPr>
              <a:t>        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r_topic.text.strip(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r>
              <a:rPr lang="en-US" sz="600" b="0">
                <a:solidFill>
                  <a:srgbClr val="CCCCCC"/>
                </a:solidFill>
                <a:effectLst/>
                <a:latin typeface="Consolas" panose="020B0609020204030204" pitchFamily="49" charset="0"/>
              </a:rPr>
              <a:t> broker_info[</a:t>
            </a:r>
            <a:r>
              <a:rPr lang="en-US" sz="600" b="0">
                <a:solidFill>
                  <a:srgbClr val="CE9178"/>
                </a:solidFill>
                <a:effectLst/>
                <a:latin typeface="Consolas" panose="020B0609020204030204" pitchFamily="49" charset="0"/>
              </a:rPr>
              <a:t>"IP"</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(broker_info[</a:t>
            </a:r>
            <a:r>
              <a:rPr lang="en-US" sz="600" b="0">
                <a:solidFill>
                  <a:srgbClr val="CE9178"/>
                </a:solidFill>
                <a:effectLst/>
                <a:latin typeface="Consolas" panose="020B0609020204030204" pitchFamily="49" charset="0"/>
              </a:rPr>
              <a:t>"port"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notify</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payload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"[DISPATCH] Received on topic: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parts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topic.split(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(parts)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unit_key_str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3</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4</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assigned_controller_name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.unit_assignment.get(unit_key_str)</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assigned_controller_name:</a:t>
            </a:r>
          </a:p>
          <a:p>
            <a:pPr>
              <a:lnSpc>
                <a:spcPts val="1425"/>
              </a:lnSpc>
              <a:buNone/>
            </a:pPr>
            <a:r>
              <a:rPr lang="en-US" sz="600" b="0">
                <a:solidFill>
                  <a:srgbClr val="CCCCCC"/>
                </a:solidFill>
                <a:effectLst/>
                <a:latin typeface="Consolas" panose="020B0609020204030204" pitchFamily="49" charset="0"/>
              </a:rPr>
              <a:t>                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.controllers.get(assigned_controller_name)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controller:</a:t>
            </a:r>
          </a:p>
          <a:p>
            <a:pPr>
              <a:lnSpc>
                <a:spcPts val="1425"/>
              </a:lnSpc>
              <a:buNone/>
            </a:pPr>
            <a:r>
              <a:rPr lang="en-US" sz="600" b="0">
                <a:solidFill>
                  <a:srgbClr val="CCCCCC"/>
                </a:solidFill>
                <a:effectLst/>
                <a:latin typeface="Consolas" panose="020B0609020204030204" pitchFamily="49" charset="0"/>
              </a:rPr>
              <a:t>                    controller.process_message(topic, payload)</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else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"[WARN] No controller instance found for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assigned_controller_name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else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"[WARN] No controller assigned for unit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unit_key_str</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Error in dispatcher notify():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update_and_rebalance_controllers</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Checking for unit updates and rebalancing controllers..."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resp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/houses"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resp.raise_for_status()</a:t>
            </a:r>
          </a:p>
          <a:p>
            <a:pPr>
              <a:lnSpc>
                <a:spcPts val="1425"/>
              </a:lnSpc>
              <a:buNone/>
            </a:pPr>
            <a:r>
              <a:rPr lang="en-US" sz="600" b="0">
                <a:solidFill>
                  <a:srgbClr val="CCCCCC"/>
                </a:solidFill>
                <a:effectLst/>
                <a:latin typeface="Consolas" panose="020B0609020204030204" pitchFamily="49" charset="0"/>
              </a:rPr>
              <a:t>            houses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resp.json()</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current_units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house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floor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house.get(</a:t>
            </a:r>
            <a:r>
              <a:rPr lang="en-US" sz="600" b="0">
                <a:solidFill>
                  <a:srgbClr val="CE9178"/>
                </a:solidFill>
                <a:effectLst/>
                <a:latin typeface="Consolas" panose="020B0609020204030204" pitchFamily="49" charset="0"/>
              </a:rPr>
              <a:t>"floors"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floor.get(</a:t>
            </a:r>
            <a:r>
              <a:rPr lang="en-US" sz="600" b="0">
                <a:solidFill>
                  <a:srgbClr val="CE9178"/>
                </a:solidFill>
                <a:effectLst/>
                <a:latin typeface="Consolas" panose="020B0609020204030204" pitchFamily="49" charset="0"/>
              </a:rPr>
              <a:t>"units"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uid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house[</a:t>
            </a:r>
            <a:r>
              <a:rPr lang="en-US" sz="600" b="0">
                <a:solidFill>
                  <a:srgbClr val="CE9178"/>
                </a:solidFill>
                <a:effectLst/>
                <a:latin typeface="Consolas" panose="020B0609020204030204" pitchFamily="49" charset="0"/>
              </a:rPr>
              <a:t>'houseID'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floor[</a:t>
            </a:r>
            <a:r>
              <a:rPr lang="en-US" sz="600" b="0">
                <a:solidFill>
                  <a:srgbClr val="CE9178"/>
                </a:solidFill>
                <a:effectLst/>
                <a:latin typeface="Consolas" panose="020B0609020204030204" pitchFamily="49" charset="0"/>
              </a:rPr>
              <a:t>'floorID'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a:t>
            </a:r>
            <a:r>
              <a:rPr lang="en-US" sz="600" b="0">
                <a:solidFill>
                  <a:srgbClr val="CE9178"/>
                </a:solidFill>
                <a:effectLst/>
                <a:latin typeface="Consolas" panose="020B0609020204030204" pitchFamily="49" charset="0"/>
              </a:rPr>
              <a:t>'unitID'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current_units.add(uid)</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current_units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No change in units. No rebalance needed."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Unit list has changed. Rebalancing controllers."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availableUnitsList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sorted</a:t>
            </a:r>
            <a:r>
              <a:rPr lang="en-US" sz="600" b="0">
                <a:solidFill>
                  <a:srgbClr val="CCCCCC"/>
                </a:solidFill>
                <a:effectLst/>
                <a:latin typeface="Consolas" panose="020B0609020204030204" pitchFamily="49" charset="0"/>
              </a:rPr>
              <a:t>(</a:t>
            </a:r>
            <a:r>
              <a:rPr lang="en-US" sz="600" b="0">
                <a:solidFill>
                  <a:srgbClr val="4EC9B0"/>
                </a:solidFill>
                <a:effectLst/>
                <a:latin typeface="Consolas" panose="020B0609020204030204" pitchFamily="49" charset="0"/>
              </a:rPr>
              <a:t>list</a:t>
            </a:r>
            <a:r>
              <a:rPr lang="en-US" sz="600" b="0">
                <a:solidFill>
                  <a:srgbClr val="CCCCCC"/>
                </a:solidFill>
                <a:effectLst/>
                <a:latin typeface="Consolas" panose="020B0609020204030204" pitchFamily="49" charset="0"/>
              </a:rPr>
              <a:t>(current_units))</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needed_controllers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math.ceil(</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(availableUnitsList)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i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range</a:t>
            </a:r>
            <a:r>
              <a:rPr lang="en-US" sz="600" b="0">
                <a:solidFill>
                  <a:srgbClr val="CCCCCC"/>
                </a:solidFill>
                <a:effectLst/>
                <a:latin typeface="Consolas" panose="020B0609020204030204" pitchFamily="49" charset="0"/>
              </a:rPr>
              <a:t>(needed_controllers):</a:t>
            </a:r>
          </a:p>
          <a:p>
            <a:pPr>
              <a:lnSpc>
                <a:spcPts val="1425"/>
              </a:lnSpc>
              <a:buNone/>
            </a:pPr>
            <a:r>
              <a:rPr lang="en-US" sz="600" b="0">
                <a:solidFill>
                  <a:srgbClr val="CCCCCC"/>
                </a:solidFill>
                <a:effectLst/>
                <a:latin typeface="Consolas" panose="020B0609020204030204" pitchFamily="49" charset="0"/>
              </a:rPr>
              <a:t>                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"controller_</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i</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name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Controler(</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"[INIT] Created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.unit_assignment.clear()</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idx,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enumerate</a:t>
            </a:r>
            <a:r>
              <a:rPr lang="en-US" sz="600" b="0">
                <a:solidFill>
                  <a:srgbClr val="CCCCCC"/>
                </a:solidFill>
                <a:effectLst/>
                <a:latin typeface="Consolas" panose="020B0609020204030204" pitchFamily="49" charset="0"/>
              </a:rPr>
              <a:t>(availableUnitsList):</a:t>
            </a:r>
          </a:p>
          <a:p>
            <a:pPr>
              <a:lnSpc>
                <a:spcPts val="1425"/>
              </a:lnSpc>
              <a:buNone/>
            </a:pPr>
            <a:r>
              <a:rPr lang="en-US" sz="600" b="0">
                <a:solidFill>
                  <a:srgbClr val="CCCCCC"/>
                </a:solidFill>
                <a:effectLst/>
                <a:latin typeface="Consolas" panose="020B0609020204030204" pitchFamily="49" charset="0"/>
              </a:rPr>
              <a:t>                controller_idx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idx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a:t>
            </a:r>
          </a:p>
          <a:p>
            <a:pPr>
              <a:lnSpc>
                <a:spcPts val="1425"/>
              </a:lnSpc>
              <a:buNone/>
            </a:pPr>
            <a:r>
              <a:rPr lang="en-US" sz="600" b="0">
                <a:solidFill>
                  <a:srgbClr val="CCCCCC"/>
                </a:solidFill>
                <a:effectLst/>
                <a:latin typeface="Consolas" panose="020B0609020204030204" pitchFamily="49" charset="0"/>
              </a:rPr>
              <a:t>                assigned_controller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"controller_</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controller_idx</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.unit_assignment[unit]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assigned_controller</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"[REBALANCE] Unit assignment updated: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topic_to_subscribe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/sensors/#"</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.client.mySubscribe(topic_to_subscribe)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"[SUBSCRIBE] Instancer subscribed to master topic: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topic_to_subscribe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Failed during rebalance: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br>
              <a:rPr lang="en-US" sz="600" b="0">
                <a:solidFill>
                  <a:srgbClr val="CCCCCC"/>
                </a:solidFill>
                <a:effectLst/>
                <a:latin typeface="Consolas" panose="020B0609020204030204" pitchFamily="49" charset="0"/>
              </a:rPr>
            </a:b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__name__</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"__main__"</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"http://catalog:8080/"</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cu_instancer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CU_instancer(catalogAddress)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while</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time.sleep(</a:t>
            </a:r>
            <a:r>
              <a:rPr lang="en-US" sz="600" b="0">
                <a:solidFill>
                  <a:srgbClr val="B5CEA8"/>
                </a:solidFill>
                <a:effectLst/>
                <a:latin typeface="Consolas" panose="020B0609020204030204" pitchFamily="49" charset="0"/>
              </a:rPr>
              <a:t>10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KeyboardInterrupt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D7BA7D"/>
                </a:solidFill>
                <a:effectLst/>
                <a:latin typeface="Consolas" panose="020B0609020204030204" pitchFamily="49" charset="0"/>
              </a:rPr>
              <a:t>\n</a:t>
            </a:r>
            <a:r>
              <a:rPr lang="en-US" sz="600" b="0">
                <a:solidFill>
                  <a:srgbClr val="CE9178"/>
                </a:solidFill>
                <a:effectLst/>
                <a:latin typeface="Consolas" panose="020B0609020204030204" pitchFamily="49" charset="0"/>
              </a:rPr>
              <a:t>[EXIT] Shutting down..."</a:t>
            </a:r>
            <a:r>
              <a:rPr lang="en-US" sz="600" b="0">
                <a:solidFill>
                  <a:srgbClr val="CCCCCC"/>
                </a:solidFill>
                <a:effectLst/>
                <a:latin typeface="Consolas" panose="020B0609020204030204" pitchFamily="49" charset="0"/>
              </a:rPr>
              <a:t>)</a:t>
            </a:r>
          </a:p>
          <a:p>
            <a:pPr>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p:txBody>
      </p:sp>
      <p:pic>
        <p:nvPicPr>
          <p:cNvPr id="37" name="Graphic 36">
            <a:extLst>
              <a:ext uri="{FF2B5EF4-FFF2-40B4-BE49-F238E27FC236}">
                <a16:creationId xmlns:a16="http://schemas.microsoft.com/office/drawing/2014/main" id="{FC236D41-A004-F97C-9E90-C46AE752F20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3D5FD54D-8A6B-3D62-C6B8-7AFD8E6F4282}"/>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9643F473-9638-9A4C-8FE7-BA8C70FC57C8}"/>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9F1BD85-130F-42EF-7E06-1A964A4AF318}"/>
              </a:ext>
            </a:extLst>
          </p:cNvPr>
          <p:cNvSpPr txBox="1"/>
          <p:nvPr/>
        </p:nvSpPr>
        <p:spPr>
          <a:xfrm>
            <a:off x="3983050" y="484385"/>
            <a:ext cx="2695857" cy="2637651"/>
          </a:xfrm>
          <a:prstGeom prst="roundRect">
            <a:avLst>
              <a:gd name="adj" fmla="val 991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1200">
              <a:solidFill>
                <a:schemeClr val="bg1"/>
              </a:solidFill>
              <a:latin typeface="Speak Pro" panose="020F0502020204030204" pitchFamily="34" charset="0"/>
            </a:endParaRPr>
          </a:p>
          <a:p>
            <a:pPr lvl="0" algn="just">
              <a:defRPr/>
            </a:pPr>
            <a:r>
              <a:rPr lang="en-US" sz="1200">
                <a:solidFill>
                  <a:schemeClr val="bg1"/>
                </a:solidFill>
                <a:latin typeface="Speak Pro" panose="020F0502020204030204" pitchFamily="34" charset="0"/>
              </a:rPr>
              <a:t>Sends a </a:t>
            </a:r>
            <a:r>
              <a:rPr lang="en-US" sz="1200" b="1">
                <a:solidFill>
                  <a:schemeClr val="bg1"/>
                </a:solidFill>
                <a:latin typeface="Speak Pro" panose="020F0502020204030204" pitchFamily="34" charset="0"/>
              </a:rPr>
              <a:t>GET request</a:t>
            </a:r>
            <a:r>
              <a:rPr lang="en-US" sz="1200">
                <a:solidFill>
                  <a:schemeClr val="bg1"/>
                </a:solidFill>
                <a:latin typeface="Speak Pro" panose="020F0502020204030204" pitchFamily="34" charset="0"/>
              </a:rPr>
              <a:t> to </a:t>
            </a:r>
            <a:r>
              <a:rPr lang="en-US" sz="1200" b="1">
                <a:solidFill>
                  <a:schemeClr val="bg1"/>
                </a:solidFill>
                <a:latin typeface="Speak Pro" panose="020F0502020204030204" pitchFamily="34" charset="0"/>
              </a:rPr>
              <a:t>the catalog </a:t>
            </a:r>
            <a:r>
              <a:rPr lang="en-US" sz="1200">
                <a:solidFill>
                  <a:schemeClr val="bg1"/>
                </a:solidFill>
                <a:latin typeface="Speak Pro" panose="020F0502020204030204" pitchFamily="34" charset="0"/>
              </a:rPr>
              <a:t>to </a:t>
            </a:r>
            <a:r>
              <a:rPr lang="en-US" sz="1200" u="sng">
                <a:solidFill>
                  <a:schemeClr val="bg1"/>
                </a:solidFill>
                <a:latin typeface="Speak Pro" panose="020F0502020204030204" pitchFamily="34" charset="0"/>
              </a:rPr>
              <a:t>retrieve house/floor/unit structure</a:t>
            </a:r>
            <a:r>
              <a:rPr lang="en-US" sz="1200">
                <a:solidFill>
                  <a:schemeClr val="bg1"/>
                </a:solidFill>
                <a:latin typeface="Speak Pro" panose="020F0502020204030204" pitchFamily="34" charset="0"/>
              </a:rPr>
              <a:t>.</a:t>
            </a:r>
          </a:p>
          <a:p>
            <a:pPr lvl="0" algn="just">
              <a:defRPr/>
            </a:pPr>
            <a:endParaRPr lang="en-US" sz="1200">
              <a:solidFill>
                <a:schemeClr val="bg1"/>
              </a:solidFill>
              <a:latin typeface="Speak Pro" panose="020F0502020204030204" pitchFamily="34" charset="0"/>
            </a:endParaRPr>
          </a:p>
          <a:p>
            <a:pPr lvl="0" algn="just">
              <a:defRPr/>
            </a:pPr>
            <a:r>
              <a:rPr lang="en-US" sz="1200">
                <a:solidFill>
                  <a:schemeClr val="bg1"/>
                </a:solidFill>
                <a:latin typeface="Speak Pro" panose="020F0502020204030204" pitchFamily="34" charset="0"/>
              </a:rPr>
              <a:t>Builds a set of current unit IDs from the response.</a:t>
            </a:r>
          </a:p>
          <a:p>
            <a:pPr lvl="0" algn="just">
              <a:defRPr/>
            </a:pPr>
            <a:endParaRPr lang="en-US" sz="1200">
              <a:solidFill>
                <a:schemeClr val="bg1"/>
              </a:solidFill>
              <a:latin typeface="Speak Pro" panose="020F0502020204030204" pitchFamily="34" charset="0"/>
            </a:endParaRPr>
          </a:p>
          <a:p>
            <a:pPr algn="just">
              <a:defRPr/>
            </a:pPr>
            <a:r>
              <a:rPr lang="en-US" sz="1200">
                <a:solidFill>
                  <a:schemeClr val="bg1"/>
                </a:solidFill>
                <a:latin typeface="Speak Pro" panose="020F0502020204030204" pitchFamily="34" charset="0"/>
              </a:rPr>
              <a:t>Check if unit list has changed</a:t>
            </a:r>
          </a:p>
          <a:p>
            <a:pPr algn="just">
              <a:defRPr/>
            </a:pPr>
            <a:endParaRPr lang="en-US" sz="1200">
              <a:solidFill>
                <a:schemeClr val="bg1"/>
              </a:solidFill>
              <a:latin typeface="Speak Pro" panose="020F0502020204030204" pitchFamily="34" charset="0"/>
            </a:endParaRPr>
          </a:p>
          <a:p>
            <a:pPr algn="just">
              <a:defRPr/>
            </a:pPr>
            <a:r>
              <a:rPr lang="en-US" sz="1200">
                <a:solidFill>
                  <a:schemeClr val="bg1"/>
                </a:solidFill>
                <a:latin typeface="Speak Pro" panose="020F0502020204030204" pitchFamily="34" charset="0"/>
              </a:rPr>
              <a:t>Calculates how many controllers are needed and creates new controller instances if missing.</a:t>
            </a:r>
          </a:p>
          <a:p>
            <a:pPr lvl="0" algn="just">
              <a:defRPr/>
            </a:pPr>
            <a:endParaRPr lang="en-US" sz="1200">
              <a:solidFill>
                <a:schemeClr val="bg1"/>
              </a:solidFill>
              <a:latin typeface="Speak Pro" panose="020F0502020204030204" pitchFamily="34" charset="0"/>
            </a:endParaRPr>
          </a:p>
        </p:txBody>
      </p:sp>
      <p:sp useBgFill="1">
        <p:nvSpPr>
          <p:cNvPr id="7" name="Flowchart: Summing Junction 6">
            <a:extLst>
              <a:ext uri="{FF2B5EF4-FFF2-40B4-BE49-F238E27FC236}">
                <a16:creationId xmlns:a16="http://schemas.microsoft.com/office/drawing/2014/main" id="{6D534AB1-8E0B-61DA-40CE-F993273B34CF}"/>
              </a:ext>
            </a:extLst>
          </p:cNvPr>
          <p:cNvSpPr/>
          <p:nvPr/>
        </p:nvSpPr>
        <p:spPr>
          <a:xfrm rot="108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6" name="Oval 15">
            <a:extLst>
              <a:ext uri="{FF2B5EF4-FFF2-40B4-BE49-F238E27FC236}">
                <a16:creationId xmlns:a16="http://schemas.microsoft.com/office/drawing/2014/main" id="{5A2B030F-F4A7-E409-1D54-DF2CEC6D3DD8}"/>
              </a:ext>
            </a:extLst>
          </p:cNvPr>
          <p:cNvSpPr/>
          <p:nvPr/>
        </p:nvSpPr>
        <p:spPr>
          <a:xfrm rot="108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9993F00-46B7-E801-5440-DA88EAAC8BD9}"/>
              </a:ext>
            </a:extLst>
          </p:cNvPr>
          <p:cNvSpPr txBox="1"/>
          <p:nvPr/>
        </p:nvSpPr>
        <p:spPr>
          <a:xfrm>
            <a:off x="9490665" y="1351313"/>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20" name="TextBox 19">
            <a:extLst>
              <a:ext uri="{FF2B5EF4-FFF2-40B4-BE49-F238E27FC236}">
                <a16:creationId xmlns:a16="http://schemas.microsoft.com/office/drawing/2014/main" id="{06B8D43F-79DA-D49F-4C09-308511FC54A0}"/>
              </a:ext>
            </a:extLst>
          </p:cNvPr>
          <p:cNvSpPr txBox="1"/>
          <p:nvPr/>
        </p:nvSpPr>
        <p:spPr>
          <a:xfrm rot="5400000">
            <a:off x="8844311" y="1651936"/>
            <a:ext cx="4058156" cy="4074940"/>
          </a:xfrm>
          <a:prstGeom prst="rect">
            <a:avLst/>
          </a:prstGeom>
          <a:noFill/>
        </p:spPr>
        <p:txBody>
          <a:bodyPr wrap="square">
            <a:prstTxWarp prst="textCircle">
              <a:avLst>
                <a:gd name="adj" fmla="val 18148864"/>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21" name="TextBox 20">
            <a:extLst>
              <a:ext uri="{FF2B5EF4-FFF2-40B4-BE49-F238E27FC236}">
                <a16:creationId xmlns:a16="http://schemas.microsoft.com/office/drawing/2014/main" id="{39E97440-9CC7-98C7-3B42-8D44F7030ADB}"/>
              </a:ext>
            </a:extLst>
          </p:cNvPr>
          <p:cNvSpPr txBox="1"/>
          <p:nvPr/>
        </p:nvSpPr>
        <p:spPr>
          <a:xfrm rot="10800000">
            <a:off x="8296530" y="979590"/>
            <a:ext cx="4814932" cy="4834842"/>
          </a:xfrm>
          <a:prstGeom prst="rect">
            <a:avLst/>
          </a:prstGeom>
          <a:noFill/>
        </p:spPr>
        <p:txBody>
          <a:bodyPr wrap="square">
            <a:prstTxWarp prst="textCircle">
              <a:avLst>
                <a:gd name="adj" fmla="val 16220637"/>
              </a:avLst>
            </a:prstTxWarp>
            <a:spAutoFit/>
          </a:bodyPr>
          <a:lstStyle/>
          <a:p>
            <a:pPr algn="ctr"/>
            <a:r>
              <a:rPr lang="en-US" sz="3600" b="1" cap="all">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Cu-instancer</a:t>
            </a:r>
            <a:endParaRPr kumimoji="0" lang="en-US" sz="3600" b="1" i="0" u="none" strike="noStrike" kern="1200" cap="all" normalizeH="0" baseline="0" noProof="0">
              <a:ln>
                <a:noFill/>
              </a:ln>
              <a:solidFill>
                <a:srgbClr val="FF0000"/>
              </a:solidFill>
              <a:effectLst/>
              <a:uLnTx/>
              <a:uFillTx/>
              <a:latin typeface="Biome" panose="020B0503030204020804" pitchFamily="34" charset="0"/>
              <a:ea typeface="+mj-ea"/>
              <a:cs typeface="Biome" panose="020B0503030204020804" pitchFamily="34" charset="0"/>
            </a:endParaRPr>
          </a:p>
        </p:txBody>
      </p:sp>
      <p:sp>
        <p:nvSpPr>
          <p:cNvPr id="24" name="TextBox 23">
            <a:extLst>
              <a:ext uri="{FF2B5EF4-FFF2-40B4-BE49-F238E27FC236}">
                <a16:creationId xmlns:a16="http://schemas.microsoft.com/office/drawing/2014/main" id="{07E8162F-5F88-5268-EA5E-E2AE37380ED7}"/>
              </a:ext>
            </a:extLst>
          </p:cNvPr>
          <p:cNvSpPr txBox="1"/>
          <p:nvPr/>
        </p:nvSpPr>
        <p:spPr>
          <a:xfrm rot="16200000">
            <a:off x="9069366" y="1083330"/>
            <a:ext cx="4414226" cy="4432480"/>
          </a:xfrm>
          <a:prstGeom prst="rect">
            <a:avLst/>
          </a:prstGeom>
          <a:noFill/>
        </p:spPr>
        <p:txBody>
          <a:bodyPr wrap="square">
            <a:prstTxWarp prst="textCircle">
              <a:avLst>
                <a:gd name="adj" fmla="val 13630923"/>
              </a:avLst>
            </a:prstTxWarp>
            <a:spAutoFit/>
          </a:bodyPr>
          <a:lstStyle/>
          <a:p>
            <a:pPr algn="ctr"/>
            <a:r>
              <a:rPr lang="en-US" sz="2800"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2400" b="1"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5" name="TextBox 24">
            <a:extLst>
              <a:ext uri="{FF2B5EF4-FFF2-40B4-BE49-F238E27FC236}">
                <a16:creationId xmlns:a16="http://schemas.microsoft.com/office/drawing/2014/main" id="{D59D474E-C49B-0116-D5E4-8CC46E789783}"/>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spTree>
    <p:extLst>
      <p:ext uri="{BB962C8B-B14F-4D97-AF65-F5344CB8AC3E}">
        <p14:creationId xmlns:p14="http://schemas.microsoft.com/office/powerpoint/2010/main" val="898572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24F07-13FE-B54C-F5DD-A5807BC4C7DD}"/>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C048FA2B-B7EA-0689-6DA2-D3D88673EB74}"/>
              </a:ext>
            </a:extLst>
          </p:cNvPr>
          <p:cNvSpPr/>
          <p:nvPr/>
        </p:nvSpPr>
        <p:spPr>
          <a:xfrm>
            <a:off x="68631"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2BE52E92-6144-6FD7-F8B0-A3D482D98911}"/>
              </a:ext>
            </a:extLst>
          </p:cNvPr>
          <p:cNvSpPr txBox="1"/>
          <p:nvPr/>
        </p:nvSpPr>
        <p:spPr>
          <a:xfrm>
            <a:off x="115685" y="-14159332"/>
            <a:ext cx="6645925" cy="20692844"/>
          </a:xfrm>
          <a:prstGeom prst="rect">
            <a:avLst/>
          </a:prstGeom>
          <a:solidFill>
            <a:srgbClr val="1F1F1F"/>
          </a:solidFill>
        </p:spPr>
        <p:txBody>
          <a:bodyPr wrap="square">
            <a:spAutoFit/>
          </a:bodyPr>
          <a:lstStyle/>
          <a:p>
            <a:pPr>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requests</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time</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json</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math</a:t>
            </a:r>
          </a:p>
          <a:p>
            <a:pPr>
              <a:lnSpc>
                <a:spcPts val="1425"/>
              </a:lnSpc>
              <a:buNone/>
            </a:pP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threading</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control_unit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Controler</a:t>
            </a:r>
          </a:p>
          <a:p>
            <a:pPr>
              <a:lnSpc>
                <a:spcPts val="1425"/>
              </a:lnSpc>
              <a:buNone/>
            </a:pPr>
            <a:r>
              <a:rPr lang="en-US" sz="600" b="0">
                <a:solidFill>
                  <a:srgbClr val="C586C0"/>
                </a:solidFill>
                <a:effectLst/>
                <a:latin typeface="Consolas" panose="020B0609020204030204" pitchFamily="49" charset="0"/>
              </a:rPr>
              <a:t>from</a:t>
            </a:r>
            <a:r>
              <a:rPr lang="en-US" sz="600" b="0">
                <a:solidFill>
                  <a:srgbClr val="CCCCCC"/>
                </a:solidFill>
                <a:effectLst/>
                <a:latin typeface="Consolas" panose="020B0609020204030204" pitchFamily="49" charset="0"/>
              </a:rPr>
              <a:t> MyMQTT2 </a:t>
            </a:r>
            <a:r>
              <a:rPr lang="en-US" sz="600" b="0">
                <a:solidFill>
                  <a:srgbClr val="C586C0"/>
                </a:solidFill>
                <a:effectLst/>
                <a:latin typeface="Consolas" panose="020B0609020204030204" pitchFamily="49" charset="0"/>
              </a:rPr>
              <a:t>import</a:t>
            </a:r>
            <a:r>
              <a:rPr lang="en-US" sz="600" b="0">
                <a:solidFill>
                  <a:srgbClr val="CCCCCC"/>
                </a:solidFill>
                <a:effectLst/>
                <a:latin typeface="Consolas" panose="020B0609020204030204" pitchFamily="49" charset="0"/>
              </a:rPr>
              <a:t> MyMQTT</a:t>
            </a:r>
          </a:p>
          <a:p>
            <a:pPr>
              <a:lnSpc>
                <a:spcPts val="1425"/>
              </a:lnSpc>
              <a:buNone/>
            </a:pPr>
            <a:br>
              <a:rPr lang="en-US" sz="600" b="0">
                <a:solidFill>
                  <a:srgbClr val="CCCCCC"/>
                </a:solidFill>
                <a:effectLst/>
                <a:latin typeface="Consolas" panose="020B0609020204030204" pitchFamily="49" charset="0"/>
              </a:rPr>
            </a:br>
            <a:r>
              <a:rPr lang="en-US" sz="600" b="0">
                <a:solidFill>
                  <a:srgbClr val="569CD6"/>
                </a:solidFill>
                <a:effectLst/>
                <a:latin typeface="Consolas" panose="020B0609020204030204" pitchFamily="49" charset="0"/>
              </a:rPr>
              <a:t>class</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CU_instancer</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__init__</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catalogAddress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catalogAddress.rstrip(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.PERIODIC_UPDATE_INTERVAL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60</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5</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broker, port, 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.get_mqtt_config()</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client_id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"CU_Instancer_</a:t>
            </a:r>
            <a:r>
              <a:rPr lang="en-US" sz="600" b="0">
                <a:solidFill>
                  <a:srgbClr val="569CD6"/>
                </a:solidFill>
                <a:effectLst/>
                <a:latin typeface="Consolas" panose="020B0609020204030204" pitchFamily="49" charset="0"/>
              </a:rPr>
              <a:t>{</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(time.time())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MyMQTT(client_id, broker, port,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.client.start()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"[FATAL] Could not start MQTT client for instancer: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.update_and_rebalance_controllers()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threading.Timer(</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.PERIODIC_UPDATE_INTERVAL,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.update_and_rebalance_controllers)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.scheduler.daemon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.scheduler.start()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get_mqtt_config</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"[INFO] CU Instancer fetching MQTT config from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r_broker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/broker"</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r_broker.raise_for_status()</a:t>
            </a:r>
          </a:p>
          <a:p>
            <a:pPr>
              <a:lnSpc>
                <a:spcPts val="1425"/>
              </a:lnSpc>
              <a:buNone/>
            </a:pPr>
            <a:r>
              <a:rPr lang="en-US" sz="600" b="0">
                <a:solidFill>
                  <a:srgbClr val="CCCCCC"/>
                </a:solidFill>
                <a:effectLst/>
                <a:latin typeface="Consolas" panose="020B0609020204030204" pitchFamily="49" charset="0"/>
              </a:rPr>
              <a:t>        broker_info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r_broker.json()</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r_topic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r_topic.raise_for_status()</a:t>
            </a:r>
          </a:p>
          <a:p>
            <a:pPr>
              <a:lnSpc>
                <a:spcPts val="1425"/>
              </a:lnSpc>
              <a:buNone/>
            </a:pPr>
            <a:r>
              <a:rPr lang="en-US" sz="600" b="0">
                <a:solidFill>
                  <a:srgbClr val="CCCCCC"/>
                </a:solidFill>
                <a:effectLst/>
                <a:latin typeface="Consolas" panose="020B0609020204030204" pitchFamily="49" charset="0"/>
              </a:rPr>
              <a:t>        main_topic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r_topic.text.strip(</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r>
              <a:rPr lang="en-US" sz="600" b="0">
                <a:solidFill>
                  <a:srgbClr val="CCCCCC"/>
                </a:solidFill>
                <a:effectLst/>
                <a:latin typeface="Consolas" panose="020B0609020204030204" pitchFamily="49" charset="0"/>
              </a:rPr>
              <a:t> broker_info[</a:t>
            </a:r>
            <a:r>
              <a:rPr lang="en-US" sz="600" b="0">
                <a:solidFill>
                  <a:srgbClr val="CE9178"/>
                </a:solidFill>
                <a:effectLst/>
                <a:latin typeface="Consolas" panose="020B0609020204030204" pitchFamily="49" charset="0"/>
              </a:rPr>
              <a:t>"IP"</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int</a:t>
            </a:r>
            <a:r>
              <a:rPr lang="en-US" sz="600" b="0">
                <a:solidFill>
                  <a:srgbClr val="CCCCCC"/>
                </a:solidFill>
                <a:effectLst/>
                <a:latin typeface="Consolas" panose="020B0609020204030204" pitchFamily="49" charset="0"/>
              </a:rPr>
              <a:t>(broker_info[</a:t>
            </a:r>
            <a:r>
              <a:rPr lang="en-US" sz="600" b="0">
                <a:solidFill>
                  <a:srgbClr val="CE9178"/>
                </a:solidFill>
                <a:effectLst/>
                <a:latin typeface="Consolas" panose="020B0609020204030204" pitchFamily="49" charset="0"/>
              </a:rPr>
              <a:t>"port"</a:t>
            </a:r>
            <a:r>
              <a:rPr lang="en-US" sz="600" b="0">
                <a:solidFill>
                  <a:srgbClr val="CCCCCC"/>
                </a:solidFill>
                <a:effectLst/>
                <a:latin typeface="Consolas" panose="020B0609020204030204" pitchFamily="49" charset="0"/>
              </a:rPr>
              <a:t>]), main_topic</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notify</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topic</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payload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"[DISPATCH] Received on topic: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parts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topic.split(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(parts) </a:t>
            </a:r>
            <a:r>
              <a:rPr lang="en-US" sz="600" b="0">
                <a:solidFill>
                  <a:srgbClr val="D4D4D4"/>
                </a:solidFill>
                <a:effectLst/>
                <a:latin typeface="Consolas" panose="020B0609020204030204" pitchFamily="49" charset="0"/>
              </a:rPr>
              <a:t>&lt;</a:t>
            </a:r>
            <a:r>
              <a:rPr lang="en-US" sz="600" b="0">
                <a:solidFill>
                  <a:srgbClr val="CCCCCC"/>
                </a:solidFill>
                <a:effectLst/>
                <a:latin typeface="Consolas" panose="020B0609020204030204" pitchFamily="49" charset="0"/>
              </a:rPr>
              <a:t> </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endParaRPr lang="en-US" sz="600" b="0">
              <a:solidFill>
                <a:srgbClr val="CCCCCC"/>
              </a:solidFill>
              <a:effectLst/>
              <a:latin typeface="Consolas" panose="020B0609020204030204" pitchFamily="49" charset="0"/>
            </a:endParaRP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unit_key_str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2</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3</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parts[</a:t>
            </a:r>
            <a:r>
              <a:rPr lang="en-US" sz="600" b="0">
                <a:solidFill>
                  <a:srgbClr val="B5CEA8"/>
                </a:solidFill>
                <a:effectLst/>
                <a:latin typeface="Consolas" panose="020B0609020204030204" pitchFamily="49" charset="0"/>
              </a:rPr>
              <a:t>4</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assigned_controller_name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.unit_assignment.get(unit_key_str)</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assigned_controller_name:</a:t>
            </a:r>
          </a:p>
          <a:p>
            <a:pPr>
              <a:lnSpc>
                <a:spcPts val="1425"/>
              </a:lnSpc>
              <a:buNone/>
            </a:pPr>
            <a:r>
              <a:rPr lang="en-US" sz="600" b="0">
                <a:solidFill>
                  <a:srgbClr val="CCCCCC"/>
                </a:solidFill>
                <a:effectLst/>
                <a:latin typeface="Consolas" panose="020B0609020204030204" pitchFamily="49" charset="0"/>
              </a:rPr>
              <a:t>                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.controllers.get(assigned_controller_name)</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controller:</a:t>
            </a:r>
          </a:p>
          <a:p>
            <a:pPr>
              <a:lnSpc>
                <a:spcPts val="1425"/>
              </a:lnSpc>
              <a:buNone/>
            </a:pPr>
            <a:r>
              <a:rPr lang="en-US" sz="600" b="0">
                <a:solidFill>
                  <a:srgbClr val="CCCCCC"/>
                </a:solidFill>
                <a:effectLst/>
                <a:latin typeface="Consolas" panose="020B0609020204030204" pitchFamily="49" charset="0"/>
              </a:rPr>
              <a:t>                    controller.process_message(topic, payload)</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else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"[WARN] No controller instance found for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assigned_controller_name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else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"[WARN] No controller assigned for unit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unit_key_str</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Error in dispatcher notify():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def</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update_and_rebalance_controllers</a:t>
            </a:r>
            <a:r>
              <a:rPr lang="en-US" sz="600" b="0">
                <a:solidFill>
                  <a:srgbClr val="CCCCCC"/>
                </a:solidFill>
                <a:effectLst/>
                <a:latin typeface="Consolas" panose="020B0609020204030204" pitchFamily="49" charset="0"/>
              </a:rPr>
              <a:t>(</a:t>
            </a:r>
            <a:r>
              <a:rPr lang="en-US" sz="600" b="0">
                <a:solidFill>
                  <a:srgbClr val="9CDCFE"/>
                </a:solidFill>
                <a:effectLst/>
                <a:latin typeface="Consolas" panose="020B0609020204030204" pitchFamily="49" charset="0"/>
              </a:rPr>
              <a:t>self</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Checking for unit updates and rebalancing controllers..."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resp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requests.get(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/houses"</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timeout</a:t>
            </a:r>
            <a:r>
              <a:rPr lang="en-US" sz="600" b="0">
                <a:solidFill>
                  <a:srgbClr val="D4D4D4"/>
                </a:solidFill>
                <a:effectLst/>
                <a:latin typeface="Consolas" panose="020B0609020204030204" pitchFamily="49" charset="0"/>
              </a:rPr>
              <a:t>=</a:t>
            </a:r>
            <a:r>
              <a:rPr lang="en-US" sz="600" b="0">
                <a:solidFill>
                  <a:srgbClr val="B5CEA8"/>
                </a:solidFill>
                <a:effectLst/>
                <a:latin typeface="Consolas" panose="020B0609020204030204" pitchFamily="49" charset="0"/>
              </a:rPr>
              <a:t>5</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resp.raise_for_status()</a:t>
            </a:r>
          </a:p>
          <a:p>
            <a:pPr>
              <a:lnSpc>
                <a:spcPts val="1425"/>
              </a:lnSpc>
              <a:buNone/>
            </a:pPr>
            <a:r>
              <a:rPr lang="en-US" sz="600" b="0">
                <a:solidFill>
                  <a:srgbClr val="CCCCCC"/>
                </a:solidFill>
                <a:effectLst/>
                <a:latin typeface="Consolas" panose="020B0609020204030204" pitchFamily="49" charset="0"/>
              </a:rPr>
              <a:t>            houses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resp.json()</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current_units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house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floor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house.get(</a:t>
            </a:r>
            <a:r>
              <a:rPr lang="en-US" sz="600" b="0">
                <a:solidFill>
                  <a:srgbClr val="CE9178"/>
                </a:solidFill>
                <a:effectLst/>
                <a:latin typeface="Consolas" panose="020B0609020204030204" pitchFamily="49" charset="0"/>
              </a:rPr>
              <a:t>"floors"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floor.get(</a:t>
            </a:r>
            <a:r>
              <a:rPr lang="en-US" sz="600" b="0">
                <a:solidFill>
                  <a:srgbClr val="CE9178"/>
                </a:solidFill>
                <a:effectLst/>
                <a:latin typeface="Consolas" panose="020B0609020204030204" pitchFamily="49" charset="0"/>
              </a:rPr>
              <a:t>"units"</a:t>
            </a: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uid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house[</a:t>
            </a:r>
            <a:r>
              <a:rPr lang="en-US" sz="600" b="0">
                <a:solidFill>
                  <a:srgbClr val="CE9178"/>
                </a:solidFill>
                <a:effectLst/>
                <a:latin typeface="Consolas" panose="020B0609020204030204" pitchFamily="49" charset="0"/>
              </a:rPr>
              <a:t>'houseID'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floor[</a:t>
            </a:r>
            <a:r>
              <a:rPr lang="en-US" sz="600" b="0">
                <a:solidFill>
                  <a:srgbClr val="CE9178"/>
                </a:solidFill>
                <a:effectLst/>
                <a:latin typeface="Consolas" panose="020B0609020204030204" pitchFamily="49" charset="0"/>
              </a:rPr>
              <a:t>'floorID'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unit[</a:t>
            </a:r>
            <a:r>
              <a:rPr lang="en-US" sz="600" b="0">
                <a:solidFill>
                  <a:srgbClr val="CE9178"/>
                </a:solidFill>
                <a:effectLst/>
                <a:latin typeface="Consolas" panose="020B0609020204030204" pitchFamily="49" charset="0"/>
              </a:rPr>
              <a:t>'unitID'</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current_units.add(uid)</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set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.unit_assignment.keys())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current_units </a:t>
            </a:r>
            <a:r>
              <a:rPr lang="en-US" sz="600" b="0">
                <a:solidFill>
                  <a:srgbClr val="569CD6"/>
                </a:solidFill>
                <a:effectLst/>
                <a:latin typeface="Consolas" panose="020B0609020204030204" pitchFamily="49" charset="0"/>
              </a:rPr>
              <a:t>and</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No change in units. No rebalance needed."</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return</a:t>
            </a: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"[INFO] Unit list has changed. Rebalancing controllers."</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availableUnitsList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sorted</a:t>
            </a:r>
            <a:r>
              <a:rPr lang="en-US" sz="600" b="0">
                <a:solidFill>
                  <a:srgbClr val="CCCCCC"/>
                </a:solidFill>
                <a:effectLst/>
                <a:latin typeface="Consolas" panose="020B0609020204030204" pitchFamily="49" charset="0"/>
              </a:rPr>
              <a:t>(</a:t>
            </a:r>
            <a:r>
              <a:rPr lang="en-US" sz="600" b="0">
                <a:solidFill>
                  <a:srgbClr val="4EC9B0"/>
                </a:solidFill>
                <a:effectLst/>
                <a:latin typeface="Consolas" panose="020B0609020204030204" pitchFamily="49" charset="0"/>
              </a:rPr>
              <a:t>list</a:t>
            </a:r>
            <a:r>
              <a:rPr lang="en-US" sz="600" b="0">
                <a:solidFill>
                  <a:srgbClr val="CCCCCC"/>
                </a:solidFill>
                <a:effectLst/>
                <a:latin typeface="Consolas" panose="020B0609020204030204" pitchFamily="49" charset="0"/>
              </a:rPr>
              <a:t>(current_units))</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needed_controllers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math.ceil(</a:t>
            </a:r>
            <a:r>
              <a:rPr lang="en-US" sz="600" b="0">
                <a:solidFill>
                  <a:srgbClr val="DCDCAA"/>
                </a:solidFill>
                <a:effectLst/>
                <a:latin typeface="Consolas" panose="020B0609020204030204" pitchFamily="49" charset="0"/>
              </a:rPr>
              <a:t>len</a:t>
            </a:r>
            <a:r>
              <a:rPr lang="en-US" sz="600" b="0">
                <a:solidFill>
                  <a:srgbClr val="CCCCCC"/>
                </a:solidFill>
                <a:effectLst/>
                <a:latin typeface="Consolas" panose="020B0609020204030204" pitchFamily="49" charset="0"/>
              </a:rPr>
              <a:t>(availableUnitsList)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i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range</a:t>
            </a:r>
            <a:r>
              <a:rPr lang="en-US" sz="600" b="0">
                <a:solidFill>
                  <a:srgbClr val="CCCCCC"/>
                </a:solidFill>
                <a:effectLst/>
                <a:latin typeface="Consolas" panose="020B0609020204030204" pitchFamily="49" charset="0"/>
              </a:rPr>
              <a:t>(needed_controllers):</a:t>
            </a:r>
          </a:p>
          <a:p>
            <a:pPr>
              <a:lnSpc>
                <a:spcPts val="1425"/>
              </a:lnSpc>
              <a:buNone/>
            </a:pPr>
            <a:r>
              <a:rPr lang="en-US" sz="600" b="0">
                <a:solidFill>
                  <a:srgbClr val="CCCCCC"/>
                </a:solidFill>
                <a:effectLst/>
                <a:latin typeface="Consolas" panose="020B0609020204030204" pitchFamily="49" charset="0"/>
              </a:rPr>
              <a:t>                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"controller_</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i</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name </a:t>
            </a:r>
            <a:r>
              <a:rPr lang="en-US" sz="600" b="0">
                <a:solidFill>
                  <a:srgbClr val="569CD6"/>
                </a:solidFill>
                <a:effectLst/>
                <a:latin typeface="Consolas" panose="020B0609020204030204" pitchFamily="49" charset="0"/>
              </a:rPr>
              <a:t>not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a:t>
            </a: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.controllers[name]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Controler(</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.catalogAddress,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"[INIT] Created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name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.unit_assignment.clear()</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for</a:t>
            </a:r>
            <a:r>
              <a:rPr lang="en-US" sz="600" b="0">
                <a:solidFill>
                  <a:srgbClr val="CCCCCC"/>
                </a:solidFill>
                <a:effectLst/>
                <a:latin typeface="Consolas" panose="020B0609020204030204" pitchFamily="49" charset="0"/>
              </a:rPr>
              <a:t> idx, unit </a:t>
            </a:r>
            <a:r>
              <a:rPr lang="en-US" sz="600" b="0">
                <a:solidFill>
                  <a:srgbClr val="C586C0"/>
                </a:solidFill>
                <a:effectLst/>
                <a:latin typeface="Consolas" panose="020B0609020204030204" pitchFamily="49" charset="0"/>
              </a:rPr>
              <a:t>in</a:t>
            </a: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enumerate</a:t>
            </a:r>
            <a:r>
              <a:rPr lang="en-US" sz="600" b="0">
                <a:solidFill>
                  <a:srgbClr val="CCCCCC"/>
                </a:solidFill>
                <a:effectLst/>
                <a:latin typeface="Consolas" panose="020B0609020204030204" pitchFamily="49" charset="0"/>
              </a:rPr>
              <a:t>(availableUnitsList):</a:t>
            </a:r>
          </a:p>
          <a:p>
            <a:pPr>
              <a:lnSpc>
                <a:spcPts val="1425"/>
              </a:lnSpc>
              <a:buNone/>
            </a:pPr>
            <a:r>
              <a:rPr lang="en-US" sz="600" b="0">
                <a:solidFill>
                  <a:srgbClr val="CCCCCC"/>
                </a:solidFill>
                <a:effectLst/>
                <a:latin typeface="Consolas" panose="020B0609020204030204" pitchFamily="49" charset="0"/>
              </a:rPr>
              <a:t>                controller_idx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idx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.NUM_UNITS_PER_CONTROLLER</a:t>
            </a:r>
          </a:p>
          <a:p>
            <a:pPr>
              <a:lnSpc>
                <a:spcPts val="1425"/>
              </a:lnSpc>
              <a:buNone/>
            </a:pPr>
            <a:r>
              <a:rPr lang="en-US" sz="600" b="0">
                <a:solidFill>
                  <a:srgbClr val="CCCCCC"/>
                </a:solidFill>
                <a:effectLst/>
                <a:latin typeface="Consolas" panose="020B0609020204030204" pitchFamily="49" charset="0"/>
              </a:rPr>
              <a:t>                assigned_controller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"controller_</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controller_idx</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.unit_assignment[unit]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assigned_controller</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"[REBALANCE] Unit assignment updated: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.unit_assignment</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p>
          <a:p>
            <a:pPr>
              <a:lnSpc>
                <a:spcPts val="1425"/>
              </a:lnSpc>
              <a:buNone/>
            </a:pPr>
            <a:r>
              <a:rPr lang="en-US" sz="600" b="0">
                <a:solidFill>
                  <a:srgbClr val="CCCCCC"/>
                </a:solidFill>
                <a:effectLst/>
                <a:latin typeface="Consolas" panose="020B0609020204030204" pitchFamily="49" charset="0"/>
              </a:rPr>
              <a:t>            topic_to_subscribe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.main_topic</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/sensors/#"</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self</a:t>
            </a:r>
            <a:r>
              <a:rPr lang="en-US" sz="600" b="0">
                <a:solidFill>
                  <a:srgbClr val="CCCCCC"/>
                </a:solidFill>
                <a:effectLst/>
                <a:latin typeface="Consolas" panose="020B0609020204030204" pitchFamily="49" charset="0"/>
              </a:rPr>
              <a:t>.client.mySubscribe(topic_to_subscribe)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"[SUBSCRIBE] Instancer subscribed to master topic: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topic_to_subscribe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Exception</a:t>
            </a: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as</a:t>
            </a:r>
            <a:r>
              <a:rPr lang="en-US" sz="600" b="0">
                <a:solidFill>
                  <a:srgbClr val="CCCCCC"/>
                </a:solidFill>
                <a:effectLst/>
                <a:latin typeface="Consolas" panose="020B0609020204030204" pitchFamily="49" charset="0"/>
              </a:rPr>
              <a:t> e:</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569CD6"/>
                </a:solidFill>
                <a:effectLst/>
                <a:latin typeface="Consolas" panose="020B0609020204030204" pitchFamily="49" charset="0"/>
              </a:rPr>
              <a:t>f</a:t>
            </a:r>
            <a:r>
              <a:rPr lang="en-US" sz="600" b="0">
                <a:solidFill>
                  <a:srgbClr val="CE9178"/>
                </a:solidFill>
                <a:effectLst/>
                <a:latin typeface="Consolas" panose="020B0609020204030204" pitchFamily="49" charset="0"/>
              </a:rPr>
              <a:t>"[ERROR] Failed during rebalance: </a:t>
            </a:r>
            <a:r>
              <a:rPr lang="en-US" sz="600" b="0">
                <a:solidFill>
                  <a:srgbClr val="569CD6"/>
                </a:solidFill>
                <a:effectLst/>
                <a:latin typeface="Consolas" panose="020B0609020204030204" pitchFamily="49" charset="0"/>
              </a:rPr>
              <a:t>{</a:t>
            </a:r>
            <a:r>
              <a:rPr lang="en-US" sz="600" b="0">
                <a:solidFill>
                  <a:srgbClr val="CCCCCC"/>
                </a:solidFill>
                <a:effectLst/>
                <a:latin typeface="Consolas" panose="020B0609020204030204" pitchFamily="49" charset="0"/>
              </a:rPr>
              <a:t>e</a:t>
            </a:r>
            <a:r>
              <a:rPr lang="en-US" sz="600" b="0">
                <a:solidFill>
                  <a:srgbClr val="569CD6"/>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CCCCCC"/>
                </a:solidFill>
                <a:effectLst/>
                <a:latin typeface="Consolas" panose="020B0609020204030204" pitchFamily="49" charset="0"/>
              </a:rPr>
              <a:t>)</a:t>
            </a:r>
          </a:p>
          <a:p>
            <a:pPr>
              <a:lnSpc>
                <a:spcPts val="1425"/>
              </a:lnSpc>
              <a:buNone/>
            </a:pPr>
            <a:br>
              <a:rPr lang="en-US" sz="600" b="0">
                <a:solidFill>
                  <a:srgbClr val="CCCCCC"/>
                </a:solidFill>
                <a:effectLst/>
                <a:latin typeface="Consolas" panose="020B0609020204030204" pitchFamily="49" charset="0"/>
              </a:rPr>
            </a:br>
            <a:r>
              <a:rPr lang="en-US" sz="600" b="0">
                <a:solidFill>
                  <a:srgbClr val="C586C0"/>
                </a:solidFill>
                <a:effectLst/>
                <a:latin typeface="Consolas" panose="020B0609020204030204" pitchFamily="49" charset="0"/>
              </a:rPr>
              <a:t>if</a:t>
            </a:r>
            <a:r>
              <a:rPr lang="en-US" sz="600" b="0">
                <a:solidFill>
                  <a:srgbClr val="CCCCCC"/>
                </a:solidFill>
                <a:effectLst/>
                <a:latin typeface="Consolas" panose="020B0609020204030204" pitchFamily="49" charset="0"/>
              </a:rPr>
              <a:t> </a:t>
            </a:r>
            <a:r>
              <a:rPr lang="en-US" sz="600" b="0">
                <a:solidFill>
                  <a:srgbClr val="9CDCFE"/>
                </a:solidFill>
                <a:effectLst/>
                <a:latin typeface="Consolas" panose="020B0609020204030204" pitchFamily="49" charset="0"/>
              </a:rPr>
              <a:t>__name__</a:t>
            </a:r>
            <a:r>
              <a:rPr lang="en-US" sz="600" b="0">
                <a:solidFill>
                  <a:srgbClr val="CCCCCC"/>
                </a:solidFill>
                <a:effectLst/>
                <a:latin typeface="Consolas" panose="020B0609020204030204" pitchFamily="49" charset="0"/>
              </a:rPr>
              <a:t>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"__main__"</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catalogAddress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a:t>
            </a:r>
            <a:r>
              <a:rPr lang="en-US" sz="600" b="0">
                <a:solidFill>
                  <a:srgbClr val="CE9178"/>
                </a:solidFill>
                <a:effectLst/>
                <a:latin typeface="Consolas" panose="020B0609020204030204" pitchFamily="49" charset="0"/>
              </a:rPr>
              <a:t>"http://catalog:8080/"</a:t>
            </a:r>
            <a:endParaRPr lang="en-US" sz="600" b="0">
              <a:solidFill>
                <a:srgbClr val="CCCCCC"/>
              </a:solidFill>
              <a:effectLst/>
              <a:latin typeface="Consolas" panose="020B0609020204030204" pitchFamily="49" charset="0"/>
            </a:endParaRPr>
          </a:p>
          <a:p>
            <a:pPr>
              <a:lnSpc>
                <a:spcPts val="1425"/>
              </a:lnSpc>
              <a:buNone/>
            </a:pPr>
            <a:r>
              <a:rPr lang="en-US" sz="600" b="0">
                <a:solidFill>
                  <a:srgbClr val="CCCCCC"/>
                </a:solidFill>
                <a:effectLst/>
                <a:latin typeface="Consolas" panose="020B0609020204030204" pitchFamily="49" charset="0"/>
              </a:rPr>
              <a:t>    cu_instancer </a:t>
            </a:r>
            <a:r>
              <a:rPr lang="en-US" sz="600" b="0">
                <a:solidFill>
                  <a:srgbClr val="D4D4D4"/>
                </a:solidFill>
                <a:effectLst/>
                <a:latin typeface="Consolas" panose="020B0609020204030204" pitchFamily="49" charset="0"/>
              </a:rPr>
              <a:t>=</a:t>
            </a:r>
            <a:r>
              <a:rPr lang="en-US" sz="600" b="0">
                <a:solidFill>
                  <a:srgbClr val="CCCCCC"/>
                </a:solidFill>
                <a:effectLst/>
                <a:latin typeface="Consolas" panose="020B0609020204030204" pitchFamily="49" charset="0"/>
              </a:rPr>
              <a:t> CU_instancer(catalogAddress)</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try</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while</a:t>
            </a:r>
            <a:r>
              <a:rPr lang="en-US" sz="600" b="0">
                <a:solidFill>
                  <a:srgbClr val="CCCCCC"/>
                </a:solidFill>
                <a:effectLst/>
                <a:latin typeface="Consolas" panose="020B0609020204030204" pitchFamily="49" charset="0"/>
              </a:rPr>
              <a:t> </a:t>
            </a:r>
            <a:r>
              <a:rPr lang="en-US" sz="600" b="0">
                <a:solidFill>
                  <a:srgbClr val="569CD6"/>
                </a:solidFill>
                <a:effectLst/>
                <a:latin typeface="Consolas" panose="020B0609020204030204" pitchFamily="49" charset="0"/>
              </a:rPr>
              <a:t>True</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time.sleep(</a:t>
            </a:r>
            <a:r>
              <a:rPr lang="en-US" sz="600" b="0">
                <a:solidFill>
                  <a:srgbClr val="B5CEA8"/>
                </a:solidFill>
                <a:effectLst/>
                <a:latin typeface="Consolas" panose="020B0609020204030204" pitchFamily="49" charset="0"/>
              </a:rPr>
              <a:t>10</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C586C0"/>
                </a:solidFill>
                <a:effectLst/>
                <a:latin typeface="Consolas" panose="020B0609020204030204" pitchFamily="49" charset="0"/>
              </a:rPr>
              <a:t>except</a:t>
            </a:r>
            <a:r>
              <a:rPr lang="en-US" sz="600" b="0">
                <a:solidFill>
                  <a:srgbClr val="CCCCCC"/>
                </a:solidFill>
                <a:effectLst/>
                <a:latin typeface="Consolas" panose="020B0609020204030204" pitchFamily="49" charset="0"/>
              </a:rPr>
              <a:t> </a:t>
            </a:r>
            <a:r>
              <a:rPr lang="en-US" sz="600" b="0">
                <a:solidFill>
                  <a:srgbClr val="4EC9B0"/>
                </a:solidFill>
                <a:effectLst/>
                <a:latin typeface="Consolas" panose="020B0609020204030204" pitchFamily="49" charset="0"/>
              </a:rPr>
              <a:t>KeyboardInterrupt</a:t>
            </a:r>
            <a:r>
              <a:rPr lang="en-US" sz="600" b="0">
                <a:solidFill>
                  <a:srgbClr val="CCCCCC"/>
                </a:solidFill>
                <a:effectLst/>
                <a:latin typeface="Consolas" panose="020B0609020204030204" pitchFamily="49" charset="0"/>
              </a:rPr>
              <a:t>:</a:t>
            </a:r>
          </a:p>
          <a:p>
            <a:pPr>
              <a:lnSpc>
                <a:spcPts val="1425"/>
              </a:lnSpc>
              <a:buNone/>
            </a:pPr>
            <a:r>
              <a:rPr lang="en-US" sz="600" b="0">
                <a:solidFill>
                  <a:srgbClr val="CCCCCC"/>
                </a:solidFill>
                <a:effectLst/>
                <a:latin typeface="Consolas" panose="020B0609020204030204" pitchFamily="49" charset="0"/>
              </a:rPr>
              <a:t>        </a:t>
            </a:r>
            <a:r>
              <a:rPr lang="en-US" sz="600" b="0">
                <a:solidFill>
                  <a:srgbClr val="DCDCAA"/>
                </a:solidFill>
                <a:effectLst/>
                <a:latin typeface="Consolas" panose="020B0609020204030204" pitchFamily="49" charset="0"/>
              </a:rPr>
              <a:t>print</a:t>
            </a:r>
            <a:r>
              <a:rPr lang="en-US" sz="600" b="0">
                <a:solidFill>
                  <a:srgbClr val="CCCCCC"/>
                </a:solidFill>
                <a:effectLst/>
                <a:latin typeface="Consolas" panose="020B0609020204030204" pitchFamily="49" charset="0"/>
              </a:rPr>
              <a:t>(</a:t>
            </a:r>
            <a:r>
              <a:rPr lang="en-US" sz="600" b="0">
                <a:solidFill>
                  <a:srgbClr val="CE9178"/>
                </a:solidFill>
                <a:effectLst/>
                <a:latin typeface="Consolas" panose="020B0609020204030204" pitchFamily="49" charset="0"/>
              </a:rPr>
              <a:t>"</a:t>
            </a:r>
            <a:r>
              <a:rPr lang="en-US" sz="600" b="0">
                <a:solidFill>
                  <a:srgbClr val="D7BA7D"/>
                </a:solidFill>
                <a:effectLst/>
                <a:latin typeface="Consolas" panose="020B0609020204030204" pitchFamily="49" charset="0"/>
              </a:rPr>
              <a:t>\n</a:t>
            </a:r>
            <a:r>
              <a:rPr lang="en-US" sz="600" b="0">
                <a:solidFill>
                  <a:srgbClr val="CE9178"/>
                </a:solidFill>
                <a:effectLst/>
                <a:latin typeface="Consolas" panose="020B0609020204030204" pitchFamily="49" charset="0"/>
              </a:rPr>
              <a:t>[EXIT] Shutting down..."</a:t>
            </a:r>
            <a:r>
              <a:rPr lang="en-US" sz="600" b="0">
                <a:solidFill>
                  <a:srgbClr val="CCCCCC"/>
                </a:solidFill>
                <a:effectLst/>
                <a:latin typeface="Consolas" panose="020B0609020204030204" pitchFamily="49" charset="0"/>
              </a:rPr>
              <a:t>)</a:t>
            </a:r>
          </a:p>
          <a:p>
            <a:pPr>
              <a:buNone/>
            </a:pPr>
            <a:endParaRPr lang="en-US" sz="600">
              <a:solidFill>
                <a:srgbClr val="CCCCCC"/>
              </a:solidFill>
              <a:latin typeface="Speak Pro" panose="020F0502020204030204" pitchFamily="34" charset="0"/>
            </a:endParaRPr>
          </a:p>
          <a:p>
            <a:pPr>
              <a:buNone/>
            </a:pPr>
            <a:endParaRPr lang="en-US" sz="600" b="0">
              <a:solidFill>
                <a:srgbClr val="CCCCCC"/>
              </a:solidFill>
              <a:effectLst/>
              <a:latin typeface="Speak Pro" panose="020F0502020204030204" pitchFamily="34" charset="0"/>
            </a:endParaRPr>
          </a:p>
        </p:txBody>
      </p:sp>
      <p:pic>
        <p:nvPicPr>
          <p:cNvPr id="37" name="Graphic 36">
            <a:extLst>
              <a:ext uri="{FF2B5EF4-FFF2-40B4-BE49-F238E27FC236}">
                <a16:creationId xmlns:a16="http://schemas.microsoft.com/office/drawing/2014/main" id="{F6B57DD3-0DBD-8C18-14EC-E259DD13839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 y="-29138649"/>
            <a:ext cx="6148278" cy="35996649"/>
          </a:xfrm>
          <a:prstGeom prst="rect">
            <a:avLst/>
          </a:prstGeom>
        </p:spPr>
      </p:pic>
      <p:sp>
        <p:nvSpPr>
          <p:cNvPr id="4" name="Rectangle 3">
            <a:extLst>
              <a:ext uri="{FF2B5EF4-FFF2-40B4-BE49-F238E27FC236}">
                <a16:creationId xmlns:a16="http://schemas.microsoft.com/office/drawing/2014/main" id="{AD7BC9B7-78D3-7C26-5AC2-23B956704434}"/>
              </a:ext>
            </a:extLst>
          </p:cNvPr>
          <p:cNvSpPr/>
          <p:nvPr/>
        </p:nvSpPr>
        <p:spPr>
          <a:xfrm flipH="1">
            <a:off x="2104" y="-8632"/>
            <a:ext cx="66527" cy="6858000"/>
          </a:xfrm>
          <a:prstGeom prst="rect">
            <a:avLst/>
          </a:prstGeom>
          <a:solidFill>
            <a:schemeClr val="bg2">
              <a:lumMod val="2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FCFE2C94-B7CC-1192-D073-A2B5B486DE01}"/>
              </a:ext>
            </a:extLst>
          </p:cNvPr>
          <p:cNvSpPr/>
          <p:nvPr/>
        </p:nvSpPr>
        <p:spPr>
          <a:xfrm>
            <a:off x="12508" y="706710"/>
            <a:ext cx="45719" cy="502920"/>
          </a:xfrm>
          <a:prstGeom prst="roundRect">
            <a:avLst>
              <a:gd name="adj" fmla="val 50000"/>
            </a:avLst>
          </a:prstGeom>
          <a:solidFill>
            <a:schemeClr val="bg2">
              <a:lumMod val="50000"/>
            </a:schemeClr>
          </a:solidFill>
          <a:ln w="6350">
            <a:solidFill>
              <a:schemeClr val="bg2">
                <a:lumMod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1977877-7307-CB5B-B46E-35B3E03C9255}"/>
              </a:ext>
            </a:extLst>
          </p:cNvPr>
          <p:cNvSpPr txBox="1"/>
          <p:nvPr/>
        </p:nvSpPr>
        <p:spPr>
          <a:xfrm>
            <a:off x="3261361" y="4995650"/>
            <a:ext cx="3118580" cy="578882"/>
          </a:xfrm>
          <a:prstGeom prst="roundRect">
            <a:avLst>
              <a:gd name="adj" fmla="val 1669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r>
              <a:rPr lang="en-US" sz="1400">
                <a:solidFill>
                  <a:schemeClr val="bg1"/>
                </a:solidFill>
                <a:latin typeface="Speak Pro" panose="020F0502020204030204" pitchFamily="34" charset="0"/>
              </a:rPr>
              <a:t>Clear old assignments and reassign units across controllers.</a:t>
            </a:r>
          </a:p>
        </p:txBody>
      </p:sp>
      <p:sp useBgFill="1">
        <p:nvSpPr>
          <p:cNvPr id="7" name="Flowchart: Summing Junction 6">
            <a:extLst>
              <a:ext uri="{FF2B5EF4-FFF2-40B4-BE49-F238E27FC236}">
                <a16:creationId xmlns:a16="http://schemas.microsoft.com/office/drawing/2014/main" id="{1B678030-4C30-1BBF-6203-35DE64B1C345}"/>
              </a:ext>
            </a:extLst>
          </p:cNvPr>
          <p:cNvSpPr/>
          <p:nvPr/>
        </p:nvSpPr>
        <p:spPr>
          <a:xfrm rot="10800000">
            <a:off x="6959437"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1" name="Oval 10">
            <a:extLst>
              <a:ext uri="{FF2B5EF4-FFF2-40B4-BE49-F238E27FC236}">
                <a16:creationId xmlns:a16="http://schemas.microsoft.com/office/drawing/2014/main" id="{D37DC708-4561-2C8D-0B55-BD4568DBD24A}"/>
              </a:ext>
            </a:extLst>
          </p:cNvPr>
          <p:cNvSpPr/>
          <p:nvPr/>
        </p:nvSpPr>
        <p:spPr>
          <a:xfrm rot="10800000">
            <a:off x="9588820"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7679E692-7D4F-F7C8-C092-4DCB299D4459}"/>
              </a:ext>
            </a:extLst>
          </p:cNvPr>
          <p:cNvSpPr txBox="1"/>
          <p:nvPr/>
        </p:nvSpPr>
        <p:spPr>
          <a:xfrm>
            <a:off x="9490665" y="1351313"/>
            <a:ext cx="4199880" cy="4199879"/>
          </a:xfrm>
          <a:prstGeom prst="rect">
            <a:avLst/>
          </a:prstGeom>
          <a:noFill/>
        </p:spPr>
        <p:txBody>
          <a:bodyPr wrap="square">
            <a:prstTxWarp prst="textCircle">
              <a:avLst/>
            </a:prstTxWarp>
            <a:spAutoFit/>
          </a:bodyPr>
          <a:lstStyle/>
          <a:p>
            <a:pPr algn="ctr"/>
            <a:r>
              <a:rPr kumimoji="0" lang="en-US" sz="2400" b="1" i="0" u="none" strike="noStrike" kern="1200" cap="all" spc="300" normalizeH="0" baseline="0" noProof="0">
                <a:ln>
                  <a:noFill/>
                </a:ln>
                <a:solidFill>
                  <a:schemeClr val="bg1">
                    <a:lumMod val="95000"/>
                  </a:schemeClr>
                </a:solidFill>
                <a:effectLst>
                  <a:outerShdw blurRad="50800" dist="63500" dir="8100000" algn="tr" rotWithShape="0">
                    <a:prstClr val="black">
                      <a:alpha val="40000"/>
                    </a:prstClr>
                  </a:outerShdw>
                </a:effectLst>
                <a:uLnTx/>
                <a:uFillTx/>
                <a:latin typeface="Biome" panose="020B0503030204020804" pitchFamily="34" charset="0"/>
                <a:ea typeface="+mj-ea"/>
                <a:cs typeface="Biome" panose="020B0503030204020804" pitchFamily="34" charset="0"/>
              </a:rPr>
              <a:t>Catalog</a:t>
            </a:r>
            <a:endParaRPr lang="en-US" sz="900" b="1">
              <a:solidFill>
                <a:schemeClr val="bg1">
                  <a:lumMod val="95000"/>
                </a:schemeClr>
              </a:solidFill>
              <a:effectLst>
                <a:outerShdw blurRad="50800" dist="63500" dir="8100000" algn="tr" rotWithShape="0">
                  <a:prstClr val="black">
                    <a:alpha val="40000"/>
                  </a:prstClr>
                </a:outerShdw>
              </a:effectLst>
            </a:endParaRPr>
          </a:p>
        </p:txBody>
      </p:sp>
      <p:sp>
        <p:nvSpPr>
          <p:cNvPr id="16" name="TextBox 15">
            <a:extLst>
              <a:ext uri="{FF2B5EF4-FFF2-40B4-BE49-F238E27FC236}">
                <a16:creationId xmlns:a16="http://schemas.microsoft.com/office/drawing/2014/main" id="{2516DA64-E39A-7D92-4F91-1AA408E1160A}"/>
              </a:ext>
            </a:extLst>
          </p:cNvPr>
          <p:cNvSpPr txBox="1"/>
          <p:nvPr/>
        </p:nvSpPr>
        <p:spPr>
          <a:xfrm rot="5400000">
            <a:off x="8844311" y="1651936"/>
            <a:ext cx="4058156" cy="4074940"/>
          </a:xfrm>
          <a:prstGeom prst="rect">
            <a:avLst/>
          </a:prstGeom>
          <a:noFill/>
        </p:spPr>
        <p:txBody>
          <a:bodyPr wrap="square">
            <a:prstTxWarp prst="textCircle">
              <a:avLst>
                <a:gd name="adj" fmla="val 18148864"/>
              </a:avLst>
            </a:prstTxWarp>
            <a:spAutoFit/>
          </a:bodyPr>
          <a:lstStyle/>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r>
              <a:rPr kumimoji="0" lang="en-US" sz="2400" b="0" i="0" u="none" strike="noStrike" kern="1200" cap="all" spc="6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 </a:t>
            </a:r>
          </a:p>
          <a:p>
            <a:pPr algn="ctr"/>
            <a:r>
              <a:rPr lang="en-US" sz="2400" cap="all" spc="600">
                <a:solidFill>
                  <a:srgbClr val="FFFFFF"/>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unit</a:t>
            </a:r>
          </a:p>
        </p:txBody>
      </p:sp>
      <p:sp>
        <p:nvSpPr>
          <p:cNvPr id="18" name="TextBox 17">
            <a:extLst>
              <a:ext uri="{FF2B5EF4-FFF2-40B4-BE49-F238E27FC236}">
                <a16:creationId xmlns:a16="http://schemas.microsoft.com/office/drawing/2014/main" id="{A37C6386-C92F-F5FA-5E77-E9163684BD2A}"/>
              </a:ext>
            </a:extLst>
          </p:cNvPr>
          <p:cNvSpPr txBox="1"/>
          <p:nvPr/>
        </p:nvSpPr>
        <p:spPr>
          <a:xfrm rot="10800000">
            <a:off x="8296530" y="979590"/>
            <a:ext cx="4814932" cy="4834842"/>
          </a:xfrm>
          <a:prstGeom prst="rect">
            <a:avLst/>
          </a:prstGeom>
          <a:noFill/>
        </p:spPr>
        <p:txBody>
          <a:bodyPr wrap="square">
            <a:prstTxWarp prst="textCircle">
              <a:avLst>
                <a:gd name="adj" fmla="val 16220637"/>
              </a:avLst>
            </a:prstTxWarp>
            <a:spAutoFit/>
          </a:bodyPr>
          <a:lstStyle/>
          <a:p>
            <a:pPr algn="ctr"/>
            <a:r>
              <a:rPr lang="en-US" sz="3600" b="1" cap="all">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Cu-instancer</a:t>
            </a:r>
            <a:endParaRPr kumimoji="0" lang="en-US" sz="3600" b="1" i="0" u="none" strike="noStrike" kern="1200" cap="all" normalizeH="0" baseline="0" noProof="0">
              <a:ln>
                <a:noFill/>
              </a:ln>
              <a:solidFill>
                <a:srgbClr val="FF0000"/>
              </a:solidFill>
              <a:effectLst/>
              <a:uLnTx/>
              <a:uFillTx/>
              <a:latin typeface="Biome" panose="020B0503030204020804" pitchFamily="34" charset="0"/>
              <a:ea typeface="+mj-ea"/>
              <a:cs typeface="Biome" panose="020B0503030204020804" pitchFamily="34" charset="0"/>
            </a:endParaRPr>
          </a:p>
        </p:txBody>
      </p:sp>
      <p:sp>
        <p:nvSpPr>
          <p:cNvPr id="19" name="TextBox 18">
            <a:extLst>
              <a:ext uri="{FF2B5EF4-FFF2-40B4-BE49-F238E27FC236}">
                <a16:creationId xmlns:a16="http://schemas.microsoft.com/office/drawing/2014/main" id="{E3EFCBC2-CCB6-51AB-7BEB-C48ACD8D0DD8}"/>
              </a:ext>
            </a:extLst>
          </p:cNvPr>
          <p:cNvSpPr txBox="1"/>
          <p:nvPr/>
        </p:nvSpPr>
        <p:spPr>
          <a:xfrm rot="16200000">
            <a:off x="9069366" y="1083330"/>
            <a:ext cx="4414226" cy="4432480"/>
          </a:xfrm>
          <a:prstGeom prst="rect">
            <a:avLst/>
          </a:prstGeom>
          <a:noFill/>
        </p:spPr>
        <p:txBody>
          <a:bodyPr wrap="square">
            <a:prstTxWarp prst="textCircle">
              <a:avLst>
                <a:gd name="adj" fmla="val 13630923"/>
              </a:avLst>
            </a:prstTxWarp>
            <a:spAutoFit/>
          </a:bodyPr>
          <a:lstStyle/>
          <a:p>
            <a:pPr algn="ctr"/>
            <a:r>
              <a:rPr lang="en-US" sz="2800"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catalog</a:t>
            </a:r>
          </a:p>
          <a:p>
            <a:pPr algn="ctr"/>
            <a:r>
              <a:rPr lang="en-US" sz="2400" b="1" cap="all" spc="300">
                <a:solidFill>
                  <a:schemeClr val="bg1">
                    <a:lumMod val="95000"/>
                  </a:schemeClr>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registry</a:t>
            </a:r>
          </a:p>
        </p:txBody>
      </p:sp>
      <p:sp>
        <p:nvSpPr>
          <p:cNvPr id="20" name="TextBox 19">
            <a:extLst>
              <a:ext uri="{FF2B5EF4-FFF2-40B4-BE49-F238E27FC236}">
                <a16:creationId xmlns:a16="http://schemas.microsoft.com/office/drawing/2014/main" id="{D3E1106A-4F49-966A-BFFE-3FF6AF603283}"/>
              </a:ext>
            </a:extLst>
          </p:cNvPr>
          <p:cNvSpPr txBox="1"/>
          <p:nvPr/>
        </p:nvSpPr>
        <p:spPr>
          <a:xfrm>
            <a:off x="10100998"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infrastructure</a:t>
            </a:r>
            <a:endParaRPr lang="en-US" sz="2200" spc="300"/>
          </a:p>
        </p:txBody>
      </p:sp>
      <p:grpSp>
        <p:nvGrpSpPr>
          <p:cNvPr id="2" name="Google Shape;69351;p498">
            <a:extLst>
              <a:ext uri="{FF2B5EF4-FFF2-40B4-BE49-F238E27FC236}">
                <a16:creationId xmlns:a16="http://schemas.microsoft.com/office/drawing/2014/main" id="{EC986788-93CF-4B3E-49F5-F1D98C39FBE8}"/>
              </a:ext>
            </a:extLst>
          </p:cNvPr>
          <p:cNvGrpSpPr/>
          <p:nvPr/>
        </p:nvGrpSpPr>
        <p:grpSpPr>
          <a:xfrm>
            <a:off x="3536960" y="11520530"/>
            <a:ext cx="3579418" cy="1822051"/>
            <a:chOff x="4564625" y="1976950"/>
            <a:chExt cx="3978900" cy="2025176"/>
          </a:xfrm>
        </p:grpSpPr>
        <p:sp>
          <p:nvSpPr>
            <p:cNvPr id="3" name="Google Shape;69352;p498">
              <a:extLst>
                <a:ext uri="{FF2B5EF4-FFF2-40B4-BE49-F238E27FC236}">
                  <a16:creationId xmlns:a16="http://schemas.microsoft.com/office/drawing/2014/main" id="{C65015FC-94AC-0931-55D2-4596A4EB2982}"/>
                </a:ext>
              </a:extLst>
            </p:cNvPr>
            <p:cNvSpPr txBox="1"/>
            <p:nvPr/>
          </p:nvSpPr>
          <p:spPr>
            <a:xfrm rot="-2227" flipH="1">
              <a:off x="6052875" y="3290541"/>
              <a:ext cx="926100" cy="3387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899" b="1" i="0" u="none" strike="noStrike" kern="0" cap="none" spc="0" normalizeH="0" baseline="0" noProof="0">
                  <a:ln>
                    <a:noFill/>
                  </a:ln>
                  <a:solidFill>
                    <a:schemeClr val="bg1"/>
                  </a:solidFill>
                  <a:effectLst/>
                  <a:uLnTx/>
                  <a:uFillTx/>
                  <a:latin typeface="Arial"/>
                  <a:cs typeface="Arial"/>
                  <a:sym typeface="Arial"/>
                </a:rPr>
                <a:t>MQTT</a:t>
              </a:r>
              <a:endParaRPr kumimoji="0" sz="899" b="1" i="0" u="none" strike="noStrike" kern="0" cap="none" spc="0" normalizeH="0" baseline="0" noProof="0">
                <a:ln>
                  <a:noFill/>
                </a:ln>
                <a:solidFill>
                  <a:schemeClr val="bg1"/>
                </a:solidFill>
                <a:effectLst/>
                <a:uLnTx/>
                <a:uFillTx/>
                <a:latin typeface="Arial"/>
                <a:cs typeface="Arial"/>
                <a:sym typeface="Arial"/>
              </a:endParaRPr>
            </a:p>
          </p:txBody>
        </p:sp>
        <p:sp>
          <p:nvSpPr>
            <p:cNvPr id="6" name="Google Shape;69353;p498">
              <a:extLst>
                <a:ext uri="{FF2B5EF4-FFF2-40B4-BE49-F238E27FC236}">
                  <a16:creationId xmlns:a16="http://schemas.microsoft.com/office/drawing/2014/main" id="{03A6414E-5013-F630-3558-9502FD4C6365}"/>
                </a:ext>
              </a:extLst>
            </p:cNvPr>
            <p:cNvSpPr txBox="1"/>
            <p:nvPr/>
          </p:nvSpPr>
          <p:spPr>
            <a:xfrm rot="18330924">
              <a:off x="4930501" y="2542390"/>
              <a:ext cx="1076221" cy="292328"/>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629" b="1" kern="0">
                  <a:solidFill>
                    <a:schemeClr val="bg1"/>
                  </a:solidFill>
                  <a:latin typeface="ABeeZee"/>
                  <a:sym typeface="ABeeZee"/>
                </a:rPr>
                <a:t>HTTP</a:t>
              </a:r>
              <a:endParaRPr sz="629" b="1" kern="0">
                <a:solidFill>
                  <a:schemeClr val="bg1"/>
                </a:solidFill>
                <a:latin typeface="ABeeZee"/>
                <a:sym typeface="Arial"/>
              </a:endParaRPr>
            </a:p>
          </p:txBody>
        </p:sp>
        <p:grpSp>
          <p:nvGrpSpPr>
            <p:cNvPr id="8" name="Google Shape;69354;p498">
              <a:extLst>
                <a:ext uri="{FF2B5EF4-FFF2-40B4-BE49-F238E27FC236}">
                  <a16:creationId xmlns:a16="http://schemas.microsoft.com/office/drawing/2014/main" id="{6F72FC9A-5C75-8597-CDDC-6F3AEFC7081D}"/>
                </a:ext>
              </a:extLst>
            </p:cNvPr>
            <p:cNvGrpSpPr/>
            <p:nvPr/>
          </p:nvGrpSpPr>
          <p:grpSpPr>
            <a:xfrm>
              <a:off x="5854640" y="1976950"/>
              <a:ext cx="1425887" cy="502800"/>
              <a:chOff x="4905400" y="1555750"/>
              <a:chExt cx="1263300" cy="502800"/>
            </a:xfrm>
          </p:grpSpPr>
          <p:sp>
            <p:nvSpPr>
              <p:cNvPr id="32" name="Google Shape;69355;p498">
                <a:extLst>
                  <a:ext uri="{FF2B5EF4-FFF2-40B4-BE49-F238E27FC236}">
                    <a16:creationId xmlns:a16="http://schemas.microsoft.com/office/drawing/2014/main" id="{21351BBE-DE6C-F539-B55F-1AC2FE6ADD16}"/>
                  </a:ext>
                </a:extLst>
              </p:cNvPr>
              <p:cNvSpPr/>
              <p:nvPr/>
            </p:nvSpPr>
            <p:spPr>
              <a:xfrm>
                <a:off x="490540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33" name="Google Shape;69356;p498">
                <a:extLst>
                  <a:ext uri="{FF2B5EF4-FFF2-40B4-BE49-F238E27FC236}">
                    <a16:creationId xmlns:a16="http://schemas.microsoft.com/office/drawing/2014/main" id="{A84138EA-6BF2-842A-BFC2-DD85A7EF678E}"/>
                  </a:ext>
                </a:extLst>
              </p:cNvPr>
              <p:cNvSpPr txBox="1"/>
              <p:nvPr/>
            </p:nvSpPr>
            <p:spPr>
              <a:xfrm>
                <a:off x="5066700" y="1591600"/>
                <a:ext cx="1006800" cy="4311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439" b="1" i="0" u="none" strike="noStrike" kern="0" cap="none" spc="0" normalizeH="0" baseline="0" noProof="0">
                    <a:ln>
                      <a:noFill/>
                    </a:ln>
                    <a:solidFill>
                      <a:srgbClr val="253035"/>
                    </a:solidFill>
                    <a:effectLst/>
                    <a:uLnTx/>
                    <a:uFillTx/>
                    <a:latin typeface="ABeeZee"/>
                    <a:ea typeface="ABeeZee"/>
                    <a:cs typeface="ABeeZee"/>
                    <a:sym typeface="ABeeZee"/>
                  </a:rPr>
                  <a:t>Catalog</a:t>
                </a:r>
                <a:endParaRPr kumimoji="0" sz="1439"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grpSp>
          <p:nvGrpSpPr>
            <p:cNvPr id="10" name="Google Shape;69357;p498">
              <a:extLst>
                <a:ext uri="{FF2B5EF4-FFF2-40B4-BE49-F238E27FC236}">
                  <a16:creationId xmlns:a16="http://schemas.microsoft.com/office/drawing/2014/main" id="{7D93E3FE-8039-97A0-8142-1E12FFEEB74B}"/>
                </a:ext>
              </a:extLst>
            </p:cNvPr>
            <p:cNvGrpSpPr/>
            <p:nvPr/>
          </p:nvGrpSpPr>
          <p:grpSpPr>
            <a:xfrm>
              <a:off x="4564625" y="3175025"/>
              <a:ext cx="1263300" cy="502800"/>
              <a:chOff x="7055650" y="1555750"/>
              <a:chExt cx="1263300" cy="502800"/>
            </a:xfrm>
          </p:grpSpPr>
          <p:sp>
            <p:nvSpPr>
              <p:cNvPr id="30" name="Google Shape;69358;p498">
                <a:extLst>
                  <a:ext uri="{FF2B5EF4-FFF2-40B4-BE49-F238E27FC236}">
                    <a16:creationId xmlns:a16="http://schemas.microsoft.com/office/drawing/2014/main" id="{FB3C4E12-F686-E0F6-3E0F-EE73C2CAE3E7}"/>
                  </a:ext>
                </a:extLst>
              </p:cNvPr>
              <p:cNvSpPr/>
              <p:nvPr/>
            </p:nvSpPr>
            <p:spPr>
              <a:xfrm>
                <a:off x="7055650" y="1555750"/>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31" name="Google Shape;69359;p498">
                <a:extLst>
                  <a:ext uri="{FF2B5EF4-FFF2-40B4-BE49-F238E27FC236}">
                    <a16:creationId xmlns:a16="http://schemas.microsoft.com/office/drawing/2014/main" id="{59124F8D-092F-FDCB-5ACB-145CD683ECA6}"/>
                  </a:ext>
                </a:extLst>
              </p:cNvPr>
              <p:cNvSpPr txBox="1"/>
              <p:nvPr/>
            </p:nvSpPr>
            <p:spPr>
              <a:xfrm>
                <a:off x="7055650" y="1607050"/>
                <a:ext cx="1263300" cy="4002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259" b="1" i="0" u="none" strike="noStrike" kern="0" cap="none" spc="0" normalizeH="0" baseline="0" noProof="0">
                    <a:ln>
                      <a:noFill/>
                    </a:ln>
                    <a:solidFill>
                      <a:srgbClr val="253035"/>
                    </a:solidFill>
                    <a:effectLst/>
                    <a:uLnTx/>
                    <a:uFillTx/>
                    <a:latin typeface="ABeeZee"/>
                    <a:ea typeface="ABeeZee"/>
                    <a:cs typeface="ABeeZee"/>
                    <a:sym typeface="ABeeZee"/>
                  </a:rPr>
                  <a:t>Control-Unit</a:t>
                </a:r>
                <a:endParaRPr kumimoji="0" sz="1259"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grpSp>
          <p:nvGrpSpPr>
            <p:cNvPr id="14" name="Google Shape;69360;p498">
              <a:extLst>
                <a:ext uri="{FF2B5EF4-FFF2-40B4-BE49-F238E27FC236}">
                  <a16:creationId xmlns:a16="http://schemas.microsoft.com/office/drawing/2014/main" id="{343D65AD-C6E0-6E7E-D33A-83D4B888C29F}"/>
                </a:ext>
              </a:extLst>
            </p:cNvPr>
            <p:cNvGrpSpPr/>
            <p:nvPr/>
          </p:nvGrpSpPr>
          <p:grpSpPr>
            <a:xfrm>
              <a:off x="7280225" y="3175025"/>
              <a:ext cx="1263300" cy="502800"/>
              <a:chOff x="6102875" y="2622325"/>
              <a:chExt cx="1263300" cy="502800"/>
            </a:xfrm>
          </p:grpSpPr>
          <p:sp>
            <p:nvSpPr>
              <p:cNvPr id="28" name="Google Shape;69361;p498">
                <a:extLst>
                  <a:ext uri="{FF2B5EF4-FFF2-40B4-BE49-F238E27FC236}">
                    <a16:creationId xmlns:a16="http://schemas.microsoft.com/office/drawing/2014/main" id="{26E8DED6-B94C-D81D-D056-1BE4B02EE5FC}"/>
                  </a:ext>
                </a:extLst>
              </p:cNvPr>
              <p:cNvSpPr/>
              <p:nvPr/>
            </p:nvSpPr>
            <p:spPr>
              <a:xfrm>
                <a:off x="6102875" y="2622325"/>
                <a:ext cx="1263300" cy="502800"/>
              </a:xfrm>
              <a:prstGeom prst="roundRect">
                <a:avLst>
                  <a:gd name="adj" fmla="val 16667"/>
                </a:avLst>
              </a:prstGeom>
              <a:solidFill>
                <a:srgbClr val="FFFFFF"/>
              </a:solidFill>
              <a:ln w="41275" cap="flat" cmpd="sng">
                <a:solidFill>
                  <a:srgbClr val="C00000"/>
                </a:solidFill>
                <a:prstDash val="solid"/>
                <a:round/>
                <a:headEnd type="none" w="sm" len="sm"/>
                <a:tailEnd type="none" w="sm" len="sm"/>
              </a:ln>
            </p:spPr>
            <p:txBody>
              <a:bodyPr spcFirstLastPara="1" wrap="square" lIns="82275" tIns="82275" rIns="82275" bIns="8227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259" b="0" i="0" u="none" strike="noStrike" kern="0" cap="none" spc="0" normalizeH="0" baseline="0" noProof="0">
                  <a:ln>
                    <a:noFill/>
                  </a:ln>
                  <a:solidFill>
                    <a:srgbClr val="FFFFFF"/>
                  </a:solidFill>
                  <a:effectLst/>
                  <a:uLnTx/>
                  <a:uFillTx/>
                  <a:latin typeface="ABeeZee"/>
                  <a:ea typeface="ABeeZee"/>
                  <a:cs typeface="ABeeZee"/>
                  <a:sym typeface="ABeeZee"/>
                </a:endParaRPr>
              </a:p>
            </p:txBody>
          </p:sp>
          <p:sp>
            <p:nvSpPr>
              <p:cNvPr id="29" name="Google Shape;69362;p498">
                <a:extLst>
                  <a:ext uri="{FF2B5EF4-FFF2-40B4-BE49-F238E27FC236}">
                    <a16:creationId xmlns:a16="http://schemas.microsoft.com/office/drawing/2014/main" id="{B5FAAC1A-6507-23AB-EF7B-52C959F60BCD}"/>
                  </a:ext>
                </a:extLst>
              </p:cNvPr>
              <p:cNvSpPr txBox="1"/>
              <p:nvPr/>
            </p:nvSpPr>
            <p:spPr>
              <a:xfrm>
                <a:off x="6231125" y="2658175"/>
                <a:ext cx="1006800" cy="4311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439" b="1" i="0" u="none" strike="noStrike" kern="0" cap="none" spc="0" normalizeH="0" baseline="0" noProof="0">
                    <a:ln>
                      <a:noFill/>
                    </a:ln>
                    <a:solidFill>
                      <a:srgbClr val="253035"/>
                    </a:solidFill>
                    <a:effectLst/>
                    <a:uLnTx/>
                    <a:uFillTx/>
                    <a:latin typeface="ABeeZee"/>
                    <a:ea typeface="ABeeZee"/>
                    <a:cs typeface="ABeeZee"/>
                    <a:sym typeface="ABeeZee"/>
                  </a:rPr>
                  <a:t>Devices</a:t>
                </a:r>
                <a:endParaRPr kumimoji="0" sz="1439" b="1" i="0" u="none" strike="noStrike" kern="0" cap="none" spc="0" normalizeH="0" baseline="0" noProof="0">
                  <a:ln>
                    <a:noFill/>
                  </a:ln>
                  <a:solidFill>
                    <a:srgbClr val="253035"/>
                  </a:solidFill>
                  <a:effectLst/>
                  <a:uLnTx/>
                  <a:uFillTx/>
                  <a:latin typeface="ABeeZee"/>
                  <a:ea typeface="ABeeZee"/>
                  <a:cs typeface="ABeeZee"/>
                  <a:sym typeface="ABeeZee"/>
                </a:endParaRPr>
              </a:p>
            </p:txBody>
          </p:sp>
        </p:grpSp>
        <p:cxnSp>
          <p:nvCxnSpPr>
            <p:cNvPr id="17" name="Google Shape;69363;p498">
              <a:extLst>
                <a:ext uri="{FF2B5EF4-FFF2-40B4-BE49-F238E27FC236}">
                  <a16:creationId xmlns:a16="http://schemas.microsoft.com/office/drawing/2014/main" id="{46646B1E-89E1-79F1-E730-BDAAE4FB3903}"/>
                </a:ext>
              </a:extLst>
            </p:cNvPr>
            <p:cNvCxnSpPr/>
            <p:nvPr/>
          </p:nvCxnSpPr>
          <p:spPr>
            <a:xfrm rot="10800000" flipH="1">
              <a:off x="5107775" y="2363400"/>
              <a:ext cx="376200" cy="552900"/>
            </a:xfrm>
            <a:prstGeom prst="straightConnector1">
              <a:avLst/>
            </a:prstGeom>
            <a:noFill/>
            <a:ln w="28575" cap="flat" cmpd="sng">
              <a:solidFill>
                <a:schemeClr val="bg1"/>
              </a:solidFill>
              <a:prstDash val="solid"/>
              <a:round/>
              <a:headEnd type="none" w="med" len="med"/>
              <a:tailEnd type="stealth" w="med" len="med"/>
            </a:ln>
          </p:spPr>
        </p:cxnSp>
        <p:cxnSp>
          <p:nvCxnSpPr>
            <p:cNvPr id="21" name="Google Shape;69364;p498">
              <a:extLst>
                <a:ext uri="{FF2B5EF4-FFF2-40B4-BE49-F238E27FC236}">
                  <a16:creationId xmlns:a16="http://schemas.microsoft.com/office/drawing/2014/main" id="{1D80869E-8F90-AF6F-D092-3D53BA42EE92}"/>
                </a:ext>
              </a:extLst>
            </p:cNvPr>
            <p:cNvCxnSpPr/>
            <p:nvPr/>
          </p:nvCxnSpPr>
          <p:spPr>
            <a:xfrm flipH="1">
              <a:off x="5389675" y="2469450"/>
              <a:ext cx="387900" cy="564600"/>
            </a:xfrm>
            <a:prstGeom prst="straightConnector1">
              <a:avLst/>
            </a:prstGeom>
            <a:noFill/>
            <a:ln w="28575" cap="flat" cmpd="sng">
              <a:solidFill>
                <a:schemeClr val="bg1"/>
              </a:solidFill>
              <a:prstDash val="solid"/>
              <a:round/>
              <a:headEnd type="none" w="med" len="med"/>
              <a:tailEnd type="stealth" w="med" len="med"/>
            </a:ln>
          </p:spPr>
        </p:cxnSp>
        <p:sp>
          <p:nvSpPr>
            <p:cNvPr id="22" name="Google Shape;69365;p498">
              <a:extLst>
                <a:ext uri="{FF2B5EF4-FFF2-40B4-BE49-F238E27FC236}">
                  <a16:creationId xmlns:a16="http://schemas.microsoft.com/office/drawing/2014/main" id="{264B6C4F-1411-379E-9B36-D561878AC4D7}"/>
                </a:ext>
              </a:extLst>
            </p:cNvPr>
            <p:cNvSpPr txBox="1"/>
            <p:nvPr/>
          </p:nvSpPr>
          <p:spPr>
            <a:xfrm rot="-3269076">
              <a:off x="5182701" y="2658766"/>
              <a:ext cx="1076221" cy="292526"/>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 sz="629" b="1" kern="0">
                  <a:solidFill>
                    <a:schemeClr val="bg1"/>
                  </a:solidFill>
                  <a:latin typeface="ABeeZee"/>
                  <a:sym typeface="ABeeZee"/>
                </a:rPr>
                <a:t>GET</a:t>
              </a:r>
              <a:endParaRPr sz="629" b="1" kern="0">
                <a:solidFill>
                  <a:schemeClr val="bg1"/>
                </a:solidFill>
                <a:latin typeface="ABeeZee"/>
                <a:sym typeface="Arial"/>
              </a:endParaRPr>
            </a:p>
          </p:txBody>
        </p:sp>
        <p:sp>
          <p:nvSpPr>
            <p:cNvPr id="23" name="Google Shape;69366;p498">
              <a:extLst>
                <a:ext uri="{FF2B5EF4-FFF2-40B4-BE49-F238E27FC236}">
                  <a16:creationId xmlns:a16="http://schemas.microsoft.com/office/drawing/2014/main" id="{83A9A25F-A563-0B6B-3810-8978013E2268}"/>
                </a:ext>
              </a:extLst>
            </p:cNvPr>
            <p:cNvSpPr txBox="1"/>
            <p:nvPr/>
          </p:nvSpPr>
          <p:spPr>
            <a:xfrm rot="-3269076">
              <a:off x="4635201" y="2410866"/>
              <a:ext cx="1076221" cy="292526"/>
            </a:xfrm>
            <a:prstGeom prst="rect">
              <a:avLst/>
            </a:prstGeom>
            <a:noFill/>
            <a:ln>
              <a:noFill/>
            </a:ln>
          </p:spPr>
          <p:txBody>
            <a:bodyPr spcFirstLastPara="1" wrap="square" lIns="82275" tIns="82275" rIns="82275" bIns="82275" anchor="t" anchorCtr="0">
              <a:spAutoFit/>
            </a:bodyPr>
            <a:lstStyle/>
            <a:p>
              <a:pPr algn="ctr">
                <a:buClr>
                  <a:srgbClr val="000000"/>
                </a:buClr>
              </a:pPr>
              <a:r>
                <a:rPr lang="en" sz="629" b="1" kern="0">
                  <a:solidFill>
                    <a:schemeClr val="bg1"/>
                  </a:solidFill>
                  <a:latin typeface="ABeeZee"/>
                  <a:sym typeface="ABeeZee"/>
                </a:rPr>
                <a:t>POST/ PUT</a:t>
              </a:r>
              <a:endParaRPr sz="629" b="1" kern="0">
                <a:solidFill>
                  <a:schemeClr val="bg1"/>
                </a:solidFill>
                <a:latin typeface="ABeeZee"/>
                <a:sym typeface="ABeeZee"/>
              </a:endParaRPr>
            </a:p>
          </p:txBody>
        </p:sp>
        <p:cxnSp>
          <p:nvCxnSpPr>
            <p:cNvPr id="24" name="Google Shape;69367;p498">
              <a:extLst>
                <a:ext uri="{FF2B5EF4-FFF2-40B4-BE49-F238E27FC236}">
                  <a16:creationId xmlns:a16="http://schemas.microsoft.com/office/drawing/2014/main" id="{FC81207F-B76F-5D00-2F80-E933212C1F7B}"/>
                </a:ext>
              </a:extLst>
            </p:cNvPr>
            <p:cNvCxnSpPr/>
            <p:nvPr/>
          </p:nvCxnSpPr>
          <p:spPr>
            <a:xfrm>
              <a:off x="6127875" y="3366450"/>
              <a:ext cx="776100" cy="0"/>
            </a:xfrm>
            <a:prstGeom prst="straightConnector1">
              <a:avLst/>
            </a:prstGeom>
            <a:noFill/>
            <a:ln w="28575" cap="flat" cmpd="sng">
              <a:solidFill>
                <a:schemeClr val="bg1"/>
              </a:solidFill>
              <a:prstDash val="solid"/>
              <a:round/>
              <a:headEnd type="none" w="med" len="med"/>
              <a:tailEnd type="triangle" w="med" len="med"/>
            </a:ln>
          </p:spPr>
        </p:cxnSp>
        <p:cxnSp>
          <p:nvCxnSpPr>
            <p:cNvPr id="25" name="Google Shape;69368;p498">
              <a:extLst>
                <a:ext uri="{FF2B5EF4-FFF2-40B4-BE49-F238E27FC236}">
                  <a16:creationId xmlns:a16="http://schemas.microsoft.com/office/drawing/2014/main" id="{23BF6912-D15C-6A54-17E4-87CD62D40C77}"/>
                </a:ext>
              </a:extLst>
            </p:cNvPr>
            <p:cNvCxnSpPr/>
            <p:nvPr/>
          </p:nvCxnSpPr>
          <p:spPr>
            <a:xfrm rot="10800000">
              <a:off x="6089175" y="3587475"/>
              <a:ext cx="853500" cy="9000"/>
            </a:xfrm>
            <a:prstGeom prst="straightConnector1">
              <a:avLst/>
            </a:prstGeom>
            <a:noFill/>
            <a:ln w="28575" cap="flat" cmpd="sng">
              <a:solidFill>
                <a:schemeClr val="bg1"/>
              </a:solidFill>
              <a:prstDash val="solid"/>
              <a:round/>
              <a:headEnd type="none" w="med" len="med"/>
              <a:tailEnd type="triangle" w="med" len="med"/>
            </a:ln>
          </p:spPr>
        </p:cxnSp>
        <p:sp>
          <p:nvSpPr>
            <p:cNvPr id="26" name="Google Shape;69369;p498">
              <a:extLst>
                <a:ext uri="{FF2B5EF4-FFF2-40B4-BE49-F238E27FC236}">
                  <a16:creationId xmlns:a16="http://schemas.microsoft.com/office/drawing/2014/main" id="{6C61AD2A-E628-2DF8-E57C-5072CFDAAB61}"/>
                </a:ext>
              </a:extLst>
            </p:cNvPr>
            <p:cNvSpPr txBox="1"/>
            <p:nvPr/>
          </p:nvSpPr>
          <p:spPr>
            <a:xfrm rot="-2227" flipH="1">
              <a:off x="6029412" y="2959751"/>
              <a:ext cx="926100" cy="400200"/>
            </a:xfrm>
            <a:prstGeom prst="rect">
              <a:avLst/>
            </a:prstGeom>
            <a:noFill/>
            <a:ln>
              <a:noFill/>
            </a:ln>
          </p:spPr>
          <p:txBody>
            <a:bodyPr spcFirstLastPara="1" wrap="square" lIns="82275" tIns="82275" rIns="82275" bIns="82275" anchor="t" anchorCtr="0">
              <a:spAutoFit/>
            </a:bodyPr>
            <a:lstStyle/>
            <a:p>
              <a:pPr algn="ctr">
                <a:buClr>
                  <a:srgbClr val="000000"/>
                </a:buClr>
              </a:pPr>
              <a:r>
                <a:rPr lang="en" sz="629" b="1" kern="0">
                  <a:solidFill>
                    <a:schemeClr val="bg1"/>
                  </a:solidFill>
                  <a:latin typeface="ABeeZee"/>
                  <a:sym typeface="ABeeZee"/>
                </a:rPr>
                <a:t>PUBLISH/ SUBSCRIBE</a:t>
              </a:r>
              <a:endParaRPr sz="629" b="1" kern="0">
                <a:solidFill>
                  <a:schemeClr val="bg1"/>
                </a:solidFill>
                <a:latin typeface="ABeeZee"/>
                <a:sym typeface="Arial"/>
              </a:endParaRPr>
            </a:p>
          </p:txBody>
        </p:sp>
        <p:sp>
          <p:nvSpPr>
            <p:cNvPr id="27" name="Google Shape;69370;p498">
              <a:extLst>
                <a:ext uri="{FF2B5EF4-FFF2-40B4-BE49-F238E27FC236}">
                  <a16:creationId xmlns:a16="http://schemas.microsoft.com/office/drawing/2014/main" id="{51AD1F50-4E68-4C22-3713-347F6C554B7B}"/>
                </a:ext>
              </a:extLst>
            </p:cNvPr>
            <p:cNvSpPr txBox="1"/>
            <p:nvPr/>
          </p:nvSpPr>
          <p:spPr>
            <a:xfrm rot="-2227" flipH="1">
              <a:off x="6029412" y="3601926"/>
              <a:ext cx="926100" cy="400200"/>
            </a:xfrm>
            <a:prstGeom prst="rect">
              <a:avLst/>
            </a:prstGeom>
            <a:noFill/>
            <a:ln>
              <a:noFill/>
            </a:ln>
          </p:spPr>
          <p:txBody>
            <a:bodyPr spcFirstLastPara="1" wrap="square" lIns="82275" tIns="82275" rIns="82275" bIns="82275" anchor="t" anchorCtr="0">
              <a:sp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629" b="1" i="0" u="none" strike="noStrike" kern="0" cap="none" spc="0" normalizeH="0" baseline="0" noProof="0">
                  <a:ln>
                    <a:noFill/>
                  </a:ln>
                  <a:solidFill>
                    <a:schemeClr val="bg1"/>
                  </a:solidFill>
                  <a:effectLst/>
                  <a:uLnTx/>
                  <a:uFillTx/>
                  <a:latin typeface="ABeeZee"/>
                  <a:ea typeface="ABeeZee"/>
                  <a:cs typeface="ABeeZee"/>
                  <a:sym typeface="ABeeZee"/>
                </a:rPr>
                <a:t>PUBLISH/ SUBSCRIBE</a:t>
              </a:r>
              <a:endParaRPr kumimoji="0" sz="629" b="1" i="0" u="none" strike="noStrike" kern="0" cap="none" spc="0" normalizeH="0" baseline="0" noProof="0">
                <a:ln>
                  <a:noFill/>
                </a:ln>
                <a:solidFill>
                  <a:schemeClr val="bg1"/>
                </a:solidFill>
                <a:effectLst/>
                <a:uLnTx/>
                <a:uFillTx/>
                <a:latin typeface="Arial"/>
                <a:cs typeface="Arial"/>
                <a:sym typeface="Arial"/>
              </a:endParaRPr>
            </a:p>
          </p:txBody>
        </p:sp>
      </p:grpSp>
    </p:spTree>
    <p:extLst>
      <p:ext uri="{BB962C8B-B14F-4D97-AF65-F5344CB8AC3E}">
        <p14:creationId xmlns:p14="http://schemas.microsoft.com/office/powerpoint/2010/main" val="1626155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AF2299-FAA9-D66B-3E5A-7A01D901ACA1}"/>
            </a:ext>
          </a:extLst>
        </p:cNvPr>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A559A372-E570-7E67-E66F-7ACDA6011EDD}"/>
              </a:ext>
            </a:extLst>
          </p:cNvPr>
          <p:cNvSpPr/>
          <p:nvPr/>
        </p:nvSpPr>
        <p:spPr>
          <a:xfrm rot="16200000">
            <a:off x="2599602" y="-2734396"/>
            <a:ext cx="6913001" cy="12271794"/>
          </a:xfrm>
          <a:prstGeom prst="roundRect">
            <a:avLst>
              <a:gd name="adj" fmla="val 0"/>
            </a:avLst>
          </a:prstGeom>
          <a:solidFill>
            <a:schemeClr val="bg2">
              <a:lumMod val="75000"/>
            </a:schemeClr>
          </a:solidFill>
          <a:ln>
            <a:solidFill>
              <a:srgbClr val="1F1F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AI-generated content may be incorrect.">
            <a:extLst>
              <a:ext uri="{FF2B5EF4-FFF2-40B4-BE49-F238E27FC236}">
                <a16:creationId xmlns:a16="http://schemas.microsoft.com/office/drawing/2014/main" id="{59B82EE2-DEF7-55CA-27D8-0EFA7E7A5321}"/>
              </a:ext>
            </a:extLst>
          </p:cNvPr>
          <p:cNvPicPr>
            <a:picLocks noChangeAspect="1"/>
          </p:cNvPicPr>
          <p:nvPr/>
        </p:nvPicPr>
        <p:blipFill>
          <a:blip r:embed="rId2"/>
          <a:srcRect l="21724" t="17617" r="21276" b="16039"/>
          <a:stretch>
            <a:fillRect/>
          </a:stretch>
        </p:blipFill>
        <p:spPr>
          <a:xfrm>
            <a:off x="1940579" y="467358"/>
            <a:ext cx="8764858" cy="5740726"/>
          </a:xfrm>
          <a:prstGeom prst="rect">
            <a:avLst/>
          </a:prstGeom>
        </p:spPr>
      </p:pic>
      <p:pic>
        <p:nvPicPr>
          <p:cNvPr id="3" name="Picture Placeholder 11" descr="A close up of dots&#10;">
            <a:extLst>
              <a:ext uri="{FF2B5EF4-FFF2-40B4-BE49-F238E27FC236}">
                <a16:creationId xmlns:a16="http://schemas.microsoft.com/office/drawing/2014/main" id="{175285F9-D73B-E2D9-0705-52879CC1FD66}"/>
              </a:ext>
            </a:extLst>
          </p:cNvPr>
          <p:cNvPicPr/>
          <p:nvPr/>
        </p:nvPicPr>
        <p:blipFill>
          <a:blip r:embed="rId3">
            <a:alphaModFix amt="30000"/>
          </a:blip>
          <a:srcRect/>
          <a:stretch/>
        </p:blipFill>
        <p:spPr>
          <a:xfrm>
            <a:off x="-79795" y="-55003"/>
            <a:ext cx="12271795" cy="6913002"/>
          </a:xfrm>
          <a:prstGeom prst="rect">
            <a:avLst/>
          </a:prstGeom>
          <a:noFill/>
          <a:effectLst>
            <a:outerShdw blurRad="50800" dist="50800" dir="5400000" algn="ctr" rotWithShape="0">
              <a:srgbClr val="000000"/>
            </a:outerShdw>
          </a:effectLst>
        </p:spPr>
      </p:pic>
    </p:spTree>
    <p:extLst>
      <p:ext uri="{BB962C8B-B14F-4D97-AF65-F5344CB8AC3E}">
        <p14:creationId xmlns:p14="http://schemas.microsoft.com/office/powerpoint/2010/main" val="5962658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0F09A5-B760-329D-A478-01D0F6CF6F2E}"/>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1810B584-166A-CC5C-9B9A-0ED46378BB52}"/>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F5BC20-F13C-AFF0-DB81-DC7729C876E1}"/>
              </a:ext>
            </a:extLst>
          </p:cNvPr>
          <p:cNvGrpSpPr/>
          <p:nvPr/>
        </p:nvGrpSpPr>
        <p:grpSpPr>
          <a:xfrm>
            <a:off x="4440786" y="1724628"/>
            <a:ext cx="3408746" cy="3408744"/>
            <a:chOff x="6848354" y="-838200"/>
            <a:chExt cx="8534399" cy="8534399"/>
          </a:xfrm>
        </p:grpSpPr>
        <p:sp useBgFill="1">
          <p:nvSpPr>
            <p:cNvPr id="6" name="Flowchart: Summing Junction 5">
              <a:extLst>
                <a:ext uri="{FF2B5EF4-FFF2-40B4-BE49-F238E27FC236}">
                  <a16:creationId xmlns:a16="http://schemas.microsoft.com/office/drawing/2014/main" id="{4C0124F8-11AC-9ABC-F280-0B9D4C69D6E7}"/>
                </a:ext>
              </a:extLst>
            </p:cNvPr>
            <p:cNvSpPr/>
            <p:nvPr/>
          </p:nvSpPr>
          <p:spPr bwMode="white">
            <a:xfrm>
              <a:off x="6848354" y="-838200"/>
              <a:ext cx="8534399" cy="8534399"/>
            </a:xfrm>
            <a:prstGeom prst="flowChartConnector">
              <a:avLst/>
            </a:prstGeom>
            <a:blipFill dpi="0" rotWithShape="0">
              <a:blip r:embed="rId3">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8" name="Oval 7">
              <a:extLst>
                <a:ext uri="{FF2B5EF4-FFF2-40B4-BE49-F238E27FC236}">
                  <a16:creationId xmlns:a16="http://schemas.microsoft.com/office/drawing/2014/main" id="{9E5D7E46-D4FB-3286-3848-20DE98B6E933}"/>
                </a:ext>
              </a:extLst>
            </p:cNvPr>
            <p:cNvSpPr/>
            <p:nvPr/>
          </p:nvSpPr>
          <p:spPr>
            <a:xfrm>
              <a:off x="9477734"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Placeholder 11" descr="A close up of dots&#10;">
            <a:extLst>
              <a:ext uri="{FF2B5EF4-FFF2-40B4-BE49-F238E27FC236}">
                <a16:creationId xmlns:a16="http://schemas.microsoft.com/office/drawing/2014/main" id="{3C58FF45-4125-EF7A-CC23-16E7FBB56DAA}"/>
              </a:ext>
            </a:extLst>
          </p:cNvPr>
          <p:cNvPicPr>
            <a:picLocks noChangeAspect="1"/>
          </p:cNvPicPr>
          <p:nvPr/>
        </p:nvPicPr>
        <p:blipFill>
          <a:blip r:embed="rId6">
            <a:alphaModFix amt="50000"/>
          </a:blip>
          <a:srcRect/>
          <a:stretch/>
        </p:blipFill>
        <p:spPr>
          <a:xfrm>
            <a:off x="0" y="8632"/>
            <a:ext cx="12241159" cy="6885652"/>
          </a:xfrm>
          <a:prstGeom prst="rect">
            <a:avLst/>
          </a:prstGeom>
          <a:effectLst/>
        </p:spPr>
      </p:pic>
      <p:pic>
        <p:nvPicPr>
          <p:cNvPr id="37" name="Graphic 36">
            <a:extLst>
              <a:ext uri="{FF2B5EF4-FFF2-40B4-BE49-F238E27FC236}">
                <a16:creationId xmlns:a16="http://schemas.microsoft.com/office/drawing/2014/main" id="{71D6DCE7-E7A7-E710-78FA-67CB3013F1A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33400" y="-29138649"/>
            <a:ext cx="6148278" cy="35996649"/>
          </a:xfrm>
          <a:prstGeom prst="rect">
            <a:avLst/>
          </a:prstGeom>
        </p:spPr>
      </p:pic>
      <p:sp>
        <p:nvSpPr>
          <p:cNvPr id="12" name="TextBox 11">
            <a:extLst>
              <a:ext uri="{FF2B5EF4-FFF2-40B4-BE49-F238E27FC236}">
                <a16:creationId xmlns:a16="http://schemas.microsoft.com/office/drawing/2014/main" id="{CA99CCA6-4B52-4143-CBB3-ECB425707253}"/>
              </a:ext>
            </a:extLst>
          </p:cNvPr>
          <p:cNvSpPr txBox="1"/>
          <p:nvPr/>
        </p:nvSpPr>
        <p:spPr>
          <a:xfrm rot="16200000">
            <a:off x="4831129" y="2216784"/>
            <a:ext cx="2549932" cy="2457940"/>
          </a:xfrm>
          <a:prstGeom prst="rect">
            <a:avLst/>
          </a:prstGeom>
          <a:noFill/>
        </p:spPr>
        <p:txBody>
          <a:bodyPr wrap="square">
            <a:prstTxWarp prst="textArchUp">
              <a:avLst>
                <a:gd name="adj" fmla="val 18457019"/>
              </a:avLst>
            </a:prstTxWarp>
            <a:spAutoFit/>
          </a:bodyPr>
          <a:lstStyle/>
          <a:p>
            <a:pPr algn="ctr"/>
            <a:r>
              <a:rPr kumimoji="0" lang="en-US" sz="1600"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INTRODUCTION</a:t>
            </a:r>
            <a:endParaRPr kumimoji="0" lang="en-US"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18" name="TextBox 17">
            <a:extLst>
              <a:ext uri="{FF2B5EF4-FFF2-40B4-BE49-F238E27FC236}">
                <a16:creationId xmlns:a16="http://schemas.microsoft.com/office/drawing/2014/main" id="{3933BE18-C718-CE66-B093-A83A869FA1C2}"/>
              </a:ext>
            </a:extLst>
          </p:cNvPr>
          <p:cNvSpPr txBox="1"/>
          <p:nvPr/>
        </p:nvSpPr>
        <p:spPr>
          <a:xfrm rot="16200000">
            <a:off x="4652794" y="2561722"/>
            <a:ext cx="2117030" cy="1768061"/>
          </a:xfrm>
          <a:prstGeom prst="rect">
            <a:avLst/>
          </a:prstGeom>
          <a:noFill/>
        </p:spPr>
        <p:txBody>
          <a:bodyPr wrap="square">
            <a:prstTxWarp prst="textArchDown">
              <a:avLst>
                <a:gd name="adj" fmla="val 6765584"/>
              </a:avLst>
            </a:prstTxWarp>
            <a:spAutoFit/>
          </a:bodyPr>
          <a:lstStyle/>
          <a:p>
            <a:pPr algn="ctr"/>
            <a:r>
              <a:rPr kumimoji="0" lang="en-US" sz="1600"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Project goal</a:t>
            </a:r>
            <a:endParaRPr lang="en-US" sz="700" b="1" spc="300"/>
          </a:p>
        </p:txBody>
      </p:sp>
      <p:sp>
        <p:nvSpPr>
          <p:cNvPr id="3" name="TextBox 2">
            <a:extLst>
              <a:ext uri="{FF2B5EF4-FFF2-40B4-BE49-F238E27FC236}">
                <a16:creationId xmlns:a16="http://schemas.microsoft.com/office/drawing/2014/main" id="{DE1BBAEA-87E5-D470-C336-D536A436AEC4}"/>
              </a:ext>
              <a:ext uri="{C183D7F6-B498-43B3-948B-1728B52AA6E4}">
                <adec:decorative xmlns:adec="http://schemas.microsoft.com/office/drawing/2017/decorative" val="0"/>
              </a:ext>
            </a:extLst>
          </p:cNvPr>
          <p:cNvSpPr txBox="1"/>
          <p:nvPr/>
        </p:nvSpPr>
        <p:spPr>
          <a:xfrm>
            <a:off x="8127352" y="581019"/>
            <a:ext cx="3807983" cy="5622950"/>
          </a:xfrm>
          <a:prstGeom prst="rect">
            <a:avLst/>
          </a:prstGeom>
          <a:noFill/>
        </p:spPr>
        <p:txBody>
          <a:bodyPr vert="horz" wrap="square" rtlCol="0">
            <a:spAutoFit/>
          </a:bodyPr>
          <a:lstStyle/>
          <a:p>
            <a:pPr algn="just">
              <a:lnSpc>
                <a:spcPct val="150000"/>
              </a:lnSpc>
            </a:pPr>
            <a:r>
              <a:rPr lang="en-US" sz="2200" spc="-150" dirty="0">
                <a:solidFill>
                  <a:schemeClr val="bg1"/>
                </a:solidFill>
                <a:latin typeface="Speak Pro" panose="020F0502020204030204" pitchFamily="34" charset="0"/>
              </a:rPr>
              <a:t>The </a:t>
            </a:r>
            <a:r>
              <a:rPr lang="fa-IR" sz="2200" spc="-150" dirty="0">
                <a:solidFill>
                  <a:schemeClr val="bg1"/>
                </a:solidFill>
                <a:latin typeface="Speak Pro" panose="020F0502020204030204" pitchFamily="34" charset="0"/>
              </a:rPr>
              <a:t> </a:t>
            </a:r>
            <a:r>
              <a:rPr lang="en-US" sz="2200" spc="-150" dirty="0">
                <a:solidFill>
                  <a:schemeClr val="bg1"/>
                </a:solidFill>
                <a:latin typeface="Speak Pro" panose="020F0502020204030204" pitchFamily="34" charset="0"/>
              </a:rPr>
              <a:t>System is a smart home security solution that detects intrusions in real time. It uses a microservice-based IoT architecture with simulated sensors and automation, making it scalable and easy to test without physical hardware. Users can monitor activity and receive alerts via a web dashboard, Telegram bot, and </a:t>
            </a:r>
            <a:r>
              <a:rPr lang="en-US" sz="2200" spc="-150" dirty="0" err="1">
                <a:solidFill>
                  <a:schemeClr val="bg1"/>
                </a:solidFill>
                <a:latin typeface="Speak Pro" panose="020F0502020204030204" pitchFamily="34" charset="0"/>
              </a:rPr>
              <a:t>ThingSpeak</a:t>
            </a:r>
            <a:r>
              <a:rPr lang="en-US" sz="2200" spc="-150" dirty="0">
                <a:solidFill>
                  <a:schemeClr val="bg1"/>
                </a:solidFill>
                <a:latin typeface="Speak Pro" panose="020F0502020204030204" pitchFamily="34" charset="0"/>
              </a:rPr>
              <a:t> cloud, ensuring remote access and reliable protection.</a:t>
            </a:r>
          </a:p>
        </p:txBody>
      </p:sp>
      <p:sp>
        <p:nvSpPr>
          <p:cNvPr id="14" name="TextBox 13">
            <a:extLst>
              <a:ext uri="{FF2B5EF4-FFF2-40B4-BE49-F238E27FC236}">
                <a16:creationId xmlns:a16="http://schemas.microsoft.com/office/drawing/2014/main" id="{502F9AC6-8F24-86F9-142A-97F333F47585}"/>
              </a:ext>
              <a:ext uri="{C183D7F6-B498-43B3-948B-1728B52AA6E4}">
                <adec:decorative xmlns:adec="http://schemas.microsoft.com/office/drawing/2017/decorative" val="0"/>
              </a:ext>
            </a:extLst>
          </p:cNvPr>
          <p:cNvSpPr txBox="1"/>
          <p:nvPr/>
        </p:nvSpPr>
        <p:spPr>
          <a:xfrm>
            <a:off x="306786" y="1088850"/>
            <a:ext cx="3807983" cy="4099456"/>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200" spc="-150" dirty="0">
                <a:solidFill>
                  <a:schemeClr val="bg1"/>
                </a:solidFill>
                <a:latin typeface="Speak Pro" panose="020F0502020204030204" pitchFamily="34" charset="0"/>
              </a:rPr>
              <a:t> Real-time intrusion detection for immediate threat response</a:t>
            </a:r>
          </a:p>
          <a:p>
            <a:pPr marL="342900" indent="-342900" algn="just">
              <a:lnSpc>
                <a:spcPct val="150000"/>
              </a:lnSpc>
              <a:buFont typeface="Arial" panose="020B0604020202020204" pitchFamily="34" charset="0"/>
              <a:buChar char="•"/>
            </a:pPr>
            <a:r>
              <a:rPr lang="en-US" sz="2200" spc="-150" dirty="0">
                <a:solidFill>
                  <a:schemeClr val="bg1"/>
                </a:solidFill>
                <a:latin typeface="Speak Pro" panose="020F0502020204030204" pitchFamily="34" charset="0"/>
              </a:rPr>
              <a:t> Automated actions (e.g., activate lights ) to detect intruders</a:t>
            </a:r>
          </a:p>
          <a:p>
            <a:pPr marL="342900" indent="-342900" algn="just">
              <a:lnSpc>
                <a:spcPct val="150000"/>
              </a:lnSpc>
              <a:buFont typeface="Arial" panose="020B0604020202020204" pitchFamily="34" charset="0"/>
              <a:buChar char="•"/>
            </a:pPr>
            <a:r>
              <a:rPr lang="en-US" sz="2200" spc="-150" dirty="0">
                <a:solidFill>
                  <a:schemeClr val="bg1"/>
                </a:solidFill>
                <a:latin typeface="Speak Pro" panose="020F0502020204030204" pitchFamily="34" charset="0"/>
              </a:rPr>
              <a:t> Seamless remote monitoring via web and mobile platforms</a:t>
            </a:r>
          </a:p>
          <a:p>
            <a:pPr marL="342900" indent="-342900" algn="just">
              <a:lnSpc>
                <a:spcPct val="150000"/>
              </a:lnSpc>
              <a:buFont typeface="Arial" panose="020B0604020202020204" pitchFamily="34" charset="0"/>
              <a:buChar char="•"/>
            </a:pPr>
            <a:r>
              <a:rPr lang="en-US" sz="2200" spc="-150" dirty="0">
                <a:solidFill>
                  <a:schemeClr val="bg1"/>
                </a:solidFill>
                <a:latin typeface="Speak Pro" panose="020F0502020204030204" pitchFamily="34" charset="0"/>
              </a:rPr>
              <a:t> Designed for optimal protection, scalability, and user convenience</a:t>
            </a:r>
          </a:p>
        </p:txBody>
      </p:sp>
      <p:sp>
        <p:nvSpPr>
          <p:cNvPr id="2" name="TextBox 1">
            <a:extLst>
              <a:ext uri="{FF2B5EF4-FFF2-40B4-BE49-F238E27FC236}">
                <a16:creationId xmlns:a16="http://schemas.microsoft.com/office/drawing/2014/main" id="{0A922F9A-5872-04D7-3EE7-EA305E0CB065}"/>
              </a:ext>
            </a:extLst>
          </p:cNvPr>
          <p:cNvSpPr txBox="1"/>
          <p:nvPr/>
        </p:nvSpPr>
        <p:spPr>
          <a:xfrm>
            <a:off x="4933724" y="741207"/>
            <a:ext cx="2422868" cy="400110"/>
          </a:xfrm>
          <a:prstGeom prst="rect">
            <a:avLst/>
          </a:prstGeom>
          <a:noFill/>
        </p:spPr>
        <p:txBody>
          <a:bodyPr wrap="square">
            <a:spAutoFit/>
          </a:bodyPr>
          <a:lstStyle/>
          <a:p>
            <a:pPr algn="ctr"/>
            <a:r>
              <a:rPr kumimoji="0" lang="en-US" sz="20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rPr>
              <a:t>THIEF DETECTOR</a:t>
            </a:r>
            <a:endParaRPr lang="en-US" sz="2000" b="1">
              <a:solidFill>
                <a:srgbClr val="C00000"/>
              </a:solidFill>
            </a:endParaRPr>
          </a:p>
        </p:txBody>
      </p:sp>
      <p:sp>
        <p:nvSpPr>
          <p:cNvPr id="11" name="TextBox 10">
            <a:extLst>
              <a:ext uri="{FF2B5EF4-FFF2-40B4-BE49-F238E27FC236}">
                <a16:creationId xmlns:a16="http://schemas.microsoft.com/office/drawing/2014/main" id="{65F4E832-5847-D0B0-1F1C-7C262301C2E7}"/>
              </a:ext>
            </a:extLst>
          </p:cNvPr>
          <p:cNvSpPr txBox="1"/>
          <p:nvPr/>
        </p:nvSpPr>
        <p:spPr>
          <a:xfrm rot="16200000">
            <a:off x="4852656" y="-5325700"/>
            <a:ext cx="2549932" cy="2457940"/>
          </a:xfrm>
          <a:prstGeom prst="rect">
            <a:avLst/>
          </a:prstGeom>
          <a:noFill/>
        </p:spPr>
        <p:txBody>
          <a:bodyPr wrap="square">
            <a:prstTxWarp prst="textArchUp">
              <a:avLst>
                <a:gd name="adj" fmla="val 16945083"/>
              </a:avLst>
            </a:prstTxWarp>
            <a:spAutoFit/>
          </a:bodyPr>
          <a:lstStyle/>
          <a:p>
            <a:pPr algn="ctr"/>
            <a:r>
              <a:rPr lang="en-US" sz="1600" b="1" cap="all" spc="300">
                <a:solidFill>
                  <a:srgbClr val="FFFFFF"/>
                </a:solidFill>
                <a:latin typeface="Biome" panose="020B0503030204020804" pitchFamily="34" charset="0"/>
                <a:ea typeface="+mj-ea"/>
                <a:cs typeface="Biome" panose="020B0503030204020804" pitchFamily="34" charset="0"/>
              </a:rPr>
              <a:t>Solution</a:t>
            </a:r>
            <a:endParaRPr kumimoji="0" lang="en-US"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13" name="TextBox 12">
            <a:extLst>
              <a:ext uri="{FF2B5EF4-FFF2-40B4-BE49-F238E27FC236}">
                <a16:creationId xmlns:a16="http://schemas.microsoft.com/office/drawing/2014/main" id="{A65BE056-900C-A5E8-1BDC-FB8549D26AF8}"/>
              </a:ext>
            </a:extLst>
          </p:cNvPr>
          <p:cNvSpPr txBox="1"/>
          <p:nvPr/>
        </p:nvSpPr>
        <p:spPr>
          <a:xfrm rot="16200000">
            <a:off x="4645760" y="-4871177"/>
            <a:ext cx="2117030" cy="1548891"/>
          </a:xfrm>
          <a:prstGeom prst="rect">
            <a:avLst/>
          </a:prstGeom>
          <a:noFill/>
        </p:spPr>
        <p:txBody>
          <a:bodyPr wrap="square">
            <a:prstTxWarp prst="textArchDown">
              <a:avLst>
                <a:gd name="adj" fmla="val 9985378"/>
              </a:avLst>
            </a:prstTxWarp>
            <a:spAutoFit/>
          </a:bodyPr>
          <a:lstStyle/>
          <a:p>
            <a:pPr algn="ctr"/>
            <a:r>
              <a:rPr lang="en-US" sz="1600" b="1" cap="all" spc="300">
                <a:solidFill>
                  <a:srgbClr val="FFFFFF"/>
                </a:solidFill>
                <a:latin typeface="Biome" panose="020B0503030204020804" pitchFamily="34" charset="0"/>
                <a:ea typeface="+mj-ea"/>
                <a:cs typeface="Biome" panose="020B0503030204020804" pitchFamily="34" charset="0"/>
              </a:rPr>
              <a:t>Problem</a:t>
            </a:r>
            <a:endParaRPr lang="en-US" sz="700" b="1" spc="300"/>
          </a:p>
        </p:txBody>
      </p:sp>
      <p:sp>
        <p:nvSpPr>
          <p:cNvPr id="17" name="TextBox 16">
            <a:extLst>
              <a:ext uri="{FF2B5EF4-FFF2-40B4-BE49-F238E27FC236}">
                <a16:creationId xmlns:a16="http://schemas.microsoft.com/office/drawing/2014/main" id="{66B16B16-39E8-871B-F9FD-18FC5D4C67D1}"/>
              </a:ext>
              <a:ext uri="{C183D7F6-B498-43B3-948B-1728B52AA6E4}">
                <adec:decorative xmlns:adec="http://schemas.microsoft.com/office/drawing/2017/decorative" val="0"/>
              </a:ext>
            </a:extLst>
          </p:cNvPr>
          <p:cNvSpPr txBox="1"/>
          <p:nvPr/>
        </p:nvSpPr>
        <p:spPr>
          <a:xfrm>
            <a:off x="17724911" y="3088702"/>
            <a:ext cx="4395533" cy="2862322"/>
          </a:xfrm>
          <a:prstGeom prst="rect">
            <a:avLst/>
          </a:prstGeom>
          <a:noFill/>
        </p:spPr>
        <p:txBody>
          <a:bodyPr vert="horz" wrap="square" rtlCol="0">
            <a:spAutoFit/>
          </a:bodyPr>
          <a:lstStyle/>
          <a:p>
            <a:pPr marL="285750" indent="-285750" algn="just">
              <a:buFont typeface="Arial" panose="020B0604020202020204" pitchFamily="34" charset="0"/>
              <a:buChar char="•"/>
            </a:pPr>
            <a:r>
              <a:rPr lang="en-US" sz="2000" spc="-150">
                <a:solidFill>
                  <a:schemeClr val="bg1"/>
                </a:solidFill>
                <a:latin typeface="Speak Pro" panose="020F0502020204030204" pitchFamily="34" charset="0"/>
              </a:rPr>
              <a:t>IoT-based system for real-time data exchange</a:t>
            </a:r>
          </a:p>
          <a:p>
            <a:pPr marL="285750" indent="-285750" algn="just">
              <a:buFont typeface="Arial" panose="020B0604020202020204" pitchFamily="34" charset="0"/>
              <a:buChar char="•"/>
            </a:pPr>
            <a:r>
              <a:rPr lang="en-US" sz="2000" spc="-150">
                <a:solidFill>
                  <a:schemeClr val="bg1"/>
                </a:solidFill>
                <a:latin typeface="Speak Pro" panose="020F0502020204030204" pitchFamily="34" charset="0"/>
              </a:rPr>
              <a:t>Microservice architecture for scalability &amp; flexibility</a:t>
            </a:r>
          </a:p>
          <a:p>
            <a:pPr marL="285750" indent="-285750" algn="just">
              <a:buFont typeface="Arial" panose="020B0604020202020204" pitchFamily="34" charset="0"/>
              <a:buChar char="•"/>
            </a:pPr>
            <a:r>
              <a:rPr lang="en-US" sz="2000" spc="-150">
                <a:solidFill>
                  <a:schemeClr val="bg1"/>
                </a:solidFill>
                <a:latin typeface="Speak Pro" panose="020F0502020204030204" pitchFamily="34" charset="0"/>
              </a:rPr>
              <a:t>Automation logic in the Control Unit to trigger actions instantly</a:t>
            </a:r>
          </a:p>
          <a:p>
            <a:pPr marL="285750" indent="-285750" algn="just">
              <a:buFont typeface="Arial" panose="020B0604020202020204" pitchFamily="34" charset="0"/>
              <a:buChar char="•"/>
            </a:pPr>
            <a:r>
              <a:rPr lang="en-US" sz="2000" spc="-150">
                <a:solidFill>
                  <a:schemeClr val="bg1"/>
                </a:solidFill>
                <a:latin typeface="Speak Pro" panose="020F0502020204030204" pitchFamily="34" charset="0"/>
              </a:rPr>
              <a:t>User interfaces:</a:t>
            </a:r>
          </a:p>
          <a:p>
            <a:pPr marL="285750" indent="-285750" algn="just">
              <a:buFont typeface="Arial" panose="020B0604020202020204" pitchFamily="34" charset="0"/>
              <a:buChar char="•"/>
            </a:pPr>
            <a:r>
              <a:rPr lang="en-US" sz="2000" spc="-150">
                <a:solidFill>
                  <a:schemeClr val="bg1"/>
                </a:solidFill>
                <a:latin typeface="Speak Pro" panose="020F0502020204030204" pitchFamily="34" charset="0"/>
              </a:rPr>
              <a:t>	Web Dashboard</a:t>
            </a:r>
          </a:p>
          <a:p>
            <a:pPr marL="285750" indent="-285750" algn="just">
              <a:buFont typeface="Arial" panose="020B0604020202020204" pitchFamily="34" charset="0"/>
              <a:buChar char="•"/>
            </a:pPr>
            <a:r>
              <a:rPr lang="en-US" sz="2000" spc="-150">
                <a:solidFill>
                  <a:schemeClr val="bg1"/>
                </a:solidFill>
                <a:latin typeface="Speak Pro" panose="020F0502020204030204" pitchFamily="34" charset="0"/>
              </a:rPr>
              <a:t>	Telegram Bot</a:t>
            </a:r>
          </a:p>
          <a:p>
            <a:pPr marL="285750" indent="-285750" algn="just">
              <a:buFont typeface="Arial" panose="020B0604020202020204" pitchFamily="34" charset="0"/>
              <a:buChar char="•"/>
            </a:pPr>
            <a:r>
              <a:rPr lang="en-US" sz="2000" spc="-150">
                <a:solidFill>
                  <a:schemeClr val="bg1"/>
                </a:solidFill>
                <a:latin typeface="Speak Pro" panose="020F0502020204030204" pitchFamily="34" charset="0"/>
              </a:rPr>
              <a:t>	ThingSpeak Cloud Dashboard</a:t>
            </a:r>
          </a:p>
        </p:txBody>
      </p:sp>
      <p:sp>
        <p:nvSpPr>
          <p:cNvPr id="19" name="TextBox 18">
            <a:extLst>
              <a:ext uri="{FF2B5EF4-FFF2-40B4-BE49-F238E27FC236}">
                <a16:creationId xmlns:a16="http://schemas.microsoft.com/office/drawing/2014/main" id="{F7B3E027-155C-5987-E87B-BB5CC2744512}"/>
              </a:ext>
              <a:ext uri="{C183D7F6-B498-43B3-948B-1728B52AA6E4}">
                <adec:decorative xmlns:adec="http://schemas.microsoft.com/office/drawing/2017/decorative" val="0"/>
              </a:ext>
            </a:extLst>
          </p:cNvPr>
          <p:cNvSpPr txBox="1"/>
          <p:nvPr/>
        </p:nvSpPr>
        <p:spPr>
          <a:xfrm>
            <a:off x="-10666391" y="289677"/>
            <a:ext cx="4447912" cy="2554545"/>
          </a:xfrm>
          <a:prstGeom prst="rect">
            <a:avLst/>
          </a:prstGeom>
          <a:noFill/>
        </p:spPr>
        <p:txBody>
          <a:bodyPr vert="horz" wrap="square" rtlCol="0">
            <a:spAutoFit/>
          </a:bodyPr>
          <a:lstStyle/>
          <a:p>
            <a:pPr marL="342900" indent="-342900" algn="just">
              <a:buFont typeface="Arial" panose="020B0604020202020204" pitchFamily="34" charset="0"/>
              <a:buChar char="•"/>
            </a:pPr>
            <a:r>
              <a:rPr lang="en-US" sz="2000" spc="-150">
                <a:solidFill>
                  <a:schemeClr val="bg1"/>
                </a:solidFill>
                <a:latin typeface="Speak Pro" panose="020F0502020204030204" pitchFamily="34" charset="0"/>
              </a:rPr>
              <a:t>Traditional home </a:t>
            </a:r>
            <a:r>
              <a:rPr lang="en-US" sz="2000" b="1" spc="-150">
                <a:solidFill>
                  <a:schemeClr val="bg1"/>
                </a:solidFill>
                <a:latin typeface="Speak Pro" panose="020F0502020204030204" pitchFamily="34" charset="0"/>
              </a:rPr>
              <a:t>security</a:t>
            </a:r>
            <a:r>
              <a:rPr lang="en-US" sz="2000" spc="-150">
                <a:solidFill>
                  <a:schemeClr val="bg1"/>
                </a:solidFill>
                <a:latin typeface="Speak Pro" panose="020F0502020204030204" pitchFamily="34" charset="0"/>
              </a:rPr>
              <a:t> systems are expensive and hardware-dependent</a:t>
            </a:r>
          </a:p>
          <a:p>
            <a:pPr marL="342900" indent="-342900" algn="just">
              <a:buFont typeface="Arial" panose="020B0604020202020204" pitchFamily="34" charset="0"/>
              <a:buChar char="•"/>
            </a:pPr>
            <a:r>
              <a:rPr lang="en-US" sz="2000" spc="-150">
                <a:solidFill>
                  <a:schemeClr val="bg1"/>
                </a:solidFill>
                <a:latin typeface="Speak Pro" panose="020F0502020204030204" pitchFamily="34" charset="0"/>
              </a:rPr>
              <a:t>Many systems </a:t>
            </a:r>
            <a:r>
              <a:rPr lang="en-US" sz="2000" b="1" spc="-150">
                <a:solidFill>
                  <a:schemeClr val="bg1"/>
                </a:solidFill>
                <a:latin typeface="Speak Pro" panose="020F0502020204030204" pitchFamily="34" charset="0"/>
              </a:rPr>
              <a:t>lack</a:t>
            </a:r>
            <a:r>
              <a:rPr lang="en-US" sz="2000" spc="-150">
                <a:solidFill>
                  <a:schemeClr val="bg1"/>
                </a:solidFill>
                <a:latin typeface="Speak Pro" panose="020F0502020204030204" pitchFamily="34" charset="0"/>
              </a:rPr>
              <a:t> </a:t>
            </a:r>
            <a:r>
              <a:rPr lang="en-US" sz="2000" b="1" spc="-150">
                <a:solidFill>
                  <a:schemeClr val="bg1"/>
                </a:solidFill>
                <a:latin typeface="Speak Pro" panose="020F0502020204030204" pitchFamily="34" charset="0"/>
              </a:rPr>
              <a:t>real-time</a:t>
            </a:r>
            <a:r>
              <a:rPr lang="en-US" sz="2000" spc="-150">
                <a:solidFill>
                  <a:schemeClr val="bg1"/>
                </a:solidFill>
                <a:latin typeface="Speak Pro" panose="020F0502020204030204" pitchFamily="34" charset="0"/>
              </a:rPr>
              <a:t> </a:t>
            </a:r>
            <a:r>
              <a:rPr lang="en-US" sz="2000" b="1" spc="-150">
                <a:solidFill>
                  <a:schemeClr val="bg1"/>
                </a:solidFill>
                <a:latin typeface="Speak Pro" panose="020F0502020204030204" pitchFamily="34" charset="0"/>
              </a:rPr>
              <a:t>intrusion</a:t>
            </a:r>
            <a:r>
              <a:rPr lang="en-US" sz="2000" spc="-150">
                <a:solidFill>
                  <a:schemeClr val="bg1"/>
                </a:solidFill>
                <a:latin typeface="Speak Pro" panose="020F0502020204030204" pitchFamily="34" charset="0"/>
              </a:rPr>
              <a:t> </a:t>
            </a:r>
            <a:r>
              <a:rPr lang="en-US" sz="2000" b="1" spc="-150">
                <a:solidFill>
                  <a:schemeClr val="bg1"/>
                </a:solidFill>
                <a:latin typeface="Speak Pro" panose="020F0502020204030204" pitchFamily="34" charset="0"/>
              </a:rPr>
              <a:t>detection</a:t>
            </a:r>
          </a:p>
          <a:p>
            <a:pPr marL="342900" indent="-342900" algn="just">
              <a:buFont typeface="Arial" panose="020B0604020202020204" pitchFamily="34" charset="0"/>
              <a:buChar char="•"/>
            </a:pPr>
            <a:r>
              <a:rPr lang="en-US" sz="2000" b="1" spc="-150">
                <a:solidFill>
                  <a:schemeClr val="bg1"/>
                </a:solidFill>
                <a:latin typeface="Speak Pro" panose="020F0502020204030204" pitchFamily="34" charset="0"/>
              </a:rPr>
              <a:t>Limited automation and integration </a:t>
            </a:r>
            <a:r>
              <a:rPr lang="en-US" sz="2000" spc="-150">
                <a:solidFill>
                  <a:schemeClr val="bg1"/>
                </a:solidFill>
                <a:latin typeface="Speak Pro" panose="020F0502020204030204" pitchFamily="34" charset="0"/>
              </a:rPr>
              <a:t>between devices</a:t>
            </a:r>
          </a:p>
          <a:p>
            <a:pPr marL="342900" indent="-342900" algn="just">
              <a:buFont typeface="Arial" panose="020B0604020202020204" pitchFamily="34" charset="0"/>
              <a:buChar char="•"/>
            </a:pPr>
            <a:r>
              <a:rPr lang="en-US" sz="2000" b="1" spc="-150">
                <a:solidFill>
                  <a:schemeClr val="bg1"/>
                </a:solidFill>
                <a:latin typeface="Speak Pro" panose="020F0502020204030204" pitchFamily="34" charset="0"/>
              </a:rPr>
              <a:t>Lack of accuracy</a:t>
            </a:r>
            <a:r>
              <a:rPr lang="en-US" sz="2000" spc="-150">
                <a:solidFill>
                  <a:schemeClr val="bg1"/>
                </a:solidFill>
                <a:latin typeface="Speak Pro" panose="020F0502020204030204" pitchFamily="34" charset="0"/>
              </a:rPr>
              <a:t> and </a:t>
            </a:r>
            <a:r>
              <a:rPr lang="en-US" sz="2000" b="1" spc="-150">
                <a:solidFill>
                  <a:schemeClr val="bg1"/>
                </a:solidFill>
                <a:latin typeface="Speak Pro" panose="020F0502020204030204" pitchFamily="34" charset="0"/>
              </a:rPr>
              <a:t>non-optimal</a:t>
            </a:r>
            <a:r>
              <a:rPr lang="en-US" sz="2000" spc="-150">
                <a:solidFill>
                  <a:schemeClr val="bg1"/>
                </a:solidFill>
                <a:latin typeface="Speak Pro" panose="020F0502020204030204" pitchFamily="34" charset="0"/>
              </a:rPr>
              <a:t> old systems</a:t>
            </a:r>
          </a:p>
        </p:txBody>
      </p:sp>
      <p:grpSp>
        <p:nvGrpSpPr>
          <p:cNvPr id="5" name="Group 4">
            <a:extLst>
              <a:ext uri="{FF2B5EF4-FFF2-40B4-BE49-F238E27FC236}">
                <a16:creationId xmlns:a16="http://schemas.microsoft.com/office/drawing/2014/main" id="{EE6777C1-8E6E-5113-B236-8AE0C9BA5AE2}"/>
              </a:ext>
            </a:extLst>
          </p:cNvPr>
          <p:cNvGrpSpPr/>
          <p:nvPr/>
        </p:nvGrpSpPr>
        <p:grpSpPr>
          <a:xfrm rot="10800000">
            <a:off x="23156052" y="94495"/>
            <a:ext cx="6669014" cy="6669010"/>
            <a:chOff x="6848354" y="-838200"/>
            <a:chExt cx="8534399" cy="8534399"/>
          </a:xfrm>
        </p:grpSpPr>
        <p:sp useBgFill="1">
          <p:nvSpPr>
            <p:cNvPr id="7" name="Flowchart: Summing Junction 5">
              <a:extLst>
                <a:ext uri="{FF2B5EF4-FFF2-40B4-BE49-F238E27FC236}">
                  <a16:creationId xmlns:a16="http://schemas.microsoft.com/office/drawing/2014/main" id="{D1C0D4D1-8984-3802-ED0F-D86C80D3003D}"/>
                </a:ext>
              </a:extLst>
            </p:cNvPr>
            <p:cNvSpPr/>
            <p:nvPr/>
          </p:nvSpPr>
          <p:spPr bwMode="white">
            <a:xfrm>
              <a:off x="6848354" y="-838200"/>
              <a:ext cx="8534399" cy="8534399"/>
            </a:xfrm>
            <a:prstGeom prst="flowChartConnector">
              <a:avLst/>
            </a:prstGeom>
            <a:blipFill dpi="0" rotWithShape="0">
              <a:blip r:embed="rId3">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5" name="Oval 14">
              <a:extLst>
                <a:ext uri="{FF2B5EF4-FFF2-40B4-BE49-F238E27FC236}">
                  <a16:creationId xmlns:a16="http://schemas.microsoft.com/office/drawing/2014/main" id="{20C8D0F5-A96D-ABE2-C7B7-48732EEAB11C}"/>
                </a:ext>
              </a:extLst>
            </p:cNvPr>
            <p:cNvSpPr/>
            <p:nvPr/>
          </p:nvSpPr>
          <p:spPr>
            <a:xfrm>
              <a:off x="8578919" y="892366"/>
              <a:ext cx="5073267" cy="5073265"/>
            </a:xfrm>
            <a:prstGeom prst="ellipse">
              <a:avLst/>
            </a:prstGeom>
            <a:blipFill dpi="0" rotWithShape="1">
              <a:blip r:embed="rId4">
                <a:alphaModFix amt="80000"/>
                <a:extLst>
                  <a:ext uri="{96DAC541-7B7A-43D3-8B79-37D633B846F1}">
                    <asvg:svgBlip xmlns:asvg="http://schemas.microsoft.com/office/drawing/2016/SVG/main" r:embed="rId5"/>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a:extLst>
              <a:ext uri="{FF2B5EF4-FFF2-40B4-BE49-F238E27FC236}">
                <a16:creationId xmlns:a16="http://schemas.microsoft.com/office/drawing/2014/main" id="{45AC9CEA-DE05-C0A0-6E1C-C6C22C192AB5}"/>
              </a:ext>
            </a:extLst>
          </p:cNvPr>
          <p:cNvSpPr txBox="1"/>
          <p:nvPr/>
        </p:nvSpPr>
        <p:spPr>
          <a:xfrm rot="10800000">
            <a:off x="24278794" y="2789738"/>
            <a:ext cx="4423528" cy="1323439"/>
          </a:xfrm>
          <a:prstGeom prst="rect">
            <a:avLst/>
          </a:prstGeom>
          <a:noFill/>
        </p:spPr>
        <p:txBody>
          <a:bodyPr wrap="square">
            <a:spAutoFit/>
          </a:bodyPr>
          <a:lstStyle/>
          <a:p>
            <a:pPr algn="ctr"/>
            <a:r>
              <a:rPr kumimoji="0" lang="en-US" sz="40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rPr>
              <a:t>THIEF DETECTOR</a:t>
            </a:r>
            <a:endParaRPr lang="en-US" sz="4000" b="1">
              <a:solidFill>
                <a:srgbClr val="FF0000"/>
              </a:solidFill>
            </a:endParaRPr>
          </a:p>
        </p:txBody>
      </p:sp>
      <p:pic>
        <p:nvPicPr>
          <p:cNvPr id="9218" name="Picture 2">
            <a:extLst>
              <a:ext uri="{FF2B5EF4-FFF2-40B4-BE49-F238E27FC236}">
                <a16:creationId xmlns:a16="http://schemas.microsoft.com/office/drawing/2014/main" id="{D0C9DA75-34F9-69F2-5B5B-CEC3BAF19DA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236550" y="2508465"/>
            <a:ext cx="1768058" cy="1768058"/>
          </a:xfrm>
          <a:prstGeom prst="flowChartConnector">
            <a:avLst/>
          </a:prstGeom>
          <a:noFill/>
          <a:extLst>
            <a:ext uri="{909E8E84-426E-40DD-AFC4-6F175D3DCCD1}">
              <a14:hiddenFill xmlns:a14="http://schemas.microsoft.com/office/drawing/2010/main">
                <a:solidFill>
                  <a:srgbClr val="FFFFFF"/>
                </a:solidFill>
              </a14:hiddenFill>
            </a:ext>
          </a:extLst>
        </p:spPr>
      </p:pic>
      <p:pic>
        <p:nvPicPr>
          <p:cNvPr id="24" name="Picture 2">
            <a:extLst>
              <a:ext uri="{FF2B5EF4-FFF2-40B4-BE49-F238E27FC236}">
                <a16:creationId xmlns:a16="http://schemas.microsoft.com/office/drawing/2014/main" id="{31C7E510-800C-7A45-7247-D3783281677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336141" y="9359624"/>
            <a:ext cx="1922836" cy="1922836"/>
          </a:xfrm>
          <a:prstGeom prst="flowChartConnector">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645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5CBBD7-9BE8-5257-14AA-10F256709A20}"/>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2FD72CF3-7C0B-A204-B665-198124F49F09}"/>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1" descr="A close up of dots&#10;">
            <a:extLst>
              <a:ext uri="{FF2B5EF4-FFF2-40B4-BE49-F238E27FC236}">
                <a16:creationId xmlns:a16="http://schemas.microsoft.com/office/drawing/2014/main" id="{11690610-27A5-D5F9-D074-5AB0A548A49C}"/>
              </a:ext>
            </a:extLst>
          </p:cNvPr>
          <p:cNvPicPr>
            <a:picLocks noChangeAspect="1"/>
          </p:cNvPicPr>
          <p:nvPr/>
        </p:nvPicPr>
        <p:blipFill>
          <a:blip r:embed="rId3">
            <a:alphaModFix amt="50000"/>
          </a:blip>
          <a:srcRect/>
          <a:stretch/>
        </p:blipFill>
        <p:spPr>
          <a:xfrm>
            <a:off x="0" y="8632"/>
            <a:ext cx="12241159" cy="6885652"/>
          </a:xfrm>
          <a:prstGeom prst="rect">
            <a:avLst/>
          </a:prstGeom>
          <a:effectLst/>
        </p:spPr>
      </p:pic>
      <p:pic>
        <p:nvPicPr>
          <p:cNvPr id="37" name="Graphic 36">
            <a:extLst>
              <a:ext uri="{FF2B5EF4-FFF2-40B4-BE49-F238E27FC236}">
                <a16:creationId xmlns:a16="http://schemas.microsoft.com/office/drawing/2014/main" id="{4F065204-DD60-1296-7901-056EEFD83C4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3400" y="-29138649"/>
            <a:ext cx="6148278" cy="35996649"/>
          </a:xfrm>
          <a:prstGeom prst="rect">
            <a:avLst/>
          </a:prstGeom>
        </p:spPr>
      </p:pic>
      <p:sp>
        <p:nvSpPr>
          <p:cNvPr id="3" name="TextBox 2">
            <a:extLst>
              <a:ext uri="{FF2B5EF4-FFF2-40B4-BE49-F238E27FC236}">
                <a16:creationId xmlns:a16="http://schemas.microsoft.com/office/drawing/2014/main" id="{4E860900-91AC-A3C4-63C1-1611870C1A0B}"/>
              </a:ext>
              <a:ext uri="{C183D7F6-B498-43B3-948B-1728B52AA6E4}">
                <adec:decorative xmlns:adec="http://schemas.microsoft.com/office/drawing/2017/decorative" val="0"/>
              </a:ext>
            </a:extLst>
          </p:cNvPr>
          <p:cNvSpPr txBox="1"/>
          <p:nvPr/>
        </p:nvSpPr>
        <p:spPr>
          <a:xfrm>
            <a:off x="8127352" y="8910904"/>
            <a:ext cx="3807983" cy="3139321"/>
          </a:xfrm>
          <a:prstGeom prst="rect">
            <a:avLst/>
          </a:prstGeom>
          <a:noFill/>
        </p:spPr>
        <p:txBody>
          <a:bodyPr vert="horz" wrap="square" rtlCol="0">
            <a:spAutoFit/>
          </a:bodyPr>
          <a:lstStyle/>
          <a:p>
            <a:pPr algn="just"/>
            <a:r>
              <a:rPr lang="en-US" sz="2200" spc="-300">
                <a:solidFill>
                  <a:schemeClr val="bg1"/>
                </a:solidFill>
                <a:latin typeface="Speak Pro" panose="020F0502020204030204" pitchFamily="34" charset="0"/>
              </a:rPr>
              <a:t>The </a:t>
            </a:r>
            <a:r>
              <a:rPr lang="fa-IR" sz="2200" spc="-300">
                <a:solidFill>
                  <a:schemeClr val="bg1"/>
                </a:solidFill>
                <a:latin typeface="Speak Pro" panose="020F0502020204030204" pitchFamily="34" charset="0"/>
              </a:rPr>
              <a:t> </a:t>
            </a:r>
            <a:r>
              <a:rPr lang="en-US" sz="2200" spc="-300">
                <a:solidFill>
                  <a:schemeClr val="bg1"/>
                </a:solidFill>
                <a:latin typeface="Speak Pro" panose="020F0502020204030204" pitchFamily="34" charset="0"/>
              </a:rPr>
              <a:t>System is a smart home security solution that detects intrusions in real time. It uses a microservice-based IoT architecture with simulated sensors and automation, making it scalable and easy to test without physical hardware. Users can monitor activity and receive alerts via a web dashboard, Telegram bot, and ThingSpeak cloud, ensuring remote access and reliable protection.</a:t>
            </a:r>
          </a:p>
        </p:txBody>
      </p:sp>
      <p:sp>
        <p:nvSpPr>
          <p:cNvPr id="14" name="TextBox 13">
            <a:extLst>
              <a:ext uri="{FF2B5EF4-FFF2-40B4-BE49-F238E27FC236}">
                <a16:creationId xmlns:a16="http://schemas.microsoft.com/office/drawing/2014/main" id="{A817052B-5B0B-E131-C1C2-E58253911587}"/>
              </a:ext>
              <a:ext uri="{C183D7F6-B498-43B3-948B-1728B52AA6E4}">
                <adec:decorative xmlns:adec="http://schemas.microsoft.com/office/drawing/2017/decorative" val="0"/>
              </a:ext>
            </a:extLst>
          </p:cNvPr>
          <p:cNvSpPr txBox="1"/>
          <p:nvPr/>
        </p:nvSpPr>
        <p:spPr>
          <a:xfrm>
            <a:off x="306786" y="-9426750"/>
            <a:ext cx="3807983" cy="2800767"/>
          </a:xfrm>
          <a:prstGeom prst="rect">
            <a:avLst/>
          </a:prstGeom>
          <a:noFill/>
        </p:spPr>
        <p:txBody>
          <a:bodyPr vert="horz" wrap="square" rtlCol="0">
            <a:spAutoFit/>
          </a:bodyPr>
          <a:lstStyle/>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Real-time intrusion detection for immediate threat response</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Automated actions (e.g., activate lights, lock doors) to deter intruders</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Seamless remote monitoring via web and mobile platforms</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Designed for optimal protection, scalability, and user convenience</a:t>
            </a:r>
          </a:p>
        </p:txBody>
      </p:sp>
      <p:sp>
        <p:nvSpPr>
          <p:cNvPr id="7" name="TextBox 6">
            <a:extLst>
              <a:ext uri="{FF2B5EF4-FFF2-40B4-BE49-F238E27FC236}">
                <a16:creationId xmlns:a16="http://schemas.microsoft.com/office/drawing/2014/main" id="{15EF3AA2-683A-3F26-30D0-B9D1BC2824E6}"/>
              </a:ext>
            </a:extLst>
          </p:cNvPr>
          <p:cNvSpPr txBox="1"/>
          <p:nvPr/>
        </p:nvSpPr>
        <p:spPr>
          <a:xfrm>
            <a:off x="203292" y="-5000960"/>
            <a:ext cx="11455308" cy="783193"/>
          </a:xfrm>
          <a:prstGeom prst="roundRect">
            <a:avLst>
              <a:gd name="adj" fmla="val 5000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4000" b="1">
                <a:solidFill>
                  <a:schemeClr val="bg1"/>
                </a:solidFill>
                <a:latin typeface="Speak Pro" panose="020F0502020204030204" pitchFamily="34" charset="0"/>
              </a:rPr>
              <a:t>Operator Control – API Gateway</a:t>
            </a:r>
          </a:p>
        </p:txBody>
      </p:sp>
      <p:graphicFrame>
        <p:nvGraphicFramePr>
          <p:cNvPr id="11" name="Table 10">
            <a:extLst>
              <a:ext uri="{FF2B5EF4-FFF2-40B4-BE49-F238E27FC236}">
                <a16:creationId xmlns:a16="http://schemas.microsoft.com/office/drawing/2014/main" id="{DE603462-377D-1D3F-0CFF-8E9CBF27DE09}"/>
              </a:ext>
            </a:extLst>
          </p:cNvPr>
          <p:cNvGraphicFramePr>
            <a:graphicFrameLocks noGrp="1"/>
          </p:cNvGraphicFramePr>
          <p:nvPr>
            <p:extLst>
              <p:ext uri="{D42A27DB-BD31-4B8C-83A1-F6EECF244321}">
                <p14:modId xmlns:p14="http://schemas.microsoft.com/office/powerpoint/2010/main" val="2371568048"/>
              </p:ext>
            </p:extLst>
          </p:nvPr>
        </p:nvGraphicFramePr>
        <p:xfrm>
          <a:off x="-9647571" y="1553207"/>
          <a:ext cx="7061097" cy="4998720"/>
        </p:xfrm>
        <a:graphic>
          <a:graphicData uri="http://schemas.openxmlformats.org/drawingml/2006/table">
            <a:tbl>
              <a:tblPr/>
              <a:tblGrid>
                <a:gridCol w="2353699">
                  <a:extLst>
                    <a:ext uri="{9D8B030D-6E8A-4147-A177-3AD203B41FA5}">
                      <a16:colId xmlns:a16="http://schemas.microsoft.com/office/drawing/2014/main" val="1881256785"/>
                    </a:ext>
                  </a:extLst>
                </a:gridCol>
                <a:gridCol w="2353699">
                  <a:extLst>
                    <a:ext uri="{9D8B030D-6E8A-4147-A177-3AD203B41FA5}">
                      <a16:colId xmlns:a16="http://schemas.microsoft.com/office/drawing/2014/main" val="1926000312"/>
                    </a:ext>
                  </a:extLst>
                </a:gridCol>
                <a:gridCol w="2353699">
                  <a:extLst>
                    <a:ext uri="{9D8B030D-6E8A-4147-A177-3AD203B41FA5}">
                      <a16:colId xmlns:a16="http://schemas.microsoft.com/office/drawing/2014/main" val="1831499611"/>
                    </a:ext>
                  </a:extLst>
                </a:gridCol>
              </a:tblGrid>
              <a:tr h="0">
                <a:tc>
                  <a:txBody>
                    <a:bodyPr/>
                    <a:lstStyle/>
                    <a:p>
                      <a:pPr>
                        <a:buNone/>
                      </a:pPr>
                      <a:r>
                        <a:rPr lang="en-US" sz="2000" b="1">
                          <a:latin typeface="Speak Pro" panose="020B0504020101020102" pitchFamily="34" charset="0"/>
                        </a:rPr>
                        <a:t>Component</a:t>
                      </a:r>
                    </a:p>
                  </a:txBody>
                  <a:tcPr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Connects To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Type of Connection</a:t>
                      </a:r>
                    </a:p>
                  </a:txBody>
                  <a:tcPr anchor="ct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71969355"/>
                  </a:ext>
                </a:extLst>
              </a:tr>
              <a:tr h="0">
                <a:tc>
                  <a:txBody>
                    <a:bodyPr/>
                    <a:lstStyle/>
                    <a:p>
                      <a:pPr>
                        <a:buNone/>
                      </a:pPr>
                      <a:r>
                        <a:rPr lang="en-US" sz="2000" b="1">
                          <a:latin typeface="Speak Pro" panose="020B0504020101020102" pitchFamily="34" charset="0"/>
                        </a:rPr>
                        <a:t>Web UI &amp; Telegram Bot</a:t>
                      </a:r>
                    </a:p>
                  </a:txBody>
                  <a:tcPr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REST API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HTTP-based communication</a:t>
                      </a: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82214354"/>
                  </a:ext>
                </a:extLst>
              </a:tr>
              <a:tr h="0">
                <a:tc>
                  <a:txBody>
                    <a:bodyPr/>
                    <a:lstStyle/>
                    <a:p>
                      <a:pPr>
                        <a:buNone/>
                      </a:pPr>
                      <a:r>
                        <a:rPr lang="en-US" sz="2000" b="1">
                          <a:latin typeface="Speak Pro" panose="020B0504020101020102" pitchFamily="34" charset="0"/>
                        </a:rPr>
                        <a:t>REST API</a:t>
                      </a:r>
                    </a:p>
                  </a:txBody>
                  <a:tcPr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MQTT &amp; Catalog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Indirect data access</a:t>
                      </a: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54600669"/>
                  </a:ext>
                </a:extLst>
              </a:tr>
              <a:tr h="0">
                <a:tc>
                  <a:txBody>
                    <a:bodyPr/>
                    <a:lstStyle/>
                    <a:p>
                      <a:pPr>
                        <a:buNone/>
                      </a:pPr>
                      <a:r>
                        <a:rPr lang="en-US" sz="2000" b="1">
                          <a:latin typeface="Speak Pro" panose="020B0504020101020102" pitchFamily="34" charset="0"/>
                        </a:rPr>
                        <a:t>MQTT Broker</a:t>
                      </a:r>
                    </a:p>
                  </a:txBody>
                  <a:tcPr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Motion Sensors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Direct real-time messaging</a:t>
                      </a: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56344628"/>
                  </a:ext>
                </a:extLst>
              </a:tr>
              <a:tr h="0">
                <a:tc>
                  <a:txBody>
                    <a:bodyPr/>
                    <a:lstStyle/>
                    <a:p>
                      <a:pPr>
                        <a:buNone/>
                      </a:pPr>
                      <a:r>
                        <a:rPr lang="en-US" sz="2000" b="1">
                          <a:latin typeface="Speak Pro" panose="020B0504020101020102" pitchFamily="34" charset="0"/>
                        </a:rPr>
                        <a:t>Catalog</a:t>
                      </a:r>
                    </a:p>
                  </a:txBody>
                  <a:tcPr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Device &amp; House Database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Data aggregation</a:t>
                      </a: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397628"/>
                  </a:ext>
                </a:extLst>
              </a:tr>
              <a:tr h="0">
                <a:tc>
                  <a:txBody>
                    <a:bodyPr/>
                    <a:lstStyle/>
                    <a:p>
                      <a:pPr>
                        <a:buNone/>
                      </a:pPr>
                      <a:r>
                        <a:rPr lang="en-US" sz="2000" b="1">
                          <a:latin typeface="Speak Pro" panose="020B0504020101020102" pitchFamily="34" charset="0"/>
                        </a:rPr>
                        <a:t>**REST Endpoint **/houses</a:t>
                      </a:r>
                    </a:p>
                  </a:txBody>
                  <a:tcPr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Catalog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Retrieves house/device status</a:t>
                      </a: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37454894"/>
                  </a:ext>
                </a:extLst>
              </a:tr>
              <a:tr h="0">
                <a:tc>
                  <a:txBody>
                    <a:bodyPr/>
                    <a:lstStyle/>
                    <a:p>
                      <a:pPr>
                        <a:buNone/>
                      </a:pPr>
                      <a:r>
                        <a:rPr lang="en-US" sz="2000" b="1">
                          <a:latin typeface="Speak Pro" panose="020B0504020101020102" pitchFamily="34" charset="0"/>
                        </a:rPr>
                        <a:t>**REST Endpoint **/motion_alerts</a:t>
                      </a:r>
                    </a:p>
                  </a:txBody>
                  <a:tcPr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MQTT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000" b="1">
                          <a:latin typeface="Speak Pro" panose="020B0504020101020102" pitchFamily="34" charset="0"/>
                        </a:rPr>
                        <a:t>Retrieves recent motion alerts</a:t>
                      </a: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6816364"/>
                  </a:ext>
                </a:extLst>
              </a:tr>
              <a:tr h="0">
                <a:tc>
                  <a:txBody>
                    <a:bodyPr/>
                    <a:lstStyle/>
                    <a:p>
                      <a:pPr>
                        <a:buNone/>
                      </a:pPr>
                      <a:r>
                        <a:rPr lang="en-US" sz="2000" b="1">
                          <a:latin typeface="Speak Pro" panose="020B0504020101020102" pitchFamily="34" charset="0"/>
                        </a:rPr>
                        <a:t>lastCommandReason</a:t>
                      </a:r>
                    </a:p>
                  </a:txBody>
                  <a:tcPr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a:buNone/>
                      </a:pPr>
                      <a:r>
                        <a:rPr lang="en-US" sz="2000" b="1">
                          <a:latin typeface="Speak Pro" panose="020B0504020101020102" pitchFamily="34" charset="0"/>
                        </a:rPr>
                        <a:t>Decision Logic Engine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a:buNone/>
                      </a:pPr>
                      <a:r>
                        <a:rPr lang="en-US" sz="2000" b="1">
                          <a:latin typeface="Speak Pro" panose="020B0504020101020102" pitchFamily="34" charset="0"/>
                        </a:rPr>
                        <a:t>Explains device state</a:t>
                      </a: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noFill/>
                  </a:tcPr>
                </a:tc>
                <a:extLst>
                  <a:ext uri="{0D108BD9-81ED-4DB2-BD59-A6C34878D82A}">
                    <a16:rowId xmlns:a16="http://schemas.microsoft.com/office/drawing/2014/main" val="4139549725"/>
                  </a:ext>
                </a:extLst>
              </a:tr>
            </a:tbl>
          </a:graphicData>
        </a:graphic>
      </p:graphicFrame>
      <p:sp useBgFill="1">
        <p:nvSpPr>
          <p:cNvPr id="12" name="Oval 11">
            <a:extLst>
              <a:ext uri="{FF2B5EF4-FFF2-40B4-BE49-F238E27FC236}">
                <a16:creationId xmlns:a16="http://schemas.microsoft.com/office/drawing/2014/main" id="{FD76CCD7-47EA-8198-8BE6-80406D7D3A7F}"/>
              </a:ext>
            </a:extLst>
          </p:cNvPr>
          <p:cNvSpPr/>
          <p:nvPr/>
        </p:nvSpPr>
        <p:spPr>
          <a:xfrm rot="16200000">
            <a:off x="2498301" y="8631"/>
            <a:ext cx="6718174" cy="6718176"/>
          </a:xfrm>
          <a:prstGeom prst="ellipse">
            <a:avLst/>
          </a:prstGeom>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7E2C954-07B3-46F8-5192-21B7BFE6A67F}"/>
              </a:ext>
            </a:extLst>
          </p:cNvPr>
          <p:cNvSpPr/>
          <p:nvPr/>
        </p:nvSpPr>
        <p:spPr>
          <a:xfrm>
            <a:off x="3875192" y="1385524"/>
            <a:ext cx="3964390" cy="3964390"/>
          </a:xfrm>
          <a:prstGeom prst="ellipse">
            <a:avLst/>
          </a:prstGeom>
          <a:blipFill dpi="0" rotWithShape="1">
            <a:blip r:embed="rId6">
              <a:alphaModFix amt="80000"/>
              <a:extLst>
                <a:ext uri="{96DAC541-7B7A-43D3-8B79-37D633B846F1}">
                  <asvg:svgBlip xmlns:asvg="http://schemas.microsoft.com/office/drawing/2016/SVG/main" r:embed="rId7"/>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A3697A7-79E7-C6B2-AB1D-3A0D9D590BBF}"/>
              </a:ext>
            </a:extLst>
          </p:cNvPr>
          <p:cNvSpPr txBox="1"/>
          <p:nvPr/>
        </p:nvSpPr>
        <p:spPr>
          <a:xfrm>
            <a:off x="4036658" y="2829110"/>
            <a:ext cx="3641458" cy="1077218"/>
          </a:xfrm>
          <a:prstGeom prst="rect">
            <a:avLst/>
          </a:prstGeom>
          <a:noFill/>
        </p:spPr>
        <p:txBody>
          <a:bodyPr wrap="square">
            <a:spAutoFit/>
          </a:bodyPr>
          <a:lstStyle/>
          <a:p>
            <a:pPr algn="ctr"/>
            <a:r>
              <a:rPr lang="en-US" sz="3200" b="1" cap="all">
                <a:solidFill>
                  <a:srgbClr val="FF0000"/>
                </a:solidFill>
                <a:latin typeface="Biome" panose="020B0503030204020804" pitchFamily="34" charset="0"/>
                <a:ea typeface="+mj-ea"/>
                <a:cs typeface="Biome" panose="020B0503030204020804" pitchFamily="34" charset="0"/>
              </a:rPr>
              <a:t>Application &amp; ui layer</a:t>
            </a:r>
            <a:endParaRPr kumimoji="0" lang="en-US" sz="32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grpSp>
        <p:nvGrpSpPr>
          <p:cNvPr id="5" name="Group 4">
            <a:extLst>
              <a:ext uri="{FF2B5EF4-FFF2-40B4-BE49-F238E27FC236}">
                <a16:creationId xmlns:a16="http://schemas.microsoft.com/office/drawing/2014/main" id="{5EB8D5CB-EF7C-BF9C-D2E2-967238104A5F}"/>
              </a:ext>
            </a:extLst>
          </p:cNvPr>
          <p:cNvGrpSpPr/>
          <p:nvPr/>
        </p:nvGrpSpPr>
        <p:grpSpPr>
          <a:xfrm>
            <a:off x="15579853" y="2089244"/>
            <a:ext cx="3714390" cy="2714944"/>
            <a:chOff x="7959853" y="2089244"/>
            <a:chExt cx="3714390" cy="2714944"/>
          </a:xfrm>
        </p:grpSpPr>
        <p:grpSp>
          <p:nvGrpSpPr>
            <p:cNvPr id="26" name="Group 25">
              <a:extLst>
                <a:ext uri="{FF2B5EF4-FFF2-40B4-BE49-F238E27FC236}">
                  <a16:creationId xmlns:a16="http://schemas.microsoft.com/office/drawing/2014/main" id="{8E528B1B-283F-A854-CECB-6F35F00ADB77}"/>
                </a:ext>
              </a:extLst>
            </p:cNvPr>
            <p:cNvGrpSpPr/>
            <p:nvPr/>
          </p:nvGrpSpPr>
          <p:grpSpPr>
            <a:xfrm>
              <a:off x="7959853" y="2089244"/>
              <a:ext cx="3714390" cy="2714944"/>
              <a:chOff x="7588488" y="1514601"/>
              <a:chExt cx="5881119" cy="4298664"/>
            </a:xfrm>
          </p:grpSpPr>
          <p:sp>
            <p:nvSpPr>
              <p:cNvPr id="30" name="Rectangle: Rounded Corners 29">
                <a:extLst>
                  <a:ext uri="{FF2B5EF4-FFF2-40B4-BE49-F238E27FC236}">
                    <a16:creationId xmlns:a16="http://schemas.microsoft.com/office/drawing/2014/main" id="{00AF1D83-F279-3D96-C7EA-9D5BCF4DF0B5}"/>
                  </a:ext>
                </a:extLst>
              </p:cNvPr>
              <p:cNvSpPr/>
              <p:nvPr/>
            </p:nvSpPr>
            <p:spPr>
              <a:xfrm>
                <a:off x="7652661" y="1514601"/>
                <a:ext cx="2153818" cy="760749"/>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cap="all">
                    <a:solidFill>
                      <a:srgbClr val="1F1F1F"/>
                    </a:solidFill>
                    <a:latin typeface="Biome" panose="020B0503030204020804" pitchFamily="34" charset="0"/>
                    <a:cs typeface="Biome" panose="020B0503030204020804" pitchFamily="34" charset="0"/>
                  </a:rPr>
                  <a:t>CATALOG</a:t>
                </a:r>
              </a:p>
            </p:txBody>
          </p:sp>
          <p:sp>
            <p:nvSpPr>
              <p:cNvPr id="31" name="Arrow: Down 30">
                <a:extLst>
                  <a:ext uri="{FF2B5EF4-FFF2-40B4-BE49-F238E27FC236}">
                    <a16:creationId xmlns:a16="http://schemas.microsoft.com/office/drawing/2014/main" id="{6EB9AB38-64CA-E02C-A4AE-220257790D0C}"/>
                  </a:ext>
                </a:extLst>
              </p:cNvPr>
              <p:cNvSpPr/>
              <p:nvPr/>
            </p:nvSpPr>
            <p:spPr>
              <a:xfrm rot="10800000" flipV="1">
                <a:off x="8623289" y="2295144"/>
                <a:ext cx="212561" cy="956814"/>
              </a:xfrm>
              <a:prstGeom prst="downArrow">
                <a:avLst>
                  <a:gd name="adj1" fmla="val 27296"/>
                  <a:gd name="adj2" fmla="val 89732"/>
                </a:avLst>
              </a:prstGeom>
              <a:ln>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49F82523-9FEC-935C-A36E-950F7A37E52A}"/>
                  </a:ext>
                </a:extLst>
              </p:cNvPr>
              <p:cNvSpPr/>
              <p:nvPr/>
            </p:nvSpPr>
            <p:spPr>
              <a:xfrm>
                <a:off x="7588488" y="3270162"/>
                <a:ext cx="2282163" cy="760750"/>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cap="all">
                    <a:solidFill>
                      <a:srgbClr val="1F1F1F"/>
                    </a:solidFill>
                    <a:latin typeface="Biome" panose="020B0503030204020804" pitchFamily="34" charset="0"/>
                    <a:cs typeface="Biome" panose="020B0503030204020804" pitchFamily="34" charset="0"/>
                  </a:rPr>
                  <a:t>OPERATOR CONTROL</a:t>
                </a:r>
              </a:p>
            </p:txBody>
          </p:sp>
          <p:sp>
            <p:nvSpPr>
              <p:cNvPr id="33" name="Rectangle: Rounded Corners 32">
                <a:extLst>
                  <a:ext uri="{FF2B5EF4-FFF2-40B4-BE49-F238E27FC236}">
                    <a16:creationId xmlns:a16="http://schemas.microsoft.com/office/drawing/2014/main" id="{1CCA3B9E-2200-4015-8354-940AB54D4FF7}"/>
                  </a:ext>
                </a:extLst>
              </p:cNvPr>
              <p:cNvSpPr/>
              <p:nvPr/>
            </p:nvSpPr>
            <p:spPr>
              <a:xfrm>
                <a:off x="11187444" y="2452360"/>
                <a:ext cx="2282163" cy="760750"/>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cap="all">
                    <a:solidFill>
                      <a:srgbClr val="1F1F1F"/>
                    </a:solidFill>
                    <a:latin typeface="Biome" panose="020B0503030204020804" pitchFamily="34" charset="0"/>
                    <a:cs typeface="Biome" panose="020B0503030204020804" pitchFamily="34" charset="0"/>
                  </a:rPr>
                  <a:t>TELEGRAM</a:t>
                </a:r>
                <a:r>
                  <a:rPr lang="en-US" sz="1200" b="1">
                    <a:solidFill>
                      <a:srgbClr val="1F1F1F"/>
                    </a:solidFill>
                  </a:rPr>
                  <a:t> </a:t>
                </a:r>
                <a:r>
                  <a:rPr lang="en-US" sz="1200" b="1" cap="all">
                    <a:solidFill>
                      <a:srgbClr val="1F1F1F"/>
                    </a:solidFill>
                    <a:latin typeface="Biome" panose="020B0503030204020804" pitchFamily="34" charset="0"/>
                    <a:cs typeface="Biome" panose="020B0503030204020804" pitchFamily="34" charset="0"/>
                  </a:rPr>
                  <a:t>BOT</a:t>
                </a:r>
              </a:p>
            </p:txBody>
          </p:sp>
          <p:sp>
            <p:nvSpPr>
              <p:cNvPr id="34" name="Rectangle: Rounded Corners 33">
                <a:extLst>
                  <a:ext uri="{FF2B5EF4-FFF2-40B4-BE49-F238E27FC236}">
                    <a16:creationId xmlns:a16="http://schemas.microsoft.com/office/drawing/2014/main" id="{043605DB-2820-79E5-101A-4D2442DAE715}"/>
                  </a:ext>
                </a:extLst>
              </p:cNvPr>
              <p:cNvSpPr/>
              <p:nvPr/>
            </p:nvSpPr>
            <p:spPr>
              <a:xfrm>
                <a:off x="11187444" y="4165353"/>
                <a:ext cx="2282163" cy="760750"/>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cap="all">
                    <a:solidFill>
                      <a:srgbClr val="1F1F1F"/>
                    </a:solidFill>
                    <a:latin typeface="Biome" panose="020B0503030204020804" pitchFamily="34" charset="0"/>
                    <a:cs typeface="Biome" panose="020B0503030204020804" pitchFamily="34" charset="0"/>
                  </a:rPr>
                  <a:t>WEB INTERFACE</a:t>
                </a:r>
              </a:p>
            </p:txBody>
          </p:sp>
          <p:sp>
            <p:nvSpPr>
              <p:cNvPr id="35" name="Rectangle: Rounded Corners 34">
                <a:extLst>
                  <a:ext uri="{FF2B5EF4-FFF2-40B4-BE49-F238E27FC236}">
                    <a16:creationId xmlns:a16="http://schemas.microsoft.com/office/drawing/2014/main" id="{D3699F9B-B079-EE1D-417F-8BBCD19B4D6A}"/>
                  </a:ext>
                </a:extLst>
              </p:cNvPr>
              <p:cNvSpPr/>
              <p:nvPr/>
            </p:nvSpPr>
            <p:spPr>
              <a:xfrm>
                <a:off x="7588488" y="5052515"/>
                <a:ext cx="2282163" cy="760750"/>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b="1" cap="all">
                    <a:solidFill>
                      <a:srgbClr val="1F1F1F"/>
                    </a:solidFill>
                    <a:latin typeface="Biome" panose="020B0503030204020804" pitchFamily="34" charset="0"/>
                    <a:cs typeface="Biome" panose="020B0503030204020804" pitchFamily="34" charset="0"/>
                  </a:rPr>
                  <a:t>MESSAGE BROKER</a:t>
                </a:r>
              </a:p>
            </p:txBody>
          </p:sp>
          <p:sp>
            <p:nvSpPr>
              <p:cNvPr id="36" name="TextBox 35">
                <a:extLst>
                  <a:ext uri="{FF2B5EF4-FFF2-40B4-BE49-F238E27FC236}">
                    <a16:creationId xmlns:a16="http://schemas.microsoft.com/office/drawing/2014/main" id="{6C53ED61-1E67-BB87-DF7B-E058BDB6FAFB}"/>
                  </a:ext>
                </a:extLst>
              </p:cNvPr>
              <p:cNvSpPr txBox="1"/>
              <p:nvPr/>
            </p:nvSpPr>
            <p:spPr>
              <a:xfrm rot="19500000">
                <a:off x="9394480" y="2947260"/>
                <a:ext cx="2080010" cy="292388"/>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600" b="1" cap="all">
                    <a:solidFill>
                      <a:srgbClr val="C00000"/>
                    </a:solidFill>
                    <a:latin typeface="Biome" panose="020B0503030204020804" pitchFamily="34" charset="0"/>
                    <a:cs typeface="Biome" panose="020B0503030204020804" pitchFamily="34" charset="0"/>
                  </a:rPr>
                  <a:t>REST </a:t>
                </a:r>
                <a:r>
                  <a:rPr lang="en-US" sz="600" b="1">
                    <a:solidFill>
                      <a:srgbClr val="C00000"/>
                    </a:solidFill>
                    <a:latin typeface="Calibri"/>
                  </a:rPr>
                  <a:t> </a:t>
                </a:r>
                <a:r>
                  <a:rPr lang="en-US" sz="600" b="1" cap="all">
                    <a:solidFill>
                      <a:srgbClr val="C00000"/>
                    </a:solidFill>
                    <a:latin typeface="Biome" panose="020B0503030204020804" pitchFamily="34" charset="0"/>
                    <a:cs typeface="Biome" panose="020B0503030204020804" pitchFamily="34" charset="0"/>
                  </a:rPr>
                  <a:t>PROVIDER</a:t>
                </a:r>
              </a:p>
            </p:txBody>
          </p:sp>
          <p:sp>
            <p:nvSpPr>
              <p:cNvPr id="38" name="TextBox 37">
                <a:extLst>
                  <a:ext uri="{FF2B5EF4-FFF2-40B4-BE49-F238E27FC236}">
                    <a16:creationId xmlns:a16="http://schemas.microsoft.com/office/drawing/2014/main" id="{F85847C8-CC7D-445F-FD0F-1E83D328FF26}"/>
                  </a:ext>
                </a:extLst>
              </p:cNvPr>
              <p:cNvSpPr txBox="1"/>
              <p:nvPr/>
            </p:nvSpPr>
            <p:spPr>
              <a:xfrm rot="2100000" flipV="1">
                <a:off x="9394480" y="4164172"/>
                <a:ext cx="2080010" cy="292388"/>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600" b="1" cap="all">
                    <a:solidFill>
                      <a:srgbClr val="C00000"/>
                    </a:solidFill>
                    <a:latin typeface="Biome" panose="020B0503030204020804" pitchFamily="34" charset="0"/>
                    <a:cs typeface="Biome" panose="020B0503030204020804" pitchFamily="34" charset="0"/>
                  </a:rPr>
                  <a:t>REST</a:t>
                </a:r>
                <a:r>
                  <a:rPr lang="en-US" sz="600" b="1">
                    <a:solidFill>
                      <a:srgbClr val="C00000"/>
                    </a:solidFill>
                    <a:latin typeface="Calibri"/>
                  </a:rPr>
                  <a:t> </a:t>
                </a:r>
                <a:r>
                  <a:rPr lang="en-US" sz="600" b="1" cap="all">
                    <a:solidFill>
                      <a:srgbClr val="C00000"/>
                    </a:solidFill>
                    <a:latin typeface="Biome" panose="020B0503030204020804" pitchFamily="34" charset="0"/>
                    <a:cs typeface="Biome" panose="020B0503030204020804" pitchFamily="34" charset="0"/>
                  </a:rPr>
                  <a:t>PROVIDER</a:t>
                </a:r>
              </a:p>
            </p:txBody>
          </p:sp>
          <p:sp>
            <p:nvSpPr>
              <p:cNvPr id="39" name="TextBox 38">
                <a:extLst>
                  <a:ext uri="{FF2B5EF4-FFF2-40B4-BE49-F238E27FC236}">
                    <a16:creationId xmlns:a16="http://schemas.microsoft.com/office/drawing/2014/main" id="{55B6D0FB-8AED-4E85-121B-97483AD86336}"/>
                  </a:ext>
                </a:extLst>
              </p:cNvPr>
              <p:cNvSpPr txBox="1"/>
              <p:nvPr/>
            </p:nvSpPr>
            <p:spPr>
              <a:xfrm rot="16200000">
                <a:off x="7378759" y="2638257"/>
                <a:ext cx="2080007" cy="268022"/>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500" b="1" cap="all">
                    <a:solidFill>
                      <a:srgbClr val="C00000"/>
                    </a:solidFill>
                    <a:latin typeface="Biome" panose="020B0503030204020804" pitchFamily="34" charset="0"/>
                    <a:cs typeface="Biome" panose="020B0503030204020804" pitchFamily="34" charset="0"/>
                  </a:rPr>
                  <a:t>REST</a:t>
                </a:r>
                <a:r>
                  <a:rPr lang="en-US" sz="500" b="1">
                    <a:solidFill>
                      <a:srgbClr val="C00000"/>
                    </a:solidFill>
                    <a:latin typeface="Calibri"/>
                  </a:rPr>
                  <a:t>  </a:t>
                </a:r>
                <a:r>
                  <a:rPr lang="en-US" sz="500" b="1" cap="all">
                    <a:solidFill>
                      <a:srgbClr val="C00000"/>
                    </a:solidFill>
                    <a:latin typeface="Biome" panose="020B0503030204020804" pitchFamily="34" charset="0"/>
                    <a:cs typeface="Biome" panose="020B0503030204020804" pitchFamily="34" charset="0"/>
                  </a:rPr>
                  <a:t>PROVIDER</a:t>
                </a:r>
              </a:p>
            </p:txBody>
          </p:sp>
          <p:sp>
            <p:nvSpPr>
              <p:cNvPr id="40" name="TextBox 39">
                <a:extLst>
                  <a:ext uri="{FF2B5EF4-FFF2-40B4-BE49-F238E27FC236}">
                    <a16:creationId xmlns:a16="http://schemas.microsoft.com/office/drawing/2014/main" id="{FC25168B-83BC-45BC-79CC-ADDB09F08C4E}"/>
                  </a:ext>
                </a:extLst>
              </p:cNvPr>
              <p:cNvSpPr txBox="1"/>
              <p:nvPr/>
            </p:nvSpPr>
            <p:spPr>
              <a:xfrm rot="16200000">
                <a:off x="7378758" y="4329758"/>
                <a:ext cx="2080007" cy="365484"/>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700" b="1" cap="all">
                    <a:solidFill>
                      <a:srgbClr val="C00000"/>
                    </a:solidFill>
                    <a:latin typeface="Biome" panose="020B0503030204020804" pitchFamily="34" charset="0"/>
                    <a:cs typeface="Biome" panose="020B0503030204020804" pitchFamily="34" charset="0"/>
                  </a:rPr>
                  <a:t>MQTT</a:t>
                </a:r>
                <a:r>
                  <a:rPr lang="en-US" sz="900" b="1">
                    <a:solidFill>
                      <a:srgbClr val="C00000"/>
                    </a:solidFill>
                    <a:latin typeface="Calibri"/>
                  </a:rPr>
                  <a:t> </a:t>
                </a:r>
                <a:r>
                  <a:rPr lang="en-US" sz="700" b="1" cap="all">
                    <a:solidFill>
                      <a:srgbClr val="C00000"/>
                    </a:solidFill>
                    <a:latin typeface="Biome" panose="020B0503030204020804" pitchFamily="34" charset="0"/>
                    <a:cs typeface="Biome" panose="020B0503030204020804" pitchFamily="34" charset="0"/>
                  </a:rPr>
                  <a:t>SUB</a:t>
                </a:r>
              </a:p>
            </p:txBody>
          </p:sp>
        </p:grpSp>
        <p:sp>
          <p:nvSpPr>
            <p:cNvPr id="27" name="Arrow: Down 26">
              <a:extLst>
                <a:ext uri="{FF2B5EF4-FFF2-40B4-BE49-F238E27FC236}">
                  <a16:creationId xmlns:a16="http://schemas.microsoft.com/office/drawing/2014/main" id="{0A0EE52C-D312-A63C-C190-316D30E29B38}"/>
                </a:ext>
              </a:extLst>
            </p:cNvPr>
            <p:cNvSpPr/>
            <p:nvPr/>
          </p:nvSpPr>
          <p:spPr>
            <a:xfrm rot="10800000" flipV="1">
              <a:off x="8618322" y="3689990"/>
              <a:ext cx="134249" cy="604303"/>
            </a:xfrm>
            <a:prstGeom prst="downArrow">
              <a:avLst>
                <a:gd name="adj1" fmla="val 27296"/>
                <a:gd name="adj2" fmla="val 89732"/>
              </a:avLst>
            </a:prstGeom>
            <a:ln>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Down 27">
              <a:extLst>
                <a:ext uri="{FF2B5EF4-FFF2-40B4-BE49-F238E27FC236}">
                  <a16:creationId xmlns:a16="http://schemas.microsoft.com/office/drawing/2014/main" id="{AF14A27E-2BCE-6E67-505E-3437EF7D28D6}"/>
                </a:ext>
              </a:extLst>
            </p:cNvPr>
            <p:cNvSpPr/>
            <p:nvPr/>
          </p:nvSpPr>
          <p:spPr>
            <a:xfrm rot="3385509" flipV="1">
              <a:off x="9763068" y="2842019"/>
              <a:ext cx="134249" cy="709180"/>
            </a:xfrm>
            <a:prstGeom prst="downArrow">
              <a:avLst>
                <a:gd name="adj1" fmla="val 27296"/>
                <a:gd name="adj2" fmla="val 89732"/>
              </a:avLst>
            </a:prstGeom>
            <a:ln>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Down 28">
              <a:extLst>
                <a:ext uri="{FF2B5EF4-FFF2-40B4-BE49-F238E27FC236}">
                  <a16:creationId xmlns:a16="http://schemas.microsoft.com/office/drawing/2014/main" id="{E70923AF-7683-2980-9121-E3AAF180A3AE}"/>
                </a:ext>
              </a:extLst>
            </p:cNvPr>
            <p:cNvSpPr/>
            <p:nvPr/>
          </p:nvSpPr>
          <p:spPr>
            <a:xfrm rot="18214491">
              <a:off x="9763068" y="3335065"/>
              <a:ext cx="134249" cy="709180"/>
            </a:xfrm>
            <a:prstGeom prst="downArrow">
              <a:avLst>
                <a:gd name="adj1" fmla="val 27296"/>
                <a:gd name="adj2" fmla="val 89732"/>
              </a:avLst>
            </a:prstGeom>
            <a:ln>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7687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2EB300-2A4C-DB79-552E-FBF0743EAB66}"/>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E559148E-45BB-268E-4B77-B4EF6D140284}"/>
              </a:ext>
            </a:extLst>
          </p:cNvPr>
          <p:cNvSpPr/>
          <p:nvPr/>
        </p:nvSpPr>
        <p:spPr>
          <a:xfrm>
            <a:off x="0" y="0"/>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1" descr="A close up of dots&#10;">
            <a:extLst>
              <a:ext uri="{FF2B5EF4-FFF2-40B4-BE49-F238E27FC236}">
                <a16:creationId xmlns:a16="http://schemas.microsoft.com/office/drawing/2014/main" id="{3BCAAD5D-62EE-11C7-71BB-8BDC9188A42F}"/>
              </a:ext>
            </a:extLst>
          </p:cNvPr>
          <p:cNvPicPr>
            <a:picLocks noChangeAspect="1"/>
          </p:cNvPicPr>
          <p:nvPr/>
        </p:nvPicPr>
        <p:blipFill>
          <a:blip r:embed="rId3"/>
          <a:srcRect/>
          <a:stretch/>
        </p:blipFill>
        <p:spPr>
          <a:xfrm>
            <a:off x="-5245" y="0"/>
            <a:ext cx="12192000" cy="6858000"/>
          </a:xfrm>
          <a:prstGeom prst="rect">
            <a:avLst/>
          </a:prstGeom>
        </p:spPr>
      </p:pic>
      <p:sp>
        <p:nvSpPr>
          <p:cNvPr id="15" name="Rectangle: Rounded Corners 14">
            <a:extLst>
              <a:ext uri="{FF2B5EF4-FFF2-40B4-BE49-F238E27FC236}">
                <a16:creationId xmlns:a16="http://schemas.microsoft.com/office/drawing/2014/main" id="{E9FD0AA2-F187-99BF-C38E-72F09A58262A}"/>
              </a:ext>
            </a:extLst>
          </p:cNvPr>
          <p:cNvSpPr/>
          <p:nvPr/>
        </p:nvSpPr>
        <p:spPr>
          <a:xfrm rot="16200000">
            <a:off x="3365801" y="-2027613"/>
            <a:ext cx="5401390" cy="11519488"/>
          </a:xfrm>
          <a:prstGeom prst="roundRect">
            <a:avLst>
              <a:gd name="adj" fmla="val 12251"/>
            </a:avLst>
          </a:prstGeom>
          <a:gradFill flip="none" rotWithShape="1">
            <a:gsLst>
              <a:gs pos="0">
                <a:schemeClr val="bg2">
                  <a:lumMod val="90000"/>
                  <a:alpha val="80000"/>
                </a:schemeClr>
              </a:gs>
              <a:gs pos="100000">
                <a:schemeClr val="bg2">
                  <a:lumMod val="75000"/>
                </a:schemeClr>
              </a:gs>
            </a:gsLst>
            <a:lin ang="0" scaled="1"/>
            <a:tileRect/>
          </a:gradFill>
          <a:ln>
            <a:solidFill>
              <a:srgbClr val="1F1F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483EA26-5B33-32F6-08F2-9CE0F3D74BB8}"/>
              </a:ext>
            </a:extLst>
          </p:cNvPr>
          <p:cNvSpPr txBox="1"/>
          <p:nvPr/>
        </p:nvSpPr>
        <p:spPr>
          <a:xfrm>
            <a:off x="365760" y="1006820"/>
            <a:ext cx="7632627" cy="5380196"/>
          </a:xfrm>
          <a:prstGeom prst="roundRect">
            <a:avLst>
              <a:gd name="adj" fmla="val 16691"/>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defRPr/>
            </a:pPr>
            <a:r>
              <a:rPr lang="en-US" sz="2400" b="1">
                <a:solidFill>
                  <a:srgbClr val="1F1F1F"/>
                </a:solidFill>
                <a:latin typeface="Speak Pro" panose="020F0502020204030204" pitchFamily="34" charset="0"/>
              </a:rPr>
              <a:t>Web UI &amp; Telegram Bot do not connect directly to MQTT or the Catalog. </a:t>
            </a:r>
            <a:endParaRPr lang="fa-IR" sz="2400" b="1">
              <a:solidFill>
                <a:srgbClr val="1F1F1F"/>
              </a:solidFill>
              <a:latin typeface="Speak Pro" panose="020F0502020204030204" pitchFamily="34" charset="0"/>
            </a:endParaRPr>
          </a:p>
          <a:p>
            <a:pPr lvl="0">
              <a:defRPr/>
            </a:pPr>
            <a:r>
              <a:rPr lang="en-US" sz="2400" b="1">
                <a:solidFill>
                  <a:srgbClr val="1F1F1F"/>
                </a:solidFill>
                <a:latin typeface="Speak Pro" panose="020F0502020204030204" pitchFamily="34" charset="0"/>
              </a:rPr>
              <a:t>They rely on the </a:t>
            </a:r>
            <a:r>
              <a:rPr lang="en-US" sz="2400" b="1" u="sng">
                <a:solidFill>
                  <a:srgbClr val="1F1F1F"/>
                </a:solidFill>
                <a:latin typeface="Speak Pro" panose="020F0502020204030204" pitchFamily="34" charset="0"/>
              </a:rPr>
              <a:t>REST API </a:t>
            </a:r>
            <a:r>
              <a:rPr lang="en-US" sz="2400" b="1">
                <a:solidFill>
                  <a:srgbClr val="1F1F1F"/>
                </a:solidFill>
                <a:latin typeface="Speak Pro" panose="020F0502020204030204" pitchFamily="34" charset="0"/>
              </a:rPr>
              <a:t>to access data.</a:t>
            </a:r>
            <a:endParaRPr lang="fa-IR" sz="2400" b="1">
              <a:solidFill>
                <a:srgbClr val="1F1F1F"/>
              </a:solidFill>
              <a:latin typeface="Speak Pro" panose="020F0502020204030204" pitchFamily="34" charset="0"/>
            </a:endParaRPr>
          </a:p>
          <a:p>
            <a:pPr lvl="0">
              <a:defRPr/>
            </a:pPr>
            <a:r>
              <a:rPr lang="en-US" sz="2400" b="1">
                <a:solidFill>
                  <a:srgbClr val="1F1F1F"/>
                </a:solidFill>
                <a:latin typeface="Speak Pro" panose="020F0502020204030204" pitchFamily="34" charset="0"/>
              </a:rPr>
              <a:t>The REST API is the central component that:</a:t>
            </a:r>
            <a:endParaRPr lang="fa-IR" sz="2400" b="1">
              <a:solidFill>
                <a:srgbClr val="1F1F1F"/>
              </a:solidFill>
              <a:latin typeface="Speak Pro" panose="020F0502020204030204" pitchFamily="34" charset="0"/>
            </a:endParaRPr>
          </a:p>
          <a:p>
            <a:pPr lvl="0">
              <a:defRPr/>
            </a:pPr>
            <a:endParaRPr lang="fa-IR" sz="2400" b="1">
              <a:solidFill>
                <a:srgbClr val="1F1F1F"/>
              </a:solidFill>
              <a:latin typeface="Speak Pro" panose="020F0502020204030204" pitchFamily="34" charset="0"/>
            </a:endParaRPr>
          </a:p>
          <a:p>
            <a:pPr marL="342900" lvl="0" indent="-342900">
              <a:buFont typeface="Arial" panose="020B0604020202020204" pitchFamily="34" charset="0"/>
              <a:buChar char="•"/>
              <a:defRPr/>
            </a:pPr>
            <a:r>
              <a:rPr lang="en-US" sz="2400" b="1">
                <a:solidFill>
                  <a:srgbClr val="1F1F1F"/>
                </a:solidFill>
                <a:latin typeface="Speak Pro" panose="020F0502020204030204" pitchFamily="34" charset="0"/>
              </a:rPr>
              <a:t>Subscribes to MQTT for real-time motion alerts.</a:t>
            </a:r>
            <a:endParaRPr lang="fa-IR" sz="2400" b="1">
              <a:solidFill>
                <a:srgbClr val="1F1F1F"/>
              </a:solidFill>
              <a:latin typeface="Speak Pro" panose="020F0502020204030204" pitchFamily="34" charset="0"/>
            </a:endParaRPr>
          </a:p>
          <a:p>
            <a:pPr marL="342900" lvl="0" indent="-342900">
              <a:buFont typeface="Arial" panose="020B0604020202020204" pitchFamily="34" charset="0"/>
              <a:buChar char="•"/>
              <a:defRPr/>
            </a:pPr>
            <a:r>
              <a:rPr lang="en-US" sz="2400" b="1">
                <a:solidFill>
                  <a:srgbClr val="1F1F1F"/>
                </a:solidFill>
                <a:latin typeface="Speak Pro" panose="020F0502020204030204" pitchFamily="34" charset="0"/>
              </a:rPr>
              <a:t>Aggregates house &amp; device info from the Catalog.</a:t>
            </a:r>
            <a:endParaRPr lang="fa-IR" sz="2400" b="1">
              <a:solidFill>
                <a:srgbClr val="1F1F1F"/>
              </a:solidFill>
              <a:latin typeface="Speak Pro" panose="020F0502020204030204" pitchFamily="34" charset="0"/>
            </a:endParaRPr>
          </a:p>
          <a:p>
            <a:pPr marL="342900" lvl="0" indent="-342900">
              <a:buFont typeface="Arial" panose="020B0604020202020204" pitchFamily="34" charset="0"/>
              <a:buChar char="•"/>
              <a:defRPr/>
            </a:pPr>
            <a:r>
              <a:rPr lang="en-US" sz="2400" b="1">
                <a:solidFill>
                  <a:srgbClr val="1F1F1F"/>
                </a:solidFill>
                <a:latin typeface="Speak Pro" panose="020F0502020204030204" pitchFamily="34" charset="0"/>
              </a:rPr>
              <a:t>Provides simple REST APIs for the clients:</a:t>
            </a:r>
            <a:endParaRPr lang="fa-IR" sz="2400" b="1">
              <a:solidFill>
                <a:srgbClr val="1F1F1F"/>
              </a:solidFill>
              <a:latin typeface="Speak Pro" panose="020F0502020204030204" pitchFamily="34" charset="0"/>
            </a:endParaRPr>
          </a:p>
          <a:p>
            <a:pPr lvl="0">
              <a:defRPr/>
            </a:pPr>
            <a:r>
              <a:rPr lang="fa-IR" sz="2400" b="1">
                <a:solidFill>
                  <a:srgbClr val="1F1F1F"/>
                </a:solidFill>
                <a:latin typeface="Speak Pro" panose="020F0502020204030204" pitchFamily="34" charset="0"/>
              </a:rPr>
              <a:t>	</a:t>
            </a:r>
            <a:r>
              <a:rPr lang="en-US" sz="2200" b="1">
                <a:solidFill>
                  <a:srgbClr val="1F1F1F"/>
                </a:solidFill>
                <a:latin typeface="Speak Pro" panose="020F0502020204030204" pitchFamily="34" charset="0"/>
              </a:rPr>
              <a:t>houses → house &amp; devices status</a:t>
            </a:r>
            <a:endParaRPr lang="fa-IR" sz="2200" b="1">
              <a:solidFill>
                <a:srgbClr val="1F1F1F"/>
              </a:solidFill>
              <a:latin typeface="Speak Pro" panose="020F0502020204030204" pitchFamily="34" charset="0"/>
            </a:endParaRPr>
          </a:p>
          <a:p>
            <a:pPr lvl="0">
              <a:defRPr/>
            </a:pPr>
            <a:r>
              <a:rPr lang="fa-IR" sz="2200" b="1">
                <a:solidFill>
                  <a:srgbClr val="1F1F1F"/>
                </a:solidFill>
                <a:latin typeface="Speak Pro" panose="020F0502020204030204" pitchFamily="34" charset="0"/>
              </a:rPr>
              <a:t>	</a:t>
            </a:r>
            <a:r>
              <a:rPr lang="en-US" sz="2200" b="1">
                <a:solidFill>
                  <a:srgbClr val="1F1F1F"/>
                </a:solidFill>
                <a:latin typeface="Speak Pro" panose="020F0502020204030204" pitchFamily="34" charset="0"/>
              </a:rPr>
              <a:t>motion_alerts → active alerts in the last 5 minutes</a:t>
            </a:r>
            <a:endParaRPr lang="fa-IR" sz="2200" b="1">
              <a:solidFill>
                <a:srgbClr val="1F1F1F"/>
              </a:solidFill>
              <a:latin typeface="Speak Pro" panose="020F0502020204030204" pitchFamily="34" charset="0"/>
            </a:endParaRPr>
          </a:p>
          <a:p>
            <a:pPr marL="342900" lvl="0" indent="-342900">
              <a:buFont typeface="Arial" panose="020B0604020202020204" pitchFamily="34" charset="0"/>
              <a:buChar char="•"/>
              <a:defRPr/>
            </a:pPr>
            <a:r>
              <a:rPr lang="en-US" sz="2400" b="1">
                <a:solidFill>
                  <a:srgbClr val="1F1F1F"/>
                </a:solidFill>
                <a:latin typeface="Speak Pro" panose="020F0502020204030204" pitchFamily="34" charset="0"/>
              </a:rPr>
              <a:t>Adds lastCommandReason → explains why a light is ON/OFF (This is likely a feature of the API or the Catalog, not the clients).</a:t>
            </a:r>
          </a:p>
        </p:txBody>
      </p:sp>
      <p:sp>
        <p:nvSpPr>
          <p:cNvPr id="19" name="TextBox 18">
            <a:extLst>
              <a:ext uri="{FF2B5EF4-FFF2-40B4-BE49-F238E27FC236}">
                <a16:creationId xmlns:a16="http://schemas.microsoft.com/office/drawing/2014/main" id="{77A69DB4-5AC3-35D0-E911-FA87244789CC}"/>
              </a:ext>
            </a:extLst>
          </p:cNvPr>
          <p:cNvSpPr txBox="1"/>
          <p:nvPr/>
        </p:nvSpPr>
        <p:spPr>
          <a:xfrm>
            <a:off x="306751" y="249425"/>
            <a:ext cx="11455308" cy="649188"/>
          </a:xfrm>
          <a:prstGeom prst="roundRect">
            <a:avLst>
              <a:gd name="adj" fmla="val 5000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400" b="1" cap="all">
                <a:solidFill>
                  <a:schemeClr val="bg1">
                    <a:lumMod val="95000"/>
                  </a:schemeClr>
                </a:solidFill>
                <a:latin typeface="Biome" panose="020B0503030204020804" pitchFamily="34" charset="0"/>
                <a:cs typeface="Biome" panose="020B0503030204020804" pitchFamily="34" charset="0"/>
              </a:rPr>
              <a:t>Operator Control – API Gateway</a:t>
            </a:r>
          </a:p>
        </p:txBody>
      </p:sp>
      <p:sp>
        <p:nvSpPr>
          <p:cNvPr id="5" name="TextBox 4">
            <a:extLst>
              <a:ext uri="{FF2B5EF4-FFF2-40B4-BE49-F238E27FC236}">
                <a16:creationId xmlns:a16="http://schemas.microsoft.com/office/drawing/2014/main" id="{35BCB40B-1552-0254-870B-4347BF0A2A64}"/>
              </a:ext>
            </a:extLst>
          </p:cNvPr>
          <p:cNvSpPr txBox="1"/>
          <p:nvPr/>
        </p:nvSpPr>
        <p:spPr>
          <a:xfrm>
            <a:off x="-5892985" y="1095997"/>
            <a:ext cx="4279827" cy="5272266"/>
          </a:xfrm>
          <a:prstGeom prst="roundRect">
            <a:avLst>
              <a:gd name="adj" fmla="val 16691"/>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r>
              <a:rPr lang="en-US" sz="2600" b="1">
                <a:solidFill>
                  <a:srgbClr val="1F1F1F"/>
                </a:solidFill>
                <a:latin typeface="Speak Pro" panose="020F0502020204030204" pitchFamily="34" charset="0"/>
              </a:rPr>
              <a:t>Users: Homeowners</a:t>
            </a:r>
          </a:p>
          <a:p>
            <a:pPr lvl="0" algn="just">
              <a:defRPr/>
            </a:pPr>
            <a:endParaRPr lang="en-US" sz="2600" b="1">
              <a:solidFill>
                <a:srgbClr val="1F1F1F"/>
              </a:solidFill>
              <a:latin typeface="Speak Pro" panose="020F0502020204030204" pitchFamily="34" charset="0"/>
            </a:endParaRPr>
          </a:p>
          <a:p>
            <a:pPr lvl="0" algn="just">
              <a:defRPr/>
            </a:pPr>
            <a:r>
              <a:rPr lang="en-US" sz="2600" b="1">
                <a:solidFill>
                  <a:srgbClr val="1F1F1F"/>
                </a:solidFill>
                <a:latin typeface="Speak Pro" panose="020F0502020204030204" pitchFamily="34" charset="0"/>
              </a:rPr>
              <a:t>Interfaces:</a:t>
            </a:r>
          </a:p>
          <a:p>
            <a:pPr lvl="0" algn="just">
              <a:defRPr/>
            </a:pPr>
            <a:r>
              <a:rPr lang="en-US" sz="2600" b="1">
                <a:solidFill>
                  <a:srgbClr val="1F1F1F"/>
                </a:solidFill>
                <a:latin typeface="Speak Pro" panose="020F0502020204030204" pitchFamily="34" charset="0"/>
              </a:rPr>
              <a:t>Web Application</a:t>
            </a:r>
          </a:p>
          <a:p>
            <a:pPr lvl="0" algn="just">
              <a:defRPr/>
            </a:pPr>
            <a:r>
              <a:rPr lang="en-US" sz="2600" b="1">
                <a:solidFill>
                  <a:srgbClr val="1F1F1F"/>
                </a:solidFill>
                <a:latin typeface="Speak Pro" panose="020F0502020204030204" pitchFamily="34" charset="0"/>
              </a:rPr>
              <a:t>Telegram Bot </a:t>
            </a:r>
          </a:p>
          <a:p>
            <a:pPr lvl="0" algn="just">
              <a:defRPr/>
            </a:pPr>
            <a:endParaRPr lang="en-US" sz="2600" b="1">
              <a:solidFill>
                <a:srgbClr val="1F1F1F"/>
              </a:solidFill>
              <a:latin typeface="Speak Pro" panose="020F0502020204030204" pitchFamily="34" charset="0"/>
            </a:endParaRPr>
          </a:p>
          <a:p>
            <a:pPr lvl="0" algn="just">
              <a:defRPr/>
            </a:pPr>
            <a:r>
              <a:rPr lang="en-US" sz="2600" b="1">
                <a:solidFill>
                  <a:srgbClr val="1F1F1F"/>
                </a:solidFill>
                <a:latin typeface="Speak Pro" panose="020F0502020204030204" pitchFamily="34" charset="0"/>
              </a:rPr>
              <a:t>Real-time backbone: </a:t>
            </a:r>
          </a:p>
          <a:p>
            <a:pPr lvl="0" algn="just">
              <a:defRPr/>
            </a:pPr>
            <a:r>
              <a:rPr lang="en-US" sz="2600" b="1">
                <a:solidFill>
                  <a:srgbClr val="1F1F1F"/>
                </a:solidFill>
                <a:latin typeface="Speak Pro" panose="020F0502020204030204" pitchFamily="34" charset="0"/>
              </a:rPr>
              <a:t>MQTT + REST</a:t>
            </a:r>
          </a:p>
          <a:p>
            <a:pPr lvl="0" algn="just">
              <a:defRPr/>
            </a:pPr>
            <a:endParaRPr lang="en-US" sz="2600" b="1">
              <a:solidFill>
                <a:srgbClr val="1F1F1F"/>
              </a:solidFill>
              <a:latin typeface="Speak Pro" panose="020F0502020204030204" pitchFamily="34" charset="0"/>
            </a:endParaRPr>
          </a:p>
          <a:p>
            <a:pPr lvl="0" algn="just">
              <a:defRPr/>
            </a:pPr>
            <a:r>
              <a:rPr lang="en-US" sz="2600" b="1">
                <a:solidFill>
                  <a:srgbClr val="1F1F1F"/>
                </a:solidFill>
                <a:latin typeface="Speak Pro" panose="020F0502020204030204" pitchFamily="34" charset="0"/>
              </a:rPr>
              <a:t>For instant awareness and easy control of the smart home</a:t>
            </a:r>
          </a:p>
        </p:txBody>
      </p:sp>
      <p:sp>
        <p:nvSpPr>
          <p:cNvPr id="8" name="TextBox 7">
            <a:extLst>
              <a:ext uri="{FF2B5EF4-FFF2-40B4-BE49-F238E27FC236}">
                <a16:creationId xmlns:a16="http://schemas.microsoft.com/office/drawing/2014/main" id="{ACBF3DC6-F758-F0BC-7838-E871E5BA8155}"/>
              </a:ext>
            </a:extLst>
          </p:cNvPr>
          <p:cNvSpPr txBox="1"/>
          <p:nvPr/>
        </p:nvSpPr>
        <p:spPr>
          <a:xfrm>
            <a:off x="115685" y="11241930"/>
            <a:ext cx="6709087" cy="28620143"/>
          </a:xfrm>
          <a:prstGeom prst="rect">
            <a:avLst/>
          </a:prstGeom>
          <a:solidFill>
            <a:srgbClr val="1F1F1F"/>
          </a:solidFill>
        </p:spPr>
        <p:txBody>
          <a:bodyPr wrap="square">
            <a:spAutoFit/>
          </a:bodyPr>
          <a:lstStyle/>
          <a:p>
            <a:pPr>
              <a:lnSpc>
                <a:spcPts val="1425"/>
              </a:lnSpc>
              <a:buNone/>
            </a:pPr>
            <a:r>
              <a:rPr lang="en-US" sz="800" b="0">
                <a:solidFill>
                  <a:srgbClr val="C586C0"/>
                </a:solidFill>
                <a:effectLst/>
                <a:latin typeface="Consolas" panose="020B0609020204030204" pitchFamily="49" charset="0"/>
              </a:rPr>
              <a:t>import</a:t>
            </a:r>
            <a:r>
              <a:rPr lang="en-US" sz="800" b="0">
                <a:solidFill>
                  <a:srgbClr val="CCCCCC"/>
                </a:solidFill>
                <a:effectLst/>
                <a:latin typeface="Consolas" panose="020B0609020204030204" pitchFamily="49" charset="0"/>
              </a:rPr>
              <a:t> requests</a:t>
            </a:r>
          </a:p>
          <a:p>
            <a:pPr>
              <a:lnSpc>
                <a:spcPts val="1425"/>
              </a:lnSpc>
              <a:buNone/>
            </a:pPr>
            <a:r>
              <a:rPr lang="en-US" sz="800" b="0">
                <a:solidFill>
                  <a:srgbClr val="C586C0"/>
                </a:solidFill>
                <a:effectLst/>
                <a:latin typeface="Consolas" panose="020B0609020204030204" pitchFamily="49" charset="0"/>
              </a:rPr>
              <a:t>import</a:t>
            </a:r>
            <a:r>
              <a:rPr lang="en-US" sz="800" b="0">
                <a:solidFill>
                  <a:srgbClr val="CCCCCC"/>
                </a:solidFill>
                <a:effectLst/>
                <a:latin typeface="Consolas" panose="020B0609020204030204" pitchFamily="49" charset="0"/>
              </a:rPr>
              <a:t> cherrypy</a:t>
            </a:r>
          </a:p>
          <a:p>
            <a:pPr>
              <a:lnSpc>
                <a:spcPts val="1425"/>
              </a:lnSpc>
              <a:buNone/>
            </a:pPr>
            <a:r>
              <a:rPr lang="en-US" sz="800" b="0">
                <a:solidFill>
                  <a:srgbClr val="C586C0"/>
                </a:solidFill>
                <a:effectLst/>
                <a:latin typeface="Consolas" panose="020B0609020204030204" pitchFamily="49" charset="0"/>
              </a:rPr>
              <a:t>import</a:t>
            </a:r>
            <a:r>
              <a:rPr lang="en-US" sz="800" b="0">
                <a:solidFill>
                  <a:srgbClr val="CCCCCC"/>
                </a:solidFill>
                <a:effectLst/>
                <a:latin typeface="Consolas" panose="020B0609020204030204" pitchFamily="49" charset="0"/>
              </a:rPr>
              <a:t> time</a:t>
            </a:r>
          </a:p>
          <a:p>
            <a:pPr>
              <a:lnSpc>
                <a:spcPts val="1425"/>
              </a:lnSpc>
              <a:buNone/>
            </a:pPr>
            <a:r>
              <a:rPr lang="en-US" sz="800" b="0">
                <a:solidFill>
                  <a:srgbClr val="C586C0"/>
                </a:solidFill>
                <a:effectLst/>
                <a:latin typeface="Consolas" panose="020B0609020204030204" pitchFamily="49" charset="0"/>
              </a:rPr>
              <a:t>import</a:t>
            </a:r>
            <a:r>
              <a:rPr lang="en-US" sz="800" b="0">
                <a:solidFill>
                  <a:srgbClr val="CCCCCC"/>
                </a:solidFill>
                <a:effectLst/>
                <a:latin typeface="Consolas" panose="020B0609020204030204" pitchFamily="49" charset="0"/>
              </a:rPr>
              <a:t> json</a:t>
            </a:r>
          </a:p>
          <a:p>
            <a:pPr>
              <a:lnSpc>
                <a:spcPts val="1425"/>
              </a:lnSpc>
              <a:buNone/>
            </a:pPr>
            <a:r>
              <a:rPr lang="en-US" sz="800" b="0">
                <a:solidFill>
                  <a:srgbClr val="C586C0"/>
                </a:solidFill>
                <a:effectLst/>
                <a:latin typeface="Consolas" panose="020B0609020204030204" pitchFamily="49" charset="0"/>
              </a:rPr>
              <a:t>import</a:t>
            </a:r>
            <a:r>
              <a:rPr lang="en-US" sz="800" b="0">
                <a:solidFill>
                  <a:srgbClr val="CCCCCC"/>
                </a:solidFill>
                <a:effectLst/>
                <a:latin typeface="Consolas" panose="020B0609020204030204" pitchFamily="49" charset="0"/>
              </a:rPr>
              <a:t> threading</a:t>
            </a:r>
          </a:p>
          <a:p>
            <a:pPr>
              <a:lnSpc>
                <a:spcPts val="1425"/>
              </a:lnSpc>
              <a:buNone/>
            </a:pPr>
            <a:r>
              <a:rPr lang="en-US" sz="800" b="0">
                <a:solidFill>
                  <a:srgbClr val="C586C0"/>
                </a:solidFill>
                <a:effectLst/>
                <a:latin typeface="Consolas" panose="020B0609020204030204" pitchFamily="49" charset="0"/>
              </a:rPr>
              <a:t>from</a:t>
            </a:r>
            <a:r>
              <a:rPr lang="en-US" sz="800" b="0">
                <a:solidFill>
                  <a:srgbClr val="CCCCCC"/>
                </a:solidFill>
                <a:effectLst/>
                <a:latin typeface="Consolas" panose="020B0609020204030204" pitchFamily="49" charset="0"/>
              </a:rPr>
              <a:t> MyMQTT2 </a:t>
            </a:r>
            <a:r>
              <a:rPr lang="en-US" sz="800" b="0">
                <a:solidFill>
                  <a:srgbClr val="C586C0"/>
                </a:solidFill>
                <a:effectLst/>
                <a:latin typeface="Consolas" panose="020B0609020204030204" pitchFamily="49" charset="0"/>
              </a:rPr>
              <a:t>import</a:t>
            </a:r>
            <a:r>
              <a:rPr lang="en-US" sz="800" b="0">
                <a:solidFill>
                  <a:srgbClr val="CCCCCC"/>
                </a:solidFill>
                <a:effectLst/>
                <a:latin typeface="Consolas" panose="020B0609020204030204" pitchFamily="49" charset="0"/>
              </a:rPr>
              <a:t> MyMQTT </a:t>
            </a:r>
          </a:p>
          <a:p>
            <a:pPr>
              <a:lnSpc>
                <a:spcPts val="1425"/>
              </a:lnSpc>
              <a:buNone/>
            </a:pPr>
            <a:br>
              <a:rPr lang="en-US" sz="800" b="0">
                <a:solidFill>
                  <a:srgbClr val="CCCCCC"/>
                </a:solidFill>
                <a:effectLst/>
                <a:latin typeface="Consolas" panose="020B0609020204030204" pitchFamily="49" charset="0"/>
              </a:rPr>
            </a:br>
            <a:r>
              <a:rPr lang="en-US" sz="800" b="0">
                <a:solidFill>
                  <a:srgbClr val="569CD6"/>
                </a:solidFill>
                <a:effectLst/>
                <a:latin typeface="Consolas" panose="020B0609020204030204" pitchFamily="49" charset="0"/>
              </a:rPr>
              <a:t>class</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OperatorControl</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exposed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True</a:t>
            </a:r>
            <a:endParaRPr lang="en-US" sz="800" b="0">
              <a:solidFill>
                <a:srgbClr val="CCCCCC"/>
              </a:solidFill>
              <a:effectLst/>
              <a:latin typeface="Consolas" panose="020B0609020204030204" pitchFamily="49" charset="0"/>
            </a:endParaRP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__init__</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catalog_address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.catalog_address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catalog_address.rstrip(</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.houses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.motion_alerts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 </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.mqtt_client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None</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try</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broker, port, main_topic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.get_mqtt_config()</a:t>
            </a:r>
          </a:p>
          <a:p>
            <a:pPr>
              <a:lnSpc>
                <a:spcPts val="1425"/>
              </a:lnSpc>
              <a:buNone/>
            </a:pPr>
            <a:r>
              <a:rPr lang="en-US" sz="800" b="0">
                <a:solidFill>
                  <a:srgbClr val="CCCCCC"/>
                </a:solidFill>
                <a:effectLst/>
                <a:latin typeface="Consolas" panose="020B0609020204030204" pitchFamily="49" charset="0"/>
              </a:rPr>
              <a:t>            client_id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"OperatorControl_</a:t>
            </a:r>
            <a:r>
              <a:rPr lang="en-US" sz="800" b="0">
                <a:solidFill>
                  <a:srgbClr val="569CD6"/>
                </a:solidFill>
                <a:effectLst/>
                <a:latin typeface="Consolas" panose="020B0609020204030204" pitchFamily="49" charset="0"/>
              </a:rPr>
              <a:t>{</a:t>
            </a:r>
            <a:r>
              <a:rPr lang="en-US" sz="800" b="0">
                <a:solidFill>
                  <a:srgbClr val="4EC9B0"/>
                </a:solidFill>
                <a:effectLst/>
                <a:latin typeface="Consolas" panose="020B0609020204030204" pitchFamily="49" charset="0"/>
              </a:rPr>
              <a:t>int</a:t>
            </a:r>
            <a:r>
              <a:rPr lang="en-US" sz="800" b="0">
                <a:solidFill>
                  <a:srgbClr val="CCCCCC"/>
                </a:solidFill>
                <a:effectLst/>
                <a:latin typeface="Consolas" panose="020B0609020204030204" pitchFamily="49" charset="0"/>
              </a:rPr>
              <a:t>(time.time())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.mqtt_client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MyMQTT(client_id, broker, port,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.mqtt_client.start()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.mqtt_client.mySubscribe(</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main_topic</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/sensors/#"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"[MQTT] Operator Control subscribed to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main_topic</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/sensors/#"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except</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Exception</a:t>
            </a: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as</a:t>
            </a:r>
            <a:r>
              <a:rPr lang="en-US" sz="800" b="0">
                <a:solidFill>
                  <a:srgbClr val="CCCCCC"/>
                </a:solidFill>
                <a:effectLst/>
                <a:latin typeface="Consolas" panose="020B0609020204030204" pitchFamily="49" charset="0"/>
              </a:rPr>
              <a:t> e:</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"[FATAL ERROR] Could not start MQTT client: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6A9955"/>
                </a:solidFill>
                <a:effectLst/>
                <a:latin typeface="Consolas" panose="020B0609020204030204" pitchFamily="49" charset="0"/>
              </a:rPr>
              <a:t># Start a background thread to periodically update the house list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.house_update_thread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threading.Thread(</a:t>
            </a:r>
            <a:r>
              <a:rPr lang="en-US" sz="800" b="0">
                <a:solidFill>
                  <a:srgbClr val="9CDCFE"/>
                </a:solidFill>
                <a:effectLst/>
                <a:latin typeface="Consolas" panose="020B0609020204030204" pitchFamily="49" charset="0"/>
              </a:rPr>
              <a:t>target</a:t>
            </a:r>
            <a:r>
              <a:rPr lang="en-US" sz="800" b="0">
                <a:solidFill>
                  <a:srgbClr val="D4D4D4"/>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.periodic_house_update, </a:t>
            </a:r>
            <a:r>
              <a:rPr lang="en-US" sz="800" b="0">
                <a:solidFill>
                  <a:srgbClr val="9CDCFE"/>
                </a:solidFill>
                <a:effectLst/>
                <a:latin typeface="Consolas" panose="020B0609020204030204" pitchFamily="49" charset="0"/>
              </a:rPr>
              <a:t>daemon</a:t>
            </a:r>
            <a:r>
              <a:rPr lang="en-US" sz="800" b="0">
                <a:solidFill>
                  <a:srgbClr val="D4D4D4"/>
                </a:solidFill>
                <a:effectLst/>
                <a:latin typeface="Consolas" panose="020B0609020204030204" pitchFamily="49" charset="0"/>
              </a:rPr>
              <a:t>=</a:t>
            </a:r>
            <a:r>
              <a:rPr lang="en-US" sz="800" b="0">
                <a:solidFill>
                  <a:srgbClr val="569CD6"/>
                </a:solidFill>
                <a:effectLst/>
                <a:latin typeface="Consolas" panose="020B0609020204030204" pitchFamily="49" charset="0"/>
              </a:rPr>
              <a:t>True</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.house_update_thread.start()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notify</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topic</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payload</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try</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"[MQTT NOTIFY] Received message on topic: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topic</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parts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topic.split(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len</a:t>
            </a:r>
            <a:r>
              <a:rPr lang="en-US" sz="800" b="0">
                <a:solidFill>
                  <a:srgbClr val="CCCCCC"/>
                </a:solidFill>
                <a:effectLst/>
                <a:latin typeface="Consolas" panose="020B0609020204030204" pitchFamily="49" charset="0"/>
              </a:rPr>
              <a:t>(parts) </a:t>
            </a:r>
            <a:r>
              <a:rPr lang="en-US" sz="800" b="0">
                <a:solidFill>
                  <a:srgbClr val="D4D4D4"/>
                </a:solidFill>
                <a:effectLst/>
                <a:latin typeface="Consolas" panose="020B0609020204030204" pitchFamily="49" charset="0"/>
              </a:rPr>
              <a:t>&lt;</a:t>
            </a:r>
            <a:r>
              <a:rPr lang="en-US" sz="800" b="0">
                <a:solidFill>
                  <a:srgbClr val="CCCCCC"/>
                </a:solidFill>
                <a:effectLst/>
                <a:latin typeface="Consolas" panose="020B0609020204030204" pitchFamily="49" charset="0"/>
              </a:rPr>
              <a:t> </a:t>
            </a:r>
            <a:r>
              <a:rPr lang="en-US" sz="800" b="0">
                <a:solidFill>
                  <a:srgbClr val="B5CEA8"/>
                </a:solidFill>
                <a:effectLst/>
                <a:latin typeface="Consolas" panose="020B0609020204030204" pitchFamily="49" charset="0"/>
              </a:rPr>
              <a:t>6</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or</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"motion_sensor"</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not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in</a:t>
            </a:r>
            <a:r>
              <a:rPr lang="en-US" sz="800" b="0">
                <a:solidFill>
                  <a:srgbClr val="CCCCCC"/>
                </a:solidFill>
                <a:effectLst/>
                <a:latin typeface="Consolas" panose="020B0609020204030204" pitchFamily="49" charset="0"/>
              </a:rPr>
              <a:t> parts[</a:t>
            </a:r>
            <a:r>
              <a:rPr lang="en-US" sz="800" b="0">
                <a:solidFill>
                  <a:srgbClr val="D4D4D4"/>
                </a:solidFill>
                <a:effectLst/>
                <a:latin typeface="Consolas" panose="020B0609020204030204" pitchFamily="49" charset="0"/>
              </a:rPr>
              <a:t>-</a:t>
            </a:r>
            <a:r>
              <a:rPr lang="en-US" sz="800" b="0">
                <a:solidFill>
                  <a:srgbClr val="B5CEA8"/>
                </a:solidFill>
                <a:effectLst/>
                <a:latin typeface="Consolas" panose="020B0609020204030204" pitchFamily="49" charset="0"/>
              </a:rPr>
              <a:t>1</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value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payload.get(</a:t>
            </a:r>
            <a:r>
              <a:rPr lang="en-US" sz="800" b="0">
                <a:solidFill>
                  <a:srgbClr val="CE9178"/>
                </a:solidFill>
                <a:effectLst/>
                <a:latin typeface="Consolas" panose="020B0609020204030204" pitchFamily="49" charset="0"/>
              </a:rPr>
              <a:t>"e"</a:t>
            </a:r>
            <a:r>
              <a:rPr lang="en-US" sz="800" b="0">
                <a:solidFill>
                  <a:srgbClr val="CCCCCC"/>
                </a:solidFill>
                <a:effectLst/>
                <a:latin typeface="Consolas" panose="020B0609020204030204" pitchFamily="49" charset="0"/>
              </a:rPr>
              <a:t>, [{}])[</a:t>
            </a:r>
            <a:r>
              <a:rPr lang="en-US" sz="800" b="0">
                <a:solidFill>
                  <a:srgbClr val="B5CEA8"/>
                </a:solidFill>
                <a:effectLst/>
                <a:latin typeface="Consolas" panose="020B0609020204030204" pitchFamily="49" charset="0"/>
              </a:rPr>
              <a:t>0</a:t>
            </a:r>
            <a:r>
              <a:rPr lang="en-US" sz="800" b="0">
                <a:solidFill>
                  <a:srgbClr val="CCCCCC"/>
                </a:solidFill>
                <a:effectLst/>
                <a:latin typeface="Consolas" panose="020B0609020204030204" pitchFamily="49" charset="0"/>
              </a:rPr>
              <a:t>].get(</a:t>
            </a:r>
            <a:r>
              <a:rPr lang="en-US" sz="800" b="0">
                <a:solidFill>
                  <a:srgbClr val="CE9178"/>
                </a:solidFill>
                <a:effectLst/>
                <a:latin typeface="Consolas" panose="020B0609020204030204" pitchFamily="49" charset="0"/>
              </a:rPr>
              <a:t>"v"</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value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"Detected"</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unit_key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parts[</a:t>
            </a:r>
            <a:r>
              <a:rPr lang="en-US" sz="800" b="0">
                <a:solidFill>
                  <a:srgbClr val="B5CEA8"/>
                </a:solidFill>
                <a:effectLst/>
                <a:latin typeface="Consolas" panose="020B0609020204030204" pitchFamily="49" charset="0"/>
              </a:rPr>
              <a:t>2</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parts[</a:t>
            </a:r>
            <a:r>
              <a:rPr lang="en-US" sz="800" b="0">
                <a:solidFill>
                  <a:srgbClr val="B5CEA8"/>
                </a:solidFill>
                <a:effectLst/>
                <a:latin typeface="Consolas" panose="020B0609020204030204" pitchFamily="49" charset="0"/>
              </a:rPr>
              <a:t>3</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parts[</a:t>
            </a:r>
            <a:r>
              <a:rPr lang="en-US" sz="800" b="0">
                <a:solidFill>
                  <a:srgbClr val="B5CEA8"/>
                </a:solidFill>
                <a:effectLst/>
                <a:latin typeface="Consolas" panose="020B0609020204030204" pitchFamily="49" charset="0"/>
              </a:rPr>
              <a:t>4</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.motion_alerts[unit_key]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time.time()</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"[ALERT] Real-time motion alert received for unit: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unit_key</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except</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Exception</a:t>
            </a: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as</a:t>
            </a:r>
            <a:r>
              <a:rPr lang="en-US" sz="800" b="0">
                <a:solidFill>
                  <a:srgbClr val="CCCCCC"/>
                </a:solidFill>
                <a:effectLst/>
                <a:latin typeface="Consolas" panose="020B0609020204030204" pitchFamily="49" charset="0"/>
              </a:rPr>
              <a:t> e:</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"[ERROR] Could not process MQTT message in Operator Control: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get_mqtt_config</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r_broker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requests.get(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.catalog_address</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/broker"</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timeout</a:t>
            </a:r>
            <a:r>
              <a:rPr lang="en-US" sz="800" b="0">
                <a:solidFill>
                  <a:srgbClr val="D4D4D4"/>
                </a:solidFill>
                <a:effectLst/>
                <a:latin typeface="Consolas" panose="020B0609020204030204" pitchFamily="49" charset="0"/>
              </a:rPr>
              <a:t>=</a:t>
            </a:r>
            <a:r>
              <a:rPr lang="en-US" sz="800" b="0">
                <a:solidFill>
                  <a:srgbClr val="B5CEA8"/>
                </a:solidFill>
                <a:effectLst/>
                <a:latin typeface="Consolas" panose="020B0609020204030204" pitchFamily="49" charset="0"/>
              </a:rPr>
              <a:t>5</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r_broker.raise_for_status()</a:t>
            </a:r>
          </a:p>
          <a:p>
            <a:pPr>
              <a:lnSpc>
                <a:spcPts val="1425"/>
              </a:lnSpc>
              <a:buNone/>
            </a:pPr>
            <a:r>
              <a:rPr lang="en-US" sz="800" b="0">
                <a:solidFill>
                  <a:srgbClr val="CCCCCC"/>
                </a:solidFill>
                <a:effectLst/>
                <a:latin typeface="Consolas" panose="020B0609020204030204" pitchFamily="49" charset="0"/>
              </a:rPr>
              <a:t>        broker_info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r_broker.json()</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r_topic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requests.get(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.catalog_address</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/topic"</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timeout</a:t>
            </a:r>
            <a:r>
              <a:rPr lang="en-US" sz="800" b="0">
                <a:solidFill>
                  <a:srgbClr val="D4D4D4"/>
                </a:solidFill>
                <a:effectLst/>
                <a:latin typeface="Consolas" panose="020B0609020204030204" pitchFamily="49" charset="0"/>
              </a:rPr>
              <a:t>=</a:t>
            </a:r>
            <a:r>
              <a:rPr lang="en-US" sz="800" b="0">
                <a:solidFill>
                  <a:srgbClr val="B5CEA8"/>
                </a:solidFill>
                <a:effectLst/>
                <a:latin typeface="Consolas" panose="020B0609020204030204" pitchFamily="49" charset="0"/>
              </a:rPr>
              <a:t>5</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r_topic.raise_for_status()</a:t>
            </a:r>
          </a:p>
          <a:p>
            <a:pPr>
              <a:lnSpc>
                <a:spcPts val="1425"/>
              </a:lnSpc>
              <a:buNone/>
            </a:pPr>
            <a:r>
              <a:rPr lang="en-US" sz="800" b="0">
                <a:solidFill>
                  <a:srgbClr val="CCCCCC"/>
                </a:solidFill>
                <a:effectLst/>
                <a:latin typeface="Consolas" panose="020B0609020204030204" pitchFamily="49" charset="0"/>
              </a:rPr>
              <a:t>        main_topic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r_topic.text.strip(</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broker_info[</a:t>
            </a:r>
            <a:r>
              <a:rPr lang="en-US" sz="800" b="0">
                <a:solidFill>
                  <a:srgbClr val="CE9178"/>
                </a:solidFill>
                <a:effectLst/>
                <a:latin typeface="Consolas" panose="020B0609020204030204" pitchFamily="49" charset="0"/>
              </a:rPr>
              <a:t>"IP"</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int</a:t>
            </a:r>
            <a:r>
              <a:rPr lang="en-US" sz="800" b="0">
                <a:solidFill>
                  <a:srgbClr val="CCCCCC"/>
                </a:solidFill>
                <a:effectLst/>
                <a:latin typeface="Consolas" panose="020B0609020204030204" pitchFamily="49" charset="0"/>
              </a:rPr>
              <a:t>(broker_info[</a:t>
            </a:r>
            <a:r>
              <a:rPr lang="en-US" sz="800" b="0">
                <a:solidFill>
                  <a:srgbClr val="CE9178"/>
                </a:solidFill>
                <a:effectLst/>
                <a:latin typeface="Consolas" panose="020B0609020204030204" pitchFamily="49" charset="0"/>
              </a:rPr>
              <a:t>"port"</a:t>
            </a:r>
            <a:r>
              <a:rPr lang="en-US" sz="800" b="0">
                <a:solidFill>
                  <a:srgbClr val="CCCCCC"/>
                </a:solidFill>
                <a:effectLst/>
                <a:latin typeface="Consolas" panose="020B0609020204030204" pitchFamily="49" charset="0"/>
              </a:rPr>
              <a:t>]), main_topic</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@cherrypy.tools.json_out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GET</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9CDCFE"/>
                </a:solidFill>
                <a:effectLst/>
                <a:latin typeface="Consolas" panose="020B0609020204030204" pitchFamily="49" charset="0"/>
              </a:rPr>
              <a:t>uri</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9CDCFE"/>
                </a:solidFill>
                <a:effectLst/>
                <a:latin typeface="Consolas" panose="020B0609020204030204" pitchFamily="49" charset="0"/>
              </a:rPr>
              <a:t>params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not</a:t>
            </a:r>
            <a:r>
              <a:rPr lang="en-US" sz="800" b="0">
                <a:solidFill>
                  <a:srgbClr val="CCCCCC"/>
                </a:solidFill>
                <a:effectLst/>
                <a:latin typeface="Consolas" panose="020B0609020204030204" pitchFamily="49" charset="0"/>
              </a:rPr>
              <a:t> uri:</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"error"</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"Invalid endpoint."</a:t>
            </a:r>
            <a:r>
              <a:rPr lang="en-US" sz="800" b="0">
                <a:solidFill>
                  <a:srgbClr val="CCCCCC"/>
                </a:solidFill>
                <a:effectLst/>
                <a:latin typeface="Consolas" panose="020B0609020204030204" pitchFamily="49" charset="0"/>
              </a:rPr>
              <a: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path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uri[</a:t>
            </a:r>
            <a:r>
              <a:rPr lang="en-US" sz="800" b="0">
                <a:solidFill>
                  <a:srgbClr val="B5CEA8"/>
                </a:solidFill>
                <a:effectLst/>
                <a:latin typeface="Consolas" panose="020B0609020204030204" pitchFamily="49" charset="0"/>
              </a:rPr>
              <a:t>0</a:t>
            </a:r>
            <a:r>
              <a:rPr lang="en-US" sz="800" b="0">
                <a:solidFill>
                  <a:srgbClr val="CCCCCC"/>
                </a:solidFill>
                <a:effectLst/>
                <a:latin typeface="Consolas" panose="020B0609020204030204" pitchFamily="49" charset="0"/>
              </a:rPr>
              <a:t>].lower()</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path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"houses"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.get_realtime_data()</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elif</a:t>
            </a:r>
            <a:r>
              <a:rPr lang="en-US" sz="800" b="0">
                <a:solidFill>
                  <a:srgbClr val="CCCCCC"/>
                </a:solidFill>
                <a:effectLst/>
                <a:latin typeface="Consolas" panose="020B0609020204030204" pitchFamily="49" charset="0"/>
              </a:rPr>
              <a:t> path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"motion_alerts"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active_alerts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key </a:t>
            </a:r>
            <a:r>
              <a:rPr lang="en-US" sz="800" b="0">
                <a:solidFill>
                  <a:srgbClr val="C586C0"/>
                </a:solidFill>
                <a:effectLst/>
                <a:latin typeface="Consolas" panose="020B0609020204030204" pitchFamily="49" charset="0"/>
              </a:rPr>
              <a:t>for</a:t>
            </a:r>
            <a:r>
              <a:rPr lang="en-US" sz="800" b="0">
                <a:solidFill>
                  <a:srgbClr val="CCCCCC"/>
                </a:solidFill>
                <a:effectLst/>
                <a:latin typeface="Consolas" panose="020B0609020204030204" pitchFamily="49" charset="0"/>
              </a:rPr>
              <a:t> key, ts </a:t>
            </a:r>
            <a:r>
              <a:rPr lang="en-US" sz="800" b="0">
                <a:solidFill>
                  <a:srgbClr val="C586C0"/>
                </a:solidFill>
                <a:effectLst/>
                <a:latin typeface="Consolas" panose="020B0609020204030204" pitchFamily="49" charset="0"/>
              </a:rPr>
              <a:t>in</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.motion_alerts.items()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time.time()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ts </a:t>
            </a:r>
            <a:r>
              <a:rPr lang="en-US" sz="800" b="0">
                <a:solidFill>
                  <a:srgbClr val="D4D4D4"/>
                </a:solidFill>
                <a:effectLst/>
                <a:latin typeface="Consolas" panose="020B0609020204030204" pitchFamily="49" charset="0"/>
              </a:rPr>
              <a:t>&lt;</a:t>
            </a:r>
            <a:r>
              <a:rPr lang="en-US" sz="800" b="0">
                <a:solidFill>
                  <a:srgbClr val="CCCCCC"/>
                </a:solidFill>
                <a:effectLst/>
                <a:latin typeface="Consolas" panose="020B0609020204030204" pitchFamily="49" charset="0"/>
              </a:rPr>
              <a:t> </a:t>
            </a:r>
            <a:r>
              <a:rPr lang="en-US" sz="800" b="0">
                <a:solidFill>
                  <a:srgbClr val="B5CEA8"/>
                </a:solidFill>
                <a:effectLst/>
                <a:latin typeface="Consolas" panose="020B0609020204030204" pitchFamily="49" charset="0"/>
              </a:rPr>
              <a:t>300</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"activeAlerts"</a:t>
            </a:r>
            <a:r>
              <a:rPr lang="en-US" sz="800" b="0">
                <a:solidFill>
                  <a:srgbClr val="CCCCCC"/>
                </a:solidFill>
                <a:effectLst/>
                <a:latin typeface="Consolas" panose="020B0609020204030204" pitchFamily="49" charset="0"/>
              </a:rPr>
              <a:t>: active_alerts}</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"error"</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"Endpoint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path</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not found."</a:t>
            </a:r>
            <a:r>
              <a:rPr lang="en-US" sz="800" b="0">
                <a:solidFill>
                  <a:srgbClr val="CCCCCC"/>
                </a:solidFill>
                <a:effectLst/>
                <a:latin typeface="Consolas" panose="020B0609020204030204" pitchFamily="49" charset="0"/>
              </a:rPr>
              <a: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periodic_house_update</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while</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True</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try</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response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requests.get(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.catalog_address</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/houses"</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timeout</a:t>
            </a:r>
            <a:r>
              <a:rPr lang="en-US" sz="800" b="0">
                <a:solidFill>
                  <a:srgbClr val="D4D4D4"/>
                </a:solidFill>
                <a:effectLst/>
                <a:latin typeface="Consolas" panose="020B0609020204030204" pitchFamily="49" charset="0"/>
              </a:rPr>
              <a:t>=</a:t>
            </a:r>
            <a:r>
              <a:rPr lang="en-US" sz="800" b="0">
                <a:solidFill>
                  <a:srgbClr val="B5CEA8"/>
                </a:solidFill>
                <a:effectLst/>
                <a:latin typeface="Consolas" panose="020B0609020204030204" pitchFamily="49" charset="0"/>
              </a:rPr>
              <a:t>5</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response.raise_for_status()</a:t>
            </a:r>
          </a:p>
          <a:p>
            <a:pPr>
              <a:lnSpc>
                <a:spcPts val="1425"/>
              </a:lnSpc>
              <a:buNone/>
            </a:pPr>
            <a:r>
              <a:rPr lang="en-US" sz="800" b="0">
                <a:solidFill>
                  <a:srgbClr val="CCCCCC"/>
                </a:solidFill>
                <a:effectLst/>
                <a:latin typeface="Consolas" panose="020B0609020204030204" pitchFamily="49" charset="0"/>
              </a:rPr>
              <a:t>                houses_list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response.json()</a:t>
            </a:r>
          </a:p>
          <a:p>
            <a:pPr>
              <a:lnSpc>
                <a:spcPts val="1425"/>
              </a:lnSpc>
              <a:buNone/>
            </a:pP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.houses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4EC9B0"/>
                </a:solidFill>
                <a:effectLst/>
                <a:latin typeface="Consolas" panose="020B0609020204030204" pitchFamily="49" charset="0"/>
              </a:rPr>
              <a:t>str</a:t>
            </a:r>
            <a:r>
              <a:rPr lang="en-US" sz="800" b="0">
                <a:solidFill>
                  <a:srgbClr val="CCCCCC"/>
                </a:solidFill>
                <a:effectLst/>
                <a:latin typeface="Consolas" panose="020B0609020204030204" pitchFamily="49" charset="0"/>
              </a:rPr>
              <a:t>(h.get(</a:t>
            </a:r>
            <a:r>
              <a:rPr lang="en-US" sz="800" b="0">
                <a:solidFill>
                  <a:srgbClr val="CE9178"/>
                </a:solidFill>
                <a:effectLst/>
                <a:latin typeface="Consolas" panose="020B0609020204030204" pitchFamily="49" charset="0"/>
              </a:rPr>
              <a:t>"houseID"</a:t>
            </a:r>
            <a:r>
              <a:rPr lang="en-US" sz="800" b="0">
                <a:solidFill>
                  <a:srgbClr val="CCCCCC"/>
                </a:solidFill>
                <a:effectLst/>
                <a:latin typeface="Consolas" panose="020B0609020204030204" pitchFamily="49" charset="0"/>
              </a:rPr>
              <a:t>)): h </a:t>
            </a:r>
            <a:r>
              <a:rPr lang="en-US" sz="800" b="0">
                <a:solidFill>
                  <a:srgbClr val="C586C0"/>
                </a:solidFill>
                <a:effectLst/>
                <a:latin typeface="Consolas" panose="020B0609020204030204" pitchFamily="49" charset="0"/>
              </a:rPr>
              <a:t>for</a:t>
            </a:r>
            <a:r>
              <a:rPr lang="en-US" sz="800" b="0">
                <a:solidFill>
                  <a:srgbClr val="CCCCCC"/>
                </a:solidFill>
                <a:effectLst/>
                <a:latin typeface="Consolas" panose="020B0609020204030204" pitchFamily="49" charset="0"/>
              </a:rPr>
              <a:t> h </a:t>
            </a:r>
            <a:r>
              <a:rPr lang="en-US" sz="800" b="0">
                <a:solidFill>
                  <a:srgbClr val="C586C0"/>
                </a:solidFill>
                <a:effectLst/>
                <a:latin typeface="Consolas" panose="020B0609020204030204" pitchFamily="49" charset="0"/>
              </a:rPr>
              <a:t>in</a:t>
            </a:r>
            <a:r>
              <a:rPr lang="en-US" sz="800" b="0">
                <a:solidFill>
                  <a:srgbClr val="CCCCCC"/>
                </a:solidFill>
                <a:effectLst/>
                <a:latin typeface="Consolas" panose="020B0609020204030204" pitchFamily="49" charset="0"/>
              </a:rPr>
              <a:t> houses_list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h.get(</a:t>
            </a:r>
            <a:r>
              <a:rPr lang="en-US" sz="800" b="0">
                <a:solidFill>
                  <a:srgbClr val="CE9178"/>
                </a:solidFill>
                <a:effectLst/>
                <a:latin typeface="Consolas" panose="020B0609020204030204" pitchFamily="49" charset="0"/>
              </a:rPr>
              <a:t>"houseID"</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"[INFO] House list updated. Found </a:t>
            </a:r>
            <a:r>
              <a:rPr lang="en-US" sz="800" b="0">
                <a:solidFill>
                  <a:srgbClr val="569CD6"/>
                </a:solidFill>
                <a:effectLst/>
                <a:latin typeface="Consolas" panose="020B0609020204030204" pitchFamily="49" charset="0"/>
              </a:rPr>
              <a:t>{</a:t>
            </a:r>
            <a:r>
              <a:rPr lang="en-US" sz="800" b="0">
                <a:solidFill>
                  <a:srgbClr val="DCDCAA"/>
                </a:solidFill>
                <a:effectLst/>
                <a:latin typeface="Consolas" panose="020B0609020204030204" pitchFamily="49" charset="0"/>
              </a:rPr>
              <a:t>len</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.houses)</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houses."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except</a:t>
            </a:r>
            <a:r>
              <a:rPr lang="en-US" sz="800" b="0">
                <a:solidFill>
                  <a:srgbClr val="CCCCCC"/>
                </a:solidFill>
                <a:effectLst/>
                <a:latin typeface="Consolas" panose="020B0609020204030204" pitchFamily="49" charset="0"/>
              </a:rPr>
              <a:t> requests.exceptions.RequestException </a:t>
            </a:r>
            <a:r>
              <a:rPr lang="en-US" sz="800" b="0">
                <a:solidFill>
                  <a:srgbClr val="C586C0"/>
                </a:solidFill>
                <a:effectLst/>
                <a:latin typeface="Consolas" panose="020B0609020204030204" pitchFamily="49" charset="0"/>
              </a:rPr>
              <a:t>as</a:t>
            </a:r>
            <a:r>
              <a:rPr lang="en-US" sz="800" b="0">
                <a:solidFill>
                  <a:srgbClr val="CCCCCC"/>
                </a:solidFill>
                <a:effectLst/>
                <a:latin typeface="Consolas" panose="020B0609020204030204" pitchFamily="49" charset="0"/>
              </a:rPr>
              <a:t> e:</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"[ERROR] Could not update house list from catalog: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time.sleep(</a:t>
            </a:r>
            <a:r>
              <a:rPr lang="en-US" sz="800" b="0">
                <a:solidFill>
                  <a:srgbClr val="B5CEA8"/>
                </a:solidFill>
                <a:effectLst/>
                <a:latin typeface="Consolas" panose="020B0609020204030204" pitchFamily="49" charset="0"/>
              </a:rPr>
              <a:t>60</a:t>
            </a:r>
            <a:r>
              <a:rPr lang="en-US" sz="800" b="0">
                <a:solidFill>
                  <a:srgbClr val="CCCCCC"/>
                </a:solidFill>
                <a:effectLst/>
                <a:latin typeface="Consolas" panose="020B0609020204030204" pitchFamily="49" charset="0"/>
              </a:rPr>
              <a: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get_realtime_data</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not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.houses:</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real_time_houses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json.loads(json.dumps(</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.houses)) </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for</a:t>
            </a:r>
            <a:r>
              <a:rPr lang="en-US" sz="800" b="0">
                <a:solidFill>
                  <a:srgbClr val="CCCCCC"/>
                </a:solidFill>
                <a:effectLst/>
                <a:latin typeface="Consolas" panose="020B0609020204030204" pitchFamily="49" charset="0"/>
              </a:rPr>
              <a:t> house_id, house </a:t>
            </a:r>
            <a:r>
              <a:rPr lang="en-US" sz="800" b="0">
                <a:solidFill>
                  <a:srgbClr val="C586C0"/>
                </a:solidFill>
                <a:effectLst/>
                <a:latin typeface="Consolas" panose="020B0609020204030204" pitchFamily="49" charset="0"/>
              </a:rPr>
              <a:t>in</a:t>
            </a:r>
            <a:r>
              <a:rPr lang="en-US" sz="800" b="0">
                <a:solidFill>
                  <a:srgbClr val="CCCCCC"/>
                </a:solidFill>
                <a:effectLst/>
                <a:latin typeface="Consolas" panose="020B0609020204030204" pitchFamily="49" charset="0"/>
              </a:rPr>
              <a:t> real_time_houses.items():</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for</a:t>
            </a:r>
            <a:r>
              <a:rPr lang="en-US" sz="800" b="0">
                <a:solidFill>
                  <a:srgbClr val="CCCCCC"/>
                </a:solidFill>
                <a:effectLst/>
                <a:latin typeface="Consolas" panose="020B0609020204030204" pitchFamily="49" charset="0"/>
              </a:rPr>
              <a:t> floor </a:t>
            </a:r>
            <a:r>
              <a:rPr lang="en-US" sz="800" b="0">
                <a:solidFill>
                  <a:srgbClr val="C586C0"/>
                </a:solidFill>
                <a:effectLst/>
                <a:latin typeface="Consolas" panose="020B0609020204030204" pitchFamily="49" charset="0"/>
              </a:rPr>
              <a:t>in</a:t>
            </a:r>
            <a:r>
              <a:rPr lang="en-US" sz="800" b="0">
                <a:solidFill>
                  <a:srgbClr val="CCCCCC"/>
                </a:solidFill>
                <a:effectLst/>
                <a:latin typeface="Consolas" panose="020B0609020204030204" pitchFamily="49" charset="0"/>
              </a:rPr>
              <a:t> house.get(</a:t>
            </a:r>
            <a:r>
              <a:rPr lang="en-US" sz="800" b="0">
                <a:solidFill>
                  <a:srgbClr val="CE9178"/>
                </a:solidFill>
                <a:effectLst/>
                <a:latin typeface="Consolas" panose="020B0609020204030204" pitchFamily="49" charset="0"/>
              </a:rPr>
              <a:t>"floors"</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for</a:t>
            </a:r>
            <a:r>
              <a:rPr lang="en-US" sz="800" b="0">
                <a:solidFill>
                  <a:srgbClr val="CCCCCC"/>
                </a:solidFill>
                <a:effectLst/>
                <a:latin typeface="Consolas" panose="020B0609020204030204" pitchFamily="49" charset="0"/>
              </a:rPr>
              <a:t> unit </a:t>
            </a:r>
            <a:r>
              <a:rPr lang="en-US" sz="800" b="0">
                <a:solidFill>
                  <a:srgbClr val="C586C0"/>
                </a:solidFill>
                <a:effectLst/>
                <a:latin typeface="Consolas" panose="020B0609020204030204" pitchFamily="49" charset="0"/>
              </a:rPr>
              <a:t>in</a:t>
            </a:r>
            <a:r>
              <a:rPr lang="en-US" sz="800" b="0">
                <a:solidFill>
                  <a:srgbClr val="CCCCCC"/>
                </a:solidFill>
                <a:effectLst/>
                <a:latin typeface="Consolas" panose="020B0609020204030204" pitchFamily="49" charset="0"/>
              </a:rPr>
              <a:t> floor.get(</a:t>
            </a:r>
            <a:r>
              <a:rPr lang="en-US" sz="800" b="0">
                <a:solidFill>
                  <a:srgbClr val="CE9178"/>
                </a:solidFill>
                <a:effectLst/>
                <a:latin typeface="Consolas" panose="020B0609020204030204" pitchFamily="49" charset="0"/>
              </a:rPr>
              <a:t>"units"</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6A9955"/>
                </a:solidFill>
                <a:effectLst/>
                <a:latin typeface="Consolas" panose="020B0609020204030204" pitchFamily="49" charset="0"/>
              </a:rPr>
              <a:t># Fetch the raw device list first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unit[</a:t>
            </a:r>
            <a:r>
              <a:rPr lang="en-US" sz="800" b="0">
                <a:solidFill>
                  <a:srgbClr val="CE9178"/>
                </a:solidFill>
                <a:effectLst/>
                <a:latin typeface="Consolas" panose="020B0609020204030204" pitchFamily="49" charset="0"/>
              </a:rPr>
              <a:t>"devicesList"</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.fetch_unit_devices(unit)</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unit_key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house.get(</a:t>
            </a:r>
            <a:r>
              <a:rPr lang="en-US" sz="800" b="0">
                <a:solidFill>
                  <a:srgbClr val="CE9178"/>
                </a:solidFill>
                <a:effectLst/>
                <a:latin typeface="Consolas" panose="020B0609020204030204" pitchFamily="49" charset="0"/>
              </a:rPr>
              <a:t>'houseID'</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floor.get(</a:t>
            </a:r>
            <a:r>
              <a:rPr lang="en-US" sz="800" b="0">
                <a:solidFill>
                  <a:srgbClr val="CE9178"/>
                </a:solidFill>
                <a:effectLst/>
                <a:latin typeface="Consolas" panose="020B0609020204030204" pitchFamily="49" charset="0"/>
              </a:rPr>
              <a:t>'floorID'</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unit.get(</a:t>
            </a:r>
            <a:r>
              <a:rPr lang="en-US" sz="800" b="0">
                <a:solidFill>
                  <a:srgbClr val="CE9178"/>
                </a:solidFill>
                <a:effectLst/>
                <a:latin typeface="Consolas" panose="020B0609020204030204" pitchFamily="49" charset="0"/>
              </a:rPr>
              <a:t>'unitID'</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6A9955"/>
                </a:solidFill>
                <a:effectLst/>
                <a:latin typeface="Consolas" panose="020B0609020204030204" pitchFamily="49" charset="0"/>
              </a:rPr>
              <a:t># Check if the current unit has a recent motion alert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unit_has_active_alert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unit_key </a:t>
            </a:r>
            <a:r>
              <a:rPr lang="en-US" sz="800" b="0">
                <a:solidFill>
                  <a:srgbClr val="569CD6"/>
                </a:solidFill>
                <a:effectLst/>
                <a:latin typeface="Consolas" panose="020B0609020204030204" pitchFamily="49" charset="0"/>
              </a:rPr>
              <a:t>in</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.motion_alerts </a:t>
            </a:r>
            <a:r>
              <a:rPr lang="en-US" sz="800" b="0">
                <a:solidFill>
                  <a:srgbClr val="569CD6"/>
                </a:solidFill>
                <a:effectLst/>
                <a:latin typeface="Consolas" panose="020B0609020204030204" pitchFamily="49" charset="0"/>
              </a:rPr>
              <a:t>and</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time.time()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self</a:t>
            </a:r>
            <a:r>
              <a:rPr lang="en-US" sz="800" b="0">
                <a:solidFill>
                  <a:srgbClr val="CCCCCC"/>
                </a:solidFill>
                <a:effectLst/>
                <a:latin typeface="Consolas" panose="020B0609020204030204" pitchFamily="49" charset="0"/>
              </a:rPr>
              <a:t>.motion_alerts.get(unit_key, </a:t>
            </a:r>
            <a:r>
              <a:rPr lang="en-US" sz="800" b="0">
                <a:solidFill>
                  <a:srgbClr val="B5CEA8"/>
                </a:solidFill>
                <a:effectLst/>
                <a:latin typeface="Consolas" panose="020B0609020204030204" pitchFamily="49" charset="0"/>
              </a:rPr>
              <a:t>0</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&lt;</a:t>
            </a:r>
            <a:r>
              <a:rPr lang="en-US" sz="800" b="0">
                <a:solidFill>
                  <a:srgbClr val="CCCCCC"/>
                </a:solidFill>
                <a:effectLst/>
                <a:latin typeface="Consolas" panose="020B0609020204030204" pitchFamily="49" charset="0"/>
              </a:rPr>
              <a:t> </a:t>
            </a:r>
            <a:r>
              <a:rPr lang="en-US" sz="800" b="0">
                <a:solidFill>
                  <a:srgbClr val="B5CEA8"/>
                </a:solidFill>
                <a:effectLst/>
                <a:latin typeface="Consolas" panose="020B0609020204030204" pitchFamily="49" charset="0"/>
              </a:rPr>
              <a:t>300</a:t>
            </a:r>
            <a:r>
              <a:rPr lang="en-US" sz="800" b="0">
                <a:solidFill>
                  <a:srgbClr val="CCCCCC"/>
                </a:solidFill>
                <a:effectLst/>
                <a:latin typeface="Consolas" panose="020B0609020204030204" pitchFamily="49" charset="0"/>
              </a:rPr>
              <a:t> </a:t>
            </a:r>
            <a:r>
              <a:rPr lang="en-US" sz="800" b="0">
                <a:solidFill>
                  <a:srgbClr val="6A9955"/>
                </a:solidFill>
                <a:effectLst/>
                <a:latin typeface="Consolas" panose="020B0609020204030204" pitchFamily="49" charset="0"/>
              </a:rPr>
              <a:t># 5-minute window for alerts</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6A9955"/>
                </a:solidFill>
                <a:effectLst/>
                <a:latin typeface="Consolas" panose="020B0609020204030204" pitchFamily="49" charset="0"/>
              </a:rPr>
              <a:t># Add the 'lastCommandReason' to light switches</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for</a:t>
            </a:r>
            <a:r>
              <a:rPr lang="en-US" sz="800" b="0">
                <a:solidFill>
                  <a:srgbClr val="CCCCCC"/>
                </a:solidFill>
                <a:effectLst/>
                <a:latin typeface="Consolas" panose="020B0609020204030204" pitchFamily="49" charset="0"/>
              </a:rPr>
              <a:t> device </a:t>
            </a:r>
            <a:r>
              <a:rPr lang="en-US" sz="800" b="0">
                <a:solidFill>
                  <a:srgbClr val="C586C0"/>
                </a:solidFill>
                <a:effectLst/>
                <a:latin typeface="Consolas" panose="020B0609020204030204" pitchFamily="49" charset="0"/>
              </a:rPr>
              <a:t>in</a:t>
            </a:r>
            <a:r>
              <a:rPr lang="en-US" sz="800" b="0">
                <a:solidFill>
                  <a:srgbClr val="CCCCCC"/>
                </a:solidFill>
                <a:effectLst/>
                <a:latin typeface="Consolas" panose="020B0609020204030204" pitchFamily="49" charset="0"/>
              </a:rPr>
              <a:t> unit.get(</a:t>
            </a:r>
            <a:r>
              <a:rPr lang="en-US" sz="800" b="0">
                <a:solidFill>
                  <a:srgbClr val="CE9178"/>
                </a:solidFill>
                <a:effectLst/>
                <a:latin typeface="Consolas" panose="020B0609020204030204" pitchFamily="49" charset="0"/>
              </a:rPr>
              <a:t>"devicesList"</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"light_switch"</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in</a:t>
            </a:r>
            <a:r>
              <a:rPr lang="en-US" sz="800" b="0">
                <a:solidFill>
                  <a:srgbClr val="CCCCCC"/>
                </a:solidFill>
                <a:effectLst/>
                <a:latin typeface="Consolas" panose="020B0609020204030204" pitchFamily="49" charset="0"/>
              </a:rPr>
              <a:t> device.get(</a:t>
            </a:r>
            <a:r>
              <a:rPr lang="en-US" sz="800" b="0">
                <a:solidFill>
                  <a:srgbClr val="CE9178"/>
                </a:solidFill>
                <a:effectLst/>
                <a:latin typeface="Consolas" panose="020B0609020204030204" pitchFamily="49" charset="0"/>
              </a:rPr>
              <a:t>"deviceName"</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device.get(</a:t>
            </a:r>
            <a:r>
              <a:rPr lang="en-US" sz="800" b="0">
                <a:solidFill>
                  <a:srgbClr val="CE9178"/>
                </a:solidFill>
                <a:effectLst/>
                <a:latin typeface="Consolas" panose="020B0609020204030204" pitchFamily="49" charset="0"/>
              </a:rPr>
              <a:t>"deviceStatus"</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"ON"</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unit_has_active_alert:</a:t>
            </a:r>
          </a:p>
          <a:p>
            <a:pPr>
              <a:lnSpc>
                <a:spcPts val="1425"/>
              </a:lnSpc>
              <a:buNone/>
            </a:pPr>
            <a:r>
              <a:rPr lang="en-US" sz="800" b="0">
                <a:solidFill>
                  <a:srgbClr val="CCCCCC"/>
                </a:solidFill>
                <a:effectLst/>
                <a:latin typeface="Consolas" panose="020B0609020204030204" pitchFamily="49" charset="0"/>
              </a:rPr>
              <a:t>                                    device[</a:t>
            </a:r>
            <a:r>
              <a:rPr lang="en-US" sz="800" b="0">
                <a:solidFill>
                  <a:srgbClr val="CE9178"/>
                </a:solidFill>
                <a:effectLst/>
                <a:latin typeface="Consolas" panose="020B0609020204030204" pitchFamily="49" charset="0"/>
              </a:rPr>
              <a:t>"lastCommandReason"</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"Motion Detected"</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else</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device[</a:t>
            </a:r>
            <a:r>
              <a:rPr lang="en-US" sz="800" b="0">
                <a:solidFill>
                  <a:srgbClr val="CE9178"/>
                </a:solidFill>
                <a:effectLst/>
                <a:latin typeface="Consolas" panose="020B0609020204030204" pitchFamily="49" charset="0"/>
              </a:rPr>
              <a:t>"lastCommandReason"</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"Automatic Rule"</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else</a:t>
            </a:r>
            <a:r>
              <a:rPr lang="en-US" sz="800" b="0">
                <a:solidFill>
                  <a:srgbClr val="CCCCCC"/>
                </a:solidFill>
                <a:effectLst/>
                <a:latin typeface="Consolas" panose="020B0609020204030204" pitchFamily="49" charset="0"/>
              </a:rPr>
              <a:t>:  </a:t>
            </a:r>
            <a:r>
              <a:rPr lang="en-US" sz="800" b="0">
                <a:solidFill>
                  <a:srgbClr val="6A9955"/>
                </a:solidFill>
                <a:effectLst/>
                <a:latin typeface="Consolas" panose="020B0609020204030204" pitchFamily="49" charset="0"/>
              </a:rPr>
              <a:t># Status is OFF</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device[</a:t>
            </a:r>
            <a:r>
              <a:rPr lang="en-US" sz="800" b="0">
                <a:solidFill>
                  <a:srgbClr val="CE9178"/>
                </a:solidFill>
                <a:effectLst/>
                <a:latin typeface="Consolas" panose="020B0609020204030204" pitchFamily="49" charset="0"/>
              </a:rPr>
              <a:t>"lastCommandReason"</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"No Motion / Timed Out"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real_time_houses</a:t>
            </a:r>
          </a:p>
          <a:p>
            <a:pPr>
              <a:lnSpc>
                <a:spcPts val="1425"/>
              </a:lnSpc>
              <a:buNone/>
            </a:pPr>
            <a:br>
              <a:rPr lang="en-US" sz="800" b="0">
                <a:solidFill>
                  <a:srgbClr val="CCCCCC"/>
                </a:solidFill>
                <a:effectLst/>
                <a:latin typeface="Consolas" panose="020B0609020204030204" pitchFamily="49" charset="0"/>
              </a:rPr>
            </a:b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fetch_unit_devices</a:t>
            </a:r>
            <a:r>
              <a:rPr lang="en-US" sz="800" b="0">
                <a:solidFill>
                  <a:srgbClr val="CCCCCC"/>
                </a:solidFill>
                <a:effectLst/>
                <a:latin typeface="Consolas" panose="020B0609020204030204" pitchFamily="49" charset="0"/>
              </a:rPr>
              <a:t>(</a:t>
            </a:r>
            <a:r>
              <a:rPr lang="en-US" sz="800" b="0">
                <a:solidFill>
                  <a:srgbClr val="9CDCFE"/>
                </a:solidFill>
                <a:effectLst/>
                <a:latin typeface="Consolas" panose="020B0609020204030204" pitchFamily="49" charset="0"/>
              </a:rPr>
              <a:t>self</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unit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all_devices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urls_to_fetch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[unit.get(</a:t>
            </a:r>
            <a:r>
              <a:rPr lang="en-US" sz="800" b="0">
                <a:solidFill>
                  <a:srgbClr val="CE9178"/>
                </a:solidFill>
                <a:effectLst/>
                <a:latin typeface="Consolas" panose="020B0609020204030204" pitchFamily="49" charset="0"/>
              </a:rPr>
              <a:t>"urlSensors"</a:t>
            </a:r>
            <a:r>
              <a:rPr lang="en-US" sz="800" b="0">
                <a:solidFill>
                  <a:srgbClr val="CCCCCC"/>
                </a:solidFill>
                <a:effectLst/>
                <a:latin typeface="Consolas" panose="020B0609020204030204" pitchFamily="49" charset="0"/>
              </a:rPr>
              <a:t>), unit.get(</a:t>
            </a:r>
            <a:r>
              <a:rPr lang="en-US" sz="800" b="0">
                <a:solidFill>
                  <a:srgbClr val="CE9178"/>
                </a:solidFill>
                <a:effectLst/>
                <a:latin typeface="Consolas" panose="020B0609020204030204" pitchFamily="49" charset="0"/>
              </a:rPr>
              <a:t>"urlActuators"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for</a:t>
            </a:r>
            <a:r>
              <a:rPr lang="en-US" sz="800" b="0">
                <a:solidFill>
                  <a:srgbClr val="CCCCCC"/>
                </a:solidFill>
                <a:effectLst/>
                <a:latin typeface="Consolas" panose="020B0609020204030204" pitchFamily="49" charset="0"/>
              </a:rPr>
              <a:t> url </a:t>
            </a:r>
            <a:r>
              <a:rPr lang="en-US" sz="800" b="0">
                <a:solidFill>
                  <a:srgbClr val="C586C0"/>
                </a:solidFill>
                <a:effectLst/>
                <a:latin typeface="Consolas" panose="020B0609020204030204" pitchFamily="49" charset="0"/>
              </a:rPr>
              <a:t>in</a:t>
            </a:r>
            <a:r>
              <a:rPr lang="en-US" sz="800" b="0">
                <a:solidFill>
                  <a:srgbClr val="CCCCCC"/>
                </a:solidFill>
                <a:effectLst/>
                <a:latin typeface="Consolas" panose="020B0609020204030204" pitchFamily="49" charset="0"/>
              </a:rPr>
              <a:t> urls_to_fetch:</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not</a:t>
            </a:r>
            <a:r>
              <a:rPr lang="en-US" sz="800" b="0">
                <a:solidFill>
                  <a:srgbClr val="CCCCCC"/>
                </a:solidFill>
                <a:effectLst/>
                <a:latin typeface="Consolas" panose="020B0609020204030204" pitchFamily="49" charset="0"/>
              </a:rPr>
              <a:t> url: </a:t>
            </a:r>
            <a:r>
              <a:rPr lang="en-US" sz="800" b="0">
                <a:solidFill>
                  <a:srgbClr val="C586C0"/>
                </a:solidFill>
                <a:effectLst/>
                <a:latin typeface="Consolas" panose="020B0609020204030204" pitchFamily="49" charset="0"/>
              </a:rPr>
              <a:t>continue</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try</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full_url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url.rstrip(</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/devices"</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response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requests.get(full_url, </a:t>
            </a:r>
            <a:r>
              <a:rPr lang="en-US" sz="800" b="0">
                <a:solidFill>
                  <a:srgbClr val="9CDCFE"/>
                </a:solidFill>
                <a:effectLst/>
                <a:latin typeface="Consolas" panose="020B0609020204030204" pitchFamily="49" charset="0"/>
              </a:rPr>
              <a:t>timeout</a:t>
            </a:r>
            <a:r>
              <a:rPr lang="en-US" sz="800" b="0">
                <a:solidFill>
                  <a:srgbClr val="D4D4D4"/>
                </a:solidFill>
                <a:effectLst/>
                <a:latin typeface="Consolas" panose="020B0609020204030204" pitchFamily="49" charset="0"/>
              </a:rPr>
              <a:t>=</a:t>
            </a:r>
            <a:r>
              <a:rPr lang="en-US" sz="800" b="0">
                <a:solidFill>
                  <a:srgbClr val="B5CEA8"/>
                </a:solidFill>
                <a:effectLst/>
                <a:latin typeface="Consolas" panose="020B0609020204030204" pitchFamily="49" charset="0"/>
              </a:rPr>
              <a:t>3</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response.raise_for_status()</a:t>
            </a:r>
          </a:p>
          <a:p>
            <a:pPr>
              <a:lnSpc>
                <a:spcPts val="1425"/>
              </a:lnSpc>
              <a:buNone/>
            </a:pPr>
            <a:r>
              <a:rPr lang="en-US" sz="800" b="0">
                <a:solidFill>
                  <a:srgbClr val="CCCCCC"/>
                </a:solidFill>
                <a:effectLst/>
                <a:latin typeface="Consolas" panose="020B0609020204030204" pitchFamily="49" charset="0"/>
              </a:rPr>
              <a:t>                data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response.json()</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isinstance</a:t>
            </a:r>
            <a:r>
              <a:rPr lang="en-US" sz="800" b="0">
                <a:solidFill>
                  <a:srgbClr val="CCCCCC"/>
                </a:solidFill>
                <a:effectLst/>
                <a:latin typeface="Consolas" panose="020B0609020204030204" pitchFamily="49" charset="0"/>
              </a:rPr>
              <a:t>(data, </a:t>
            </a:r>
            <a:r>
              <a:rPr lang="en-US" sz="800" b="0">
                <a:solidFill>
                  <a:srgbClr val="4EC9B0"/>
                </a:solidFill>
                <a:effectLst/>
                <a:latin typeface="Consolas" panose="020B0609020204030204" pitchFamily="49" charset="0"/>
              </a:rPr>
              <a:t>list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all_devices.extend(data)</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except</a:t>
            </a:r>
            <a:r>
              <a:rPr lang="en-US" sz="800" b="0">
                <a:solidFill>
                  <a:srgbClr val="CCCCCC"/>
                </a:solidFill>
                <a:effectLst/>
                <a:latin typeface="Consolas" panose="020B0609020204030204" pitchFamily="49" charset="0"/>
              </a:rPr>
              <a:t> requests.exceptions.RequestException </a:t>
            </a:r>
            <a:r>
              <a:rPr lang="en-US" sz="800" b="0">
                <a:solidFill>
                  <a:srgbClr val="C586C0"/>
                </a:solidFill>
                <a:effectLst/>
                <a:latin typeface="Consolas" panose="020B0609020204030204" pitchFamily="49" charset="0"/>
              </a:rPr>
              <a:t>as</a:t>
            </a:r>
            <a:r>
              <a:rPr lang="en-US" sz="800" b="0">
                <a:solidFill>
                  <a:srgbClr val="CCCCCC"/>
                </a:solidFill>
                <a:effectLst/>
                <a:latin typeface="Consolas" panose="020B0609020204030204" pitchFamily="49" charset="0"/>
              </a:rPr>
              <a:t> e:</a:t>
            </a:r>
          </a:p>
          <a:p>
            <a:pPr>
              <a:lnSpc>
                <a:spcPts val="1425"/>
              </a:lnSpc>
              <a:buNone/>
            </a:pP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print</a:t>
            </a:r>
            <a:r>
              <a:rPr lang="en-US" sz="800" b="0">
                <a:solidFill>
                  <a:srgbClr val="CCCCCC"/>
                </a:solidFill>
                <a:effectLst/>
                <a:latin typeface="Consolas" panose="020B0609020204030204" pitchFamily="49" charset="0"/>
              </a:rPr>
              <a:t>(</a:t>
            </a:r>
            <a:r>
              <a:rPr lang="en-US" sz="800" b="0">
                <a:solidFill>
                  <a:srgbClr val="569CD6"/>
                </a:solidFill>
                <a:effectLst/>
                <a:latin typeface="Consolas" panose="020B0609020204030204" pitchFamily="49" charset="0"/>
              </a:rPr>
              <a:t>f</a:t>
            </a:r>
            <a:r>
              <a:rPr lang="en-US" sz="800" b="0">
                <a:solidFill>
                  <a:srgbClr val="CE9178"/>
                </a:solidFill>
                <a:effectLst/>
                <a:latin typeface="Consolas" panose="020B0609020204030204" pitchFamily="49" charset="0"/>
              </a:rPr>
              <a:t>"[ERROR] Operator failed to fetch from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full_url</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 </a:t>
            </a:r>
            <a:r>
              <a:rPr lang="en-US" sz="800" b="0">
                <a:solidFill>
                  <a:srgbClr val="569CD6"/>
                </a:solidFill>
                <a:effectLst/>
                <a:latin typeface="Consolas" panose="020B0609020204030204" pitchFamily="49" charset="0"/>
              </a:rPr>
              <a:t>{</a:t>
            </a:r>
            <a:r>
              <a:rPr lang="en-US" sz="800" b="0">
                <a:solidFill>
                  <a:srgbClr val="CCCCCC"/>
                </a:solidFill>
                <a:effectLst/>
                <a:latin typeface="Consolas" panose="020B0609020204030204" pitchFamily="49" charset="0"/>
              </a:rPr>
              <a:t>e</a:t>
            </a:r>
            <a:r>
              <a:rPr lang="en-US" sz="800" b="0">
                <a:solidFill>
                  <a:srgbClr val="569CD6"/>
                </a:solidFill>
                <a:effectLst/>
                <a:latin typeface="Consolas" panose="020B0609020204030204" pitchFamily="49" charset="0"/>
              </a:rPr>
              <a:t>}</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all_devices</a:t>
            </a:r>
          </a:p>
          <a:p>
            <a:pPr>
              <a:lnSpc>
                <a:spcPts val="1425"/>
              </a:lnSpc>
              <a:buNone/>
            </a:pPr>
            <a:br>
              <a:rPr lang="en-US" sz="800" b="0">
                <a:solidFill>
                  <a:srgbClr val="CCCCCC"/>
                </a:solidFill>
                <a:effectLst/>
                <a:latin typeface="Consolas" panose="020B0609020204030204" pitchFamily="49" charset="0"/>
              </a:rPr>
            </a:b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cors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cherrypy.response.headers[</a:t>
            </a:r>
            <a:r>
              <a:rPr lang="en-US" sz="800" b="0">
                <a:solidFill>
                  <a:srgbClr val="CE9178"/>
                </a:solidFill>
                <a:effectLst/>
                <a:latin typeface="Consolas" panose="020B0609020204030204" pitchFamily="49" charset="0"/>
              </a:rPr>
              <a:t>"Access-Control-Allow-Origin"</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cherrypy.response.headers[</a:t>
            </a:r>
            <a:r>
              <a:rPr lang="en-US" sz="800" b="0">
                <a:solidFill>
                  <a:srgbClr val="CE9178"/>
                </a:solidFill>
                <a:effectLst/>
                <a:latin typeface="Consolas" panose="020B0609020204030204" pitchFamily="49" charset="0"/>
              </a:rPr>
              <a:t>"Access-Control-Allow-Methods"</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"GET, POST, PUT, DELETE, OPTIONS"</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cherrypy.response.headers[</a:t>
            </a:r>
            <a:r>
              <a:rPr lang="en-US" sz="800" b="0">
                <a:solidFill>
                  <a:srgbClr val="CE9178"/>
                </a:solidFill>
                <a:effectLst/>
                <a:latin typeface="Consolas" panose="020B0609020204030204" pitchFamily="49" charset="0"/>
              </a:rPr>
              <a:t>"Access-Control-Allow-Headers"</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"Content-Type"</a:t>
            </a:r>
            <a:endParaRPr lang="en-US" sz="800" b="0">
              <a:solidFill>
                <a:srgbClr val="CCCCCC"/>
              </a:solidFill>
              <a:effectLst/>
              <a:latin typeface="Consolas" panose="020B0609020204030204" pitchFamily="49" charset="0"/>
            </a:endParaRPr>
          </a:p>
          <a:p>
            <a:pPr>
              <a:lnSpc>
                <a:spcPts val="1425"/>
              </a:lnSpc>
              <a:buNone/>
            </a:pPr>
            <a:br>
              <a:rPr lang="en-US" sz="800" b="0">
                <a:solidFill>
                  <a:srgbClr val="CCCCCC"/>
                </a:solidFill>
                <a:effectLst/>
                <a:latin typeface="Consolas" panose="020B0609020204030204" pitchFamily="49" charset="0"/>
              </a:rPr>
            </a:br>
            <a:r>
              <a:rPr lang="en-US" sz="800" b="0">
                <a:solidFill>
                  <a:srgbClr val="569CD6"/>
                </a:solidFill>
                <a:effectLst/>
                <a:latin typeface="Consolas" panose="020B0609020204030204" pitchFamily="49" charset="0"/>
              </a:rPr>
              <a:t>def</a:t>
            </a:r>
            <a:r>
              <a:rPr lang="en-US" sz="800" b="0">
                <a:solidFill>
                  <a:srgbClr val="CCCCCC"/>
                </a:solidFill>
                <a:effectLst/>
                <a:latin typeface="Consolas" panose="020B0609020204030204" pitchFamily="49" charset="0"/>
              </a:rPr>
              <a:t> </a:t>
            </a:r>
            <a:r>
              <a:rPr lang="en-US" sz="800" b="0">
                <a:solidFill>
                  <a:srgbClr val="DCDCAA"/>
                </a:solidFill>
                <a:effectLst/>
                <a:latin typeface="Consolas" panose="020B0609020204030204" pitchFamily="49" charset="0"/>
              </a:rPr>
              <a:t>OPTIONS</a:t>
            </a:r>
            <a:r>
              <a:rPr lang="en-US" sz="800" b="0">
                <a:solidFill>
                  <a:srgbClr val="CCCCCC"/>
                </a:solidFill>
                <a:effectLst/>
                <a:latin typeface="Consolas" panose="020B0609020204030204" pitchFamily="49" charset="0"/>
              </a:rPr>
              <a:t>(</a:t>
            </a:r>
            <a:r>
              <a:rPr lang="en-US" sz="800" b="0">
                <a:solidFill>
                  <a:srgbClr val="D4D4D4"/>
                </a:solidFill>
                <a:effectLst/>
                <a:latin typeface="Consolas" panose="020B0609020204030204" pitchFamily="49" charset="0"/>
              </a:rPr>
              <a:t>*</a:t>
            </a:r>
            <a:r>
              <a:rPr lang="en-US" sz="800" b="0">
                <a:solidFill>
                  <a:srgbClr val="9CDCFE"/>
                </a:solidFill>
                <a:effectLst/>
                <a:latin typeface="Consolas" panose="020B0609020204030204" pitchFamily="49" charset="0"/>
              </a:rPr>
              <a:t>args</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9CDCFE"/>
                </a:solidFill>
                <a:effectLst/>
                <a:latin typeface="Consolas" panose="020B0609020204030204" pitchFamily="49" charset="0"/>
              </a:rPr>
              <a:t>kwargs</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a:t>
            </a:r>
            <a:r>
              <a:rPr lang="en-US" sz="800" b="0">
                <a:solidFill>
                  <a:srgbClr val="C586C0"/>
                </a:solidFill>
                <a:effectLst/>
                <a:latin typeface="Consolas" panose="020B0609020204030204" pitchFamily="49" charset="0"/>
              </a:rPr>
              <a:t>return</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a:t>
            </a:r>
            <a:endParaRPr lang="en-US" sz="800" b="0">
              <a:solidFill>
                <a:srgbClr val="CCCCCC"/>
              </a:solidFill>
              <a:effectLst/>
              <a:latin typeface="Consolas" panose="020B0609020204030204" pitchFamily="49" charset="0"/>
            </a:endParaRPr>
          </a:p>
          <a:p>
            <a:pPr>
              <a:lnSpc>
                <a:spcPts val="1425"/>
              </a:lnSpc>
              <a:buNone/>
            </a:pPr>
            <a:br>
              <a:rPr lang="en-US" sz="800" b="0">
                <a:solidFill>
                  <a:srgbClr val="CCCCCC"/>
                </a:solidFill>
                <a:effectLst/>
                <a:latin typeface="Consolas" panose="020B0609020204030204" pitchFamily="49" charset="0"/>
              </a:rPr>
            </a:br>
            <a:r>
              <a:rPr lang="en-US" sz="800" b="0">
                <a:solidFill>
                  <a:srgbClr val="C586C0"/>
                </a:solidFill>
                <a:effectLst/>
                <a:latin typeface="Consolas" panose="020B0609020204030204" pitchFamily="49" charset="0"/>
              </a:rPr>
              <a:t>if</a:t>
            </a:r>
            <a:r>
              <a:rPr lang="en-US" sz="800" b="0">
                <a:solidFill>
                  <a:srgbClr val="CCCCCC"/>
                </a:solidFill>
                <a:effectLst/>
                <a:latin typeface="Consolas" panose="020B0609020204030204" pitchFamily="49" charset="0"/>
              </a:rPr>
              <a:t> </a:t>
            </a:r>
            <a:r>
              <a:rPr lang="en-US" sz="800" b="0">
                <a:solidFill>
                  <a:srgbClr val="9CDCFE"/>
                </a:solidFill>
                <a:effectLst/>
                <a:latin typeface="Consolas" panose="020B0609020204030204" pitchFamily="49" charset="0"/>
              </a:rPr>
              <a:t>__name__</a:t>
            </a:r>
            <a:r>
              <a:rPr lang="en-US" sz="800" b="0">
                <a:solidFill>
                  <a:srgbClr val="CCCCCC"/>
                </a:solidFill>
                <a:effectLst/>
                <a:latin typeface="Consolas" panose="020B0609020204030204" pitchFamily="49" charset="0"/>
              </a:rPr>
              <a:t>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"__main__"</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cherrypy.tools.cors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cherrypy.Tool(</a:t>
            </a:r>
            <a:r>
              <a:rPr lang="en-US" sz="800" b="0">
                <a:solidFill>
                  <a:srgbClr val="CE9178"/>
                </a:solidFill>
                <a:effectLst/>
                <a:latin typeface="Consolas" panose="020B0609020204030204" pitchFamily="49" charset="0"/>
              </a:rPr>
              <a:t>'before_handler'</a:t>
            </a:r>
            <a:r>
              <a:rPr lang="en-US" sz="800" b="0">
                <a:solidFill>
                  <a:srgbClr val="CCCCCC"/>
                </a:solidFill>
                <a:effectLst/>
                <a:latin typeface="Consolas" panose="020B0609020204030204" pitchFamily="49" charset="0"/>
              </a:rPr>
              <a:t>, cors)</a:t>
            </a:r>
          </a:p>
          <a:p>
            <a:pPr>
              <a:lnSpc>
                <a:spcPts val="1425"/>
              </a:lnSpc>
              <a:buNone/>
            </a:pPr>
            <a:r>
              <a:rPr lang="en-US" sz="800" b="0">
                <a:solidFill>
                  <a:srgbClr val="CCCCCC"/>
                </a:solidFill>
                <a:effectLst/>
                <a:latin typeface="Consolas" panose="020B0609020204030204" pitchFamily="49" charset="0"/>
              </a:rPr>
              <a:t>    conf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 { </a:t>
            </a:r>
            <a:r>
              <a:rPr lang="en-US" sz="800" b="0">
                <a:solidFill>
                  <a:srgbClr val="CE9178"/>
                </a:solidFill>
                <a:effectLst/>
                <a:latin typeface="Consolas" panose="020B0609020204030204" pitchFamily="49" charset="0"/>
              </a:rPr>
              <a:t>"request.dispatch"</a:t>
            </a:r>
            <a:r>
              <a:rPr lang="en-US" sz="800" b="0">
                <a:solidFill>
                  <a:srgbClr val="CCCCCC"/>
                </a:solidFill>
                <a:effectLst/>
                <a:latin typeface="Consolas" panose="020B0609020204030204" pitchFamily="49" charset="0"/>
              </a:rPr>
              <a:t>: cherrypy.dispatch.MethodDispatcher(), </a:t>
            </a:r>
            <a:r>
              <a:rPr lang="en-US" sz="800" b="0">
                <a:solidFill>
                  <a:srgbClr val="CE9178"/>
                </a:solidFill>
                <a:effectLst/>
                <a:latin typeface="Consolas" panose="020B0609020204030204" pitchFamily="49" charset="0"/>
              </a:rPr>
              <a:t>"tools.cors.on"</a:t>
            </a:r>
            <a:r>
              <a:rPr lang="en-US" sz="800" b="0">
                <a:solidFill>
                  <a:srgbClr val="CCCCCC"/>
                </a:solidFill>
                <a:effectLst/>
                <a:latin typeface="Consolas" panose="020B0609020204030204" pitchFamily="49" charset="0"/>
              </a:rPr>
              <a:t>: </a:t>
            </a:r>
            <a:r>
              <a:rPr lang="en-US" sz="800" b="0">
                <a:solidFill>
                  <a:srgbClr val="569CD6"/>
                </a:solidFill>
                <a:effectLst/>
                <a:latin typeface="Consolas" panose="020B0609020204030204" pitchFamily="49" charset="0"/>
              </a:rPr>
              <a:t>True</a:t>
            </a: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catalog_address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"http://catalog:8080/"</a:t>
            </a:r>
            <a:endParaRPr lang="en-US" sz="800" b="0">
              <a:solidFill>
                <a:srgbClr val="CCCCCC"/>
              </a:solidFill>
              <a:effectLst/>
              <a:latin typeface="Consolas" panose="020B0609020204030204" pitchFamily="49" charset="0"/>
            </a:endParaRPr>
          </a:p>
          <a:p>
            <a:pPr>
              <a:lnSpc>
                <a:spcPts val="1425"/>
              </a:lnSpc>
              <a:buNone/>
            </a:pPr>
            <a:r>
              <a:rPr lang="en-US" sz="800" b="0">
                <a:solidFill>
                  <a:srgbClr val="CCCCCC"/>
                </a:solidFill>
                <a:effectLst/>
                <a:latin typeface="Consolas" panose="020B0609020204030204" pitchFamily="49" charset="0"/>
              </a:rPr>
              <a:t>    operator_control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OperatorControl(catalog_address)</a:t>
            </a:r>
          </a:p>
          <a:p>
            <a:pPr>
              <a:lnSpc>
                <a:spcPts val="1425"/>
              </a:lnSpc>
              <a:buNone/>
            </a:pPr>
            <a:r>
              <a:rPr lang="en-US" sz="800" b="0">
                <a:solidFill>
                  <a:srgbClr val="CCCCCC"/>
                </a:solidFill>
                <a:effectLst/>
                <a:latin typeface="Consolas" panose="020B0609020204030204" pitchFamily="49" charset="0"/>
              </a:rPr>
              <a:t>    operator_control.OPTIONS </a:t>
            </a:r>
            <a:r>
              <a:rPr lang="en-US" sz="800" b="0">
                <a:solidFill>
                  <a:srgbClr val="D4D4D4"/>
                </a:solidFill>
                <a:effectLst/>
                <a:latin typeface="Consolas" panose="020B0609020204030204" pitchFamily="49" charset="0"/>
              </a:rPr>
              <a:t>=</a:t>
            </a:r>
            <a:r>
              <a:rPr lang="en-US" sz="800" b="0">
                <a:solidFill>
                  <a:srgbClr val="CCCCCC"/>
                </a:solidFill>
                <a:effectLst/>
                <a:latin typeface="Consolas" panose="020B0609020204030204" pitchFamily="49" charset="0"/>
              </a:rPr>
              <a:t> OPTIONS </a:t>
            </a:r>
          </a:p>
          <a:p>
            <a:pPr>
              <a:lnSpc>
                <a:spcPts val="1425"/>
              </a:lnSpc>
              <a:buNone/>
            </a:pPr>
            <a:r>
              <a:rPr lang="en-US" sz="800" b="0">
                <a:solidFill>
                  <a:srgbClr val="CCCCCC"/>
                </a:solidFill>
                <a:effectLst/>
                <a:latin typeface="Consolas" panose="020B0609020204030204" pitchFamily="49" charset="0"/>
              </a:rPr>
              <a:t>    </a:t>
            </a:r>
          </a:p>
          <a:p>
            <a:pPr>
              <a:lnSpc>
                <a:spcPts val="1425"/>
              </a:lnSpc>
              <a:buNone/>
            </a:pPr>
            <a:r>
              <a:rPr lang="en-US" sz="800" b="0">
                <a:solidFill>
                  <a:srgbClr val="CCCCCC"/>
                </a:solidFill>
                <a:effectLst/>
                <a:latin typeface="Consolas" panose="020B0609020204030204" pitchFamily="49" charset="0"/>
              </a:rPr>
              <a:t>    cherrypy.config.update({</a:t>
            </a:r>
            <a:r>
              <a:rPr lang="en-US" sz="800" b="0">
                <a:solidFill>
                  <a:srgbClr val="CE9178"/>
                </a:solidFill>
                <a:effectLst/>
                <a:latin typeface="Consolas" panose="020B0609020204030204" pitchFamily="49" charset="0"/>
              </a:rPr>
              <a:t>'server.socket_host'</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'0.0.0.0'</a:t>
            </a:r>
            <a:r>
              <a:rPr lang="en-US" sz="800" b="0">
                <a:solidFill>
                  <a:srgbClr val="CCCCCC"/>
                </a:solidFill>
                <a:effectLst/>
                <a:latin typeface="Consolas" panose="020B0609020204030204" pitchFamily="49" charset="0"/>
              </a:rPr>
              <a:t>, </a:t>
            </a:r>
            <a:r>
              <a:rPr lang="en-US" sz="800" b="0">
                <a:solidFill>
                  <a:srgbClr val="CE9178"/>
                </a:solidFill>
                <a:effectLst/>
                <a:latin typeface="Consolas" panose="020B0609020204030204" pitchFamily="49" charset="0"/>
              </a:rPr>
              <a:t>'server.socket_port'</a:t>
            </a:r>
            <a:r>
              <a:rPr lang="en-US" sz="800" b="0">
                <a:solidFill>
                  <a:srgbClr val="CCCCCC"/>
                </a:solidFill>
                <a:effectLst/>
                <a:latin typeface="Consolas" panose="020B0609020204030204" pitchFamily="49" charset="0"/>
              </a:rPr>
              <a:t>: </a:t>
            </a:r>
            <a:r>
              <a:rPr lang="en-US" sz="800" b="0">
                <a:solidFill>
                  <a:srgbClr val="B5CEA8"/>
                </a:solidFill>
                <a:effectLst/>
                <a:latin typeface="Consolas" panose="020B0609020204030204" pitchFamily="49" charset="0"/>
              </a:rPr>
              <a:t>8095</a:t>
            </a:r>
            <a:r>
              <a:rPr lang="en-US" sz="800" b="0">
                <a:solidFill>
                  <a:srgbClr val="CCCCCC"/>
                </a:solidFill>
                <a:effectLst/>
                <a:latin typeface="Consolas" panose="020B0609020204030204" pitchFamily="49" charset="0"/>
              </a:rPr>
              <a:t>})</a:t>
            </a:r>
          </a:p>
          <a:p>
            <a:pPr>
              <a:lnSpc>
                <a:spcPts val="1425"/>
              </a:lnSpc>
              <a:buNone/>
            </a:pPr>
            <a:r>
              <a:rPr lang="en-US" sz="800" b="0">
                <a:solidFill>
                  <a:srgbClr val="CCCCCC"/>
                </a:solidFill>
                <a:effectLst/>
                <a:latin typeface="Consolas" panose="020B0609020204030204" pitchFamily="49" charset="0"/>
              </a:rPr>
              <a:t>    cherrypy.tree.mount(operator_control, </a:t>
            </a:r>
            <a:r>
              <a:rPr lang="en-US" sz="800" b="0">
                <a:solidFill>
                  <a:srgbClr val="CE9178"/>
                </a:solidFill>
                <a:effectLst/>
                <a:latin typeface="Consolas" panose="020B0609020204030204" pitchFamily="49" charset="0"/>
              </a:rPr>
              <a:t>"/"</a:t>
            </a:r>
            <a:r>
              <a:rPr lang="en-US" sz="800" b="0">
                <a:solidFill>
                  <a:srgbClr val="CCCCCC"/>
                </a:solidFill>
                <a:effectLst/>
                <a:latin typeface="Consolas" panose="020B0609020204030204" pitchFamily="49" charset="0"/>
              </a:rPr>
              <a:t>, conf)</a:t>
            </a:r>
          </a:p>
          <a:p>
            <a:pPr>
              <a:lnSpc>
                <a:spcPts val="1425"/>
              </a:lnSpc>
              <a:buNone/>
            </a:pPr>
            <a:r>
              <a:rPr lang="en-US" sz="800" b="0">
                <a:solidFill>
                  <a:srgbClr val="CCCCCC"/>
                </a:solidFill>
                <a:effectLst/>
                <a:latin typeface="Consolas" panose="020B0609020204030204" pitchFamily="49" charset="0"/>
              </a:rPr>
              <a:t>    cherrypy.engine.start()</a:t>
            </a:r>
          </a:p>
          <a:p>
            <a:pPr>
              <a:lnSpc>
                <a:spcPts val="1425"/>
              </a:lnSpc>
              <a:buNone/>
            </a:pPr>
            <a:r>
              <a:rPr lang="en-US" sz="800" b="0">
                <a:solidFill>
                  <a:srgbClr val="CCCCCC"/>
                </a:solidFill>
                <a:effectLst/>
                <a:latin typeface="Consolas" panose="020B0609020204030204" pitchFamily="49" charset="0"/>
              </a:rPr>
              <a:t>    cherrypy.engine.block()</a:t>
            </a:r>
          </a:p>
        </p:txBody>
      </p:sp>
      <p:sp useBgFill="1">
        <p:nvSpPr>
          <p:cNvPr id="11" name="Flowchart: Summing Junction 10">
            <a:extLst>
              <a:ext uri="{FF2B5EF4-FFF2-40B4-BE49-F238E27FC236}">
                <a16:creationId xmlns:a16="http://schemas.microsoft.com/office/drawing/2014/main" id="{DD7D4CB2-08F8-FD52-FA07-2AB59B1CF639}"/>
              </a:ext>
            </a:extLst>
          </p:cNvPr>
          <p:cNvSpPr/>
          <p:nvPr/>
        </p:nvSpPr>
        <p:spPr>
          <a:xfrm rot="5400000">
            <a:off x="19564218"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2" name="Oval 11">
            <a:extLst>
              <a:ext uri="{FF2B5EF4-FFF2-40B4-BE49-F238E27FC236}">
                <a16:creationId xmlns:a16="http://schemas.microsoft.com/office/drawing/2014/main" id="{422DE2AF-78E8-08E4-9A9B-DB7021D334A1}"/>
              </a:ext>
            </a:extLst>
          </p:cNvPr>
          <p:cNvSpPr/>
          <p:nvPr/>
        </p:nvSpPr>
        <p:spPr>
          <a:xfrm rot="5400000">
            <a:off x="22193601"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0D550232-8D04-996A-FF6C-1D0A9D2329F1}"/>
              </a:ext>
            </a:extLst>
          </p:cNvPr>
          <p:cNvSpPr txBox="1"/>
          <p:nvPr/>
        </p:nvSpPr>
        <p:spPr>
          <a:xfrm>
            <a:off x="21283648" y="1400162"/>
            <a:ext cx="4058156" cy="4074940"/>
          </a:xfrm>
          <a:prstGeom prst="rect">
            <a:avLst/>
          </a:prstGeom>
          <a:noFill/>
        </p:spPr>
        <p:txBody>
          <a:bodyPr wrap="square">
            <a:prstTxWarp prst="textCircle">
              <a:avLst>
                <a:gd name="adj" fmla="val 18148864"/>
              </a:avLst>
            </a:prstTxWarp>
            <a:spAutoFit/>
          </a:bodyPr>
          <a:lstStyle/>
          <a:p>
            <a:pPr algn="ctr"/>
            <a:r>
              <a:rPr lang="en-US" sz="3600" b="1" cap="all" spc="600" dirty="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OPERATOR</a:t>
            </a:r>
            <a:endParaRPr kumimoji="0" lang="en-US" sz="3600" b="1" i="0" u="none" strike="noStrike" kern="1200" cap="all" spc="600" normalizeH="0" baseline="0" noProof="0" dirty="0">
              <a:ln>
                <a:noFill/>
              </a:ln>
              <a:solidFill>
                <a:srgbClr val="FF0000"/>
              </a:solidFill>
              <a:effectLst/>
              <a:uLnTx/>
              <a:uFillTx/>
              <a:latin typeface="Biome" panose="020B0503030204020804" pitchFamily="34" charset="0"/>
              <a:ea typeface="+mj-ea"/>
              <a:cs typeface="Biome" panose="020B0503030204020804" pitchFamily="34" charset="0"/>
            </a:endParaRPr>
          </a:p>
          <a:p>
            <a:pPr algn="ctr"/>
            <a:r>
              <a:rPr lang="en-US" sz="3600" b="1" cap="all" spc="600" dirty="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CONTROL</a:t>
            </a:r>
          </a:p>
        </p:txBody>
      </p:sp>
      <p:grpSp>
        <p:nvGrpSpPr>
          <p:cNvPr id="3" name="Group 2">
            <a:extLst>
              <a:ext uri="{FF2B5EF4-FFF2-40B4-BE49-F238E27FC236}">
                <a16:creationId xmlns:a16="http://schemas.microsoft.com/office/drawing/2014/main" id="{1A822E49-9434-A337-3F15-3258D3784C6D}"/>
              </a:ext>
            </a:extLst>
          </p:cNvPr>
          <p:cNvGrpSpPr/>
          <p:nvPr/>
        </p:nvGrpSpPr>
        <p:grpSpPr>
          <a:xfrm>
            <a:off x="7993577" y="2071526"/>
            <a:ext cx="3714390" cy="2714944"/>
            <a:chOff x="7959853" y="2089244"/>
            <a:chExt cx="3714390" cy="2714944"/>
          </a:xfrm>
        </p:grpSpPr>
        <p:grpSp>
          <p:nvGrpSpPr>
            <p:cNvPr id="4" name="Group 3">
              <a:extLst>
                <a:ext uri="{FF2B5EF4-FFF2-40B4-BE49-F238E27FC236}">
                  <a16:creationId xmlns:a16="http://schemas.microsoft.com/office/drawing/2014/main" id="{1BCF4691-275F-4BCE-D11B-07B0717811E8}"/>
                </a:ext>
              </a:extLst>
            </p:cNvPr>
            <p:cNvGrpSpPr/>
            <p:nvPr/>
          </p:nvGrpSpPr>
          <p:grpSpPr>
            <a:xfrm>
              <a:off x="7959853" y="2089244"/>
              <a:ext cx="3714390" cy="2714944"/>
              <a:chOff x="7588488" y="1514601"/>
              <a:chExt cx="5881119" cy="4298664"/>
            </a:xfrm>
          </p:grpSpPr>
          <p:sp>
            <p:nvSpPr>
              <p:cNvPr id="20" name="Rectangle: Rounded Corners 19">
                <a:extLst>
                  <a:ext uri="{FF2B5EF4-FFF2-40B4-BE49-F238E27FC236}">
                    <a16:creationId xmlns:a16="http://schemas.microsoft.com/office/drawing/2014/main" id="{24FD5DD4-FACA-44B0-D84F-D6A08C1D14F6}"/>
                  </a:ext>
                </a:extLst>
              </p:cNvPr>
              <p:cNvSpPr/>
              <p:nvPr/>
            </p:nvSpPr>
            <p:spPr>
              <a:xfrm>
                <a:off x="7652661" y="1514601"/>
                <a:ext cx="2153818" cy="760749"/>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cap="all">
                    <a:solidFill>
                      <a:srgbClr val="1F1F1F"/>
                    </a:solidFill>
                    <a:latin typeface="Biome" panose="020B0503030204020804" pitchFamily="34" charset="0"/>
                    <a:cs typeface="Biome" panose="020B0503030204020804" pitchFamily="34" charset="0"/>
                  </a:rPr>
                  <a:t>CATALOG</a:t>
                </a:r>
              </a:p>
            </p:txBody>
          </p:sp>
          <p:sp>
            <p:nvSpPr>
              <p:cNvPr id="21" name="Arrow: Down 20">
                <a:extLst>
                  <a:ext uri="{FF2B5EF4-FFF2-40B4-BE49-F238E27FC236}">
                    <a16:creationId xmlns:a16="http://schemas.microsoft.com/office/drawing/2014/main" id="{C8F5F175-B588-B0EC-D009-9D7E40F9335B}"/>
                  </a:ext>
                </a:extLst>
              </p:cNvPr>
              <p:cNvSpPr/>
              <p:nvPr/>
            </p:nvSpPr>
            <p:spPr>
              <a:xfrm rot="10800000" flipV="1">
                <a:off x="8623289" y="2295144"/>
                <a:ext cx="212561" cy="956814"/>
              </a:xfrm>
              <a:prstGeom prst="downArrow">
                <a:avLst>
                  <a:gd name="adj1" fmla="val 27296"/>
                  <a:gd name="adj2" fmla="val 89732"/>
                </a:avLst>
              </a:prstGeom>
              <a:ln>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33A9C0AE-21D8-1F51-55D8-050CFAF6E31C}"/>
                  </a:ext>
                </a:extLst>
              </p:cNvPr>
              <p:cNvSpPr/>
              <p:nvPr/>
            </p:nvSpPr>
            <p:spPr>
              <a:xfrm>
                <a:off x="7588488" y="3270162"/>
                <a:ext cx="2282163" cy="760750"/>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cap="all">
                    <a:solidFill>
                      <a:srgbClr val="1F1F1F"/>
                    </a:solidFill>
                    <a:latin typeface="Biome" panose="020B0503030204020804" pitchFamily="34" charset="0"/>
                    <a:cs typeface="Biome" panose="020B0503030204020804" pitchFamily="34" charset="0"/>
                  </a:rPr>
                  <a:t>OPERATOR CONTROL</a:t>
                </a:r>
              </a:p>
            </p:txBody>
          </p:sp>
          <p:sp>
            <p:nvSpPr>
              <p:cNvPr id="23" name="Rectangle: Rounded Corners 22">
                <a:extLst>
                  <a:ext uri="{FF2B5EF4-FFF2-40B4-BE49-F238E27FC236}">
                    <a16:creationId xmlns:a16="http://schemas.microsoft.com/office/drawing/2014/main" id="{4828123F-F2DC-0C1F-2F1F-C7F1A8E9F57E}"/>
                  </a:ext>
                </a:extLst>
              </p:cNvPr>
              <p:cNvSpPr/>
              <p:nvPr/>
            </p:nvSpPr>
            <p:spPr>
              <a:xfrm>
                <a:off x="11187444" y="2452360"/>
                <a:ext cx="2282163" cy="760750"/>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cap="all">
                    <a:solidFill>
                      <a:srgbClr val="1F1F1F"/>
                    </a:solidFill>
                    <a:latin typeface="Biome" panose="020B0503030204020804" pitchFamily="34" charset="0"/>
                    <a:cs typeface="Biome" panose="020B0503030204020804" pitchFamily="34" charset="0"/>
                  </a:rPr>
                  <a:t>TELEGRAM</a:t>
                </a:r>
                <a:r>
                  <a:rPr lang="en-US" sz="1200" b="1">
                    <a:solidFill>
                      <a:srgbClr val="1F1F1F"/>
                    </a:solidFill>
                  </a:rPr>
                  <a:t> </a:t>
                </a:r>
                <a:r>
                  <a:rPr lang="en-US" sz="1200" b="1" cap="all">
                    <a:solidFill>
                      <a:srgbClr val="1F1F1F"/>
                    </a:solidFill>
                    <a:latin typeface="Biome" panose="020B0503030204020804" pitchFamily="34" charset="0"/>
                    <a:cs typeface="Biome" panose="020B0503030204020804" pitchFamily="34" charset="0"/>
                  </a:rPr>
                  <a:t>BOT</a:t>
                </a:r>
              </a:p>
            </p:txBody>
          </p:sp>
          <p:sp>
            <p:nvSpPr>
              <p:cNvPr id="24" name="Rectangle: Rounded Corners 23">
                <a:extLst>
                  <a:ext uri="{FF2B5EF4-FFF2-40B4-BE49-F238E27FC236}">
                    <a16:creationId xmlns:a16="http://schemas.microsoft.com/office/drawing/2014/main" id="{9690A83E-C4A3-3135-BCF8-C777DE1FE3D8}"/>
                  </a:ext>
                </a:extLst>
              </p:cNvPr>
              <p:cNvSpPr/>
              <p:nvPr/>
            </p:nvSpPr>
            <p:spPr>
              <a:xfrm>
                <a:off x="11187444" y="4165353"/>
                <a:ext cx="2282163" cy="760750"/>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cap="all">
                    <a:solidFill>
                      <a:srgbClr val="1F1F1F"/>
                    </a:solidFill>
                    <a:latin typeface="Biome" panose="020B0503030204020804" pitchFamily="34" charset="0"/>
                    <a:cs typeface="Biome" panose="020B0503030204020804" pitchFamily="34" charset="0"/>
                  </a:rPr>
                  <a:t>WEB INTERFACE</a:t>
                </a:r>
              </a:p>
            </p:txBody>
          </p:sp>
          <p:sp>
            <p:nvSpPr>
              <p:cNvPr id="25" name="Rectangle: Rounded Corners 24">
                <a:extLst>
                  <a:ext uri="{FF2B5EF4-FFF2-40B4-BE49-F238E27FC236}">
                    <a16:creationId xmlns:a16="http://schemas.microsoft.com/office/drawing/2014/main" id="{534E69F6-B4CC-2C46-9D1A-369CFA3BE65B}"/>
                  </a:ext>
                </a:extLst>
              </p:cNvPr>
              <p:cNvSpPr/>
              <p:nvPr/>
            </p:nvSpPr>
            <p:spPr>
              <a:xfrm>
                <a:off x="7588488" y="5052515"/>
                <a:ext cx="2282163" cy="760750"/>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b="1" cap="all">
                    <a:solidFill>
                      <a:srgbClr val="1F1F1F"/>
                    </a:solidFill>
                    <a:latin typeface="Biome" panose="020B0503030204020804" pitchFamily="34" charset="0"/>
                    <a:cs typeface="Biome" panose="020B0503030204020804" pitchFamily="34" charset="0"/>
                  </a:rPr>
                  <a:t>MESSAGE BROKER</a:t>
                </a:r>
              </a:p>
            </p:txBody>
          </p:sp>
          <p:sp>
            <p:nvSpPr>
              <p:cNvPr id="26" name="TextBox 25">
                <a:extLst>
                  <a:ext uri="{FF2B5EF4-FFF2-40B4-BE49-F238E27FC236}">
                    <a16:creationId xmlns:a16="http://schemas.microsoft.com/office/drawing/2014/main" id="{9C8F0219-7091-01F0-C08C-41FF2E9D35D9}"/>
                  </a:ext>
                </a:extLst>
              </p:cNvPr>
              <p:cNvSpPr txBox="1"/>
              <p:nvPr/>
            </p:nvSpPr>
            <p:spPr>
              <a:xfrm rot="19500000">
                <a:off x="9394480" y="2947260"/>
                <a:ext cx="2080010" cy="292388"/>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600" b="1" cap="all">
                    <a:solidFill>
                      <a:srgbClr val="C00000"/>
                    </a:solidFill>
                    <a:latin typeface="Biome" panose="020B0503030204020804" pitchFamily="34" charset="0"/>
                    <a:cs typeface="Biome" panose="020B0503030204020804" pitchFamily="34" charset="0"/>
                  </a:rPr>
                  <a:t>REST </a:t>
                </a:r>
                <a:r>
                  <a:rPr lang="en-US" sz="600" b="1">
                    <a:solidFill>
                      <a:srgbClr val="C00000"/>
                    </a:solidFill>
                    <a:latin typeface="Calibri"/>
                  </a:rPr>
                  <a:t> </a:t>
                </a:r>
                <a:r>
                  <a:rPr lang="en-US" sz="600" b="1" cap="all">
                    <a:solidFill>
                      <a:srgbClr val="C00000"/>
                    </a:solidFill>
                    <a:latin typeface="Biome" panose="020B0503030204020804" pitchFamily="34" charset="0"/>
                    <a:cs typeface="Biome" panose="020B0503030204020804" pitchFamily="34" charset="0"/>
                  </a:rPr>
                  <a:t>PROVIDER</a:t>
                </a:r>
              </a:p>
            </p:txBody>
          </p:sp>
          <p:sp>
            <p:nvSpPr>
              <p:cNvPr id="27" name="TextBox 26">
                <a:extLst>
                  <a:ext uri="{FF2B5EF4-FFF2-40B4-BE49-F238E27FC236}">
                    <a16:creationId xmlns:a16="http://schemas.microsoft.com/office/drawing/2014/main" id="{102375CF-EEAD-8CB9-20EC-02D27EDE3AA9}"/>
                  </a:ext>
                </a:extLst>
              </p:cNvPr>
              <p:cNvSpPr txBox="1"/>
              <p:nvPr/>
            </p:nvSpPr>
            <p:spPr>
              <a:xfrm rot="2100000" flipV="1">
                <a:off x="9394480" y="4164172"/>
                <a:ext cx="2080010" cy="292388"/>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600" b="1" cap="all">
                    <a:solidFill>
                      <a:srgbClr val="C00000"/>
                    </a:solidFill>
                    <a:latin typeface="Biome" panose="020B0503030204020804" pitchFamily="34" charset="0"/>
                    <a:cs typeface="Biome" panose="020B0503030204020804" pitchFamily="34" charset="0"/>
                  </a:rPr>
                  <a:t>REST</a:t>
                </a:r>
                <a:r>
                  <a:rPr lang="en-US" sz="600" b="1">
                    <a:solidFill>
                      <a:srgbClr val="C00000"/>
                    </a:solidFill>
                    <a:latin typeface="Calibri"/>
                  </a:rPr>
                  <a:t> </a:t>
                </a:r>
                <a:r>
                  <a:rPr lang="en-US" sz="600" b="1" cap="all">
                    <a:solidFill>
                      <a:srgbClr val="C00000"/>
                    </a:solidFill>
                    <a:latin typeface="Biome" panose="020B0503030204020804" pitchFamily="34" charset="0"/>
                    <a:cs typeface="Biome" panose="020B0503030204020804" pitchFamily="34" charset="0"/>
                  </a:rPr>
                  <a:t>PROVIDER</a:t>
                </a:r>
              </a:p>
            </p:txBody>
          </p:sp>
          <p:sp>
            <p:nvSpPr>
              <p:cNvPr id="28" name="TextBox 27">
                <a:extLst>
                  <a:ext uri="{FF2B5EF4-FFF2-40B4-BE49-F238E27FC236}">
                    <a16:creationId xmlns:a16="http://schemas.microsoft.com/office/drawing/2014/main" id="{E66C494A-231A-C96B-FFCF-AD3B53C55ED3}"/>
                  </a:ext>
                </a:extLst>
              </p:cNvPr>
              <p:cNvSpPr txBox="1"/>
              <p:nvPr/>
            </p:nvSpPr>
            <p:spPr>
              <a:xfrm rot="16200000">
                <a:off x="7378759" y="2638257"/>
                <a:ext cx="2080007" cy="268022"/>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500" b="1" cap="all">
                    <a:solidFill>
                      <a:srgbClr val="C00000"/>
                    </a:solidFill>
                    <a:latin typeface="Biome" panose="020B0503030204020804" pitchFamily="34" charset="0"/>
                    <a:cs typeface="Biome" panose="020B0503030204020804" pitchFamily="34" charset="0"/>
                  </a:rPr>
                  <a:t>REST</a:t>
                </a:r>
                <a:r>
                  <a:rPr lang="en-US" sz="500" b="1">
                    <a:solidFill>
                      <a:srgbClr val="C00000"/>
                    </a:solidFill>
                    <a:latin typeface="Calibri"/>
                  </a:rPr>
                  <a:t>  </a:t>
                </a:r>
                <a:r>
                  <a:rPr lang="en-US" sz="500" b="1" cap="all">
                    <a:solidFill>
                      <a:srgbClr val="C00000"/>
                    </a:solidFill>
                    <a:latin typeface="Biome" panose="020B0503030204020804" pitchFamily="34" charset="0"/>
                    <a:cs typeface="Biome" panose="020B0503030204020804" pitchFamily="34" charset="0"/>
                  </a:rPr>
                  <a:t>PROVIDER</a:t>
                </a:r>
              </a:p>
            </p:txBody>
          </p:sp>
          <p:sp>
            <p:nvSpPr>
              <p:cNvPr id="29" name="TextBox 28">
                <a:extLst>
                  <a:ext uri="{FF2B5EF4-FFF2-40B4-BE49-F238E27FC236}">
                    <a16:creationId xmlns:a16="http://schemas.microsoft.com/office/drawing/2014/main" id="{E5EB5694-6CEC-1F56-9AAC-3455754900DB}"/>
                  </a:ext>
                </a:extLst>
              </p:cNvPr>
              <p:cNvSpPr txBox="1"/>
              <p:nvPr/>
            </p:nvSpPr>
            <p:spPr>
              <a:xfrm rot="16200000">
                <a:off x="7378758" y="4329758"/>
                <a:ext cx="2080007" cy="365484"/>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700" b="1" cap="all">
                    <a:solidFill>
                      <a:srgbClr val="C00000"/>
                    </a:solidFill>
                    <a:latin typeface="Biome" panose="020B0503030204020804" pitchFamily="34" charset="0"/>
                    <a:cs typeface="Biome" panose="020B0503030204020804" pitchFamily="34" charset="0"/>
                  </a:rPr>
                  <a:t>MQTT</a:t>
                </a:r>
                <a:r>
                  <a:rPr lang="en-US" sz="900" b="1">
                    <a:solidFill>
                      <a:srgbClr val="C00000"/>
                    </a:solidFill>
                    <a:latin typeface="Calibri"/>
                  </a:rPr>
                  <a:t> </a:t>
                </a:r>
                <a:r>
                  <a:rPr lang="en-US" sz="700" b="1" cap="all">
                    <a:solidFill>
                      <a:srgbClr val="C00000"/>
                    </a:solidFill>
                    <a:latin typeface="Biome" panose="020B0503030204020804" pitchFamily="34" charset="0"/>
                    <a:cs typeface="Biome" panose="020B0503030204020804" pitchFamily="34" charset="0"/>
                  </a:rPr>
                  <a:t>SUB</a:t>
                </a:r>
              </a:p>
            </p:txBody>
          </p:sp>
        </p:grpSp>
        <p:sp>
          <p:nvSpPr>
            <p:cNvPr id="6" name="Arrow: Down 5">
              <a:extLst>
                <a:ext uri="{FF2B5EF4-FFF2-40B4-BE49-F238E27FC236}">
                  <a16:creationId xmlns:a16="http://schemas.microsoft.com/office/drawing/2014/main" id="{4822C84A-6A22-FDE5-F7C6-1DCA1472E326}"/>
                </a:ext>
              </a:extLst>
            </p:cNvPr>
            <p:cNvSpPr/>
            <p:nvPr/>
          </p:nvSpPr>
          <p:spPr>
            <a:xfrm rot="10800000" flipV="1">
              <a:off x="8618322" y="3689990"/>
              <a:ext cx="134249" cy="604303"/>
            </a:xfrm>
            <a:prstGeom prst="downArrow">
              <a:avLst>
                <a:gd name="adj1" fmla="val 27296"/>
                <a:gd name="adj2" fmla="val 89732"/>
              </a:avLst>
            </a:prstGeom>
            <a:ln>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Down 6">
              <a:extLst>
                <a:ext uri="{FF2B5EF4-FFF2-40B4-BE49-F238E27FC236}">
                  <a16:creationId xmlns:a16="http://schemas.microsoft.com/office/drawing/2014/main" id="{D3B961A3-0454-66DF-FC45-A1871F55D4C3}"/>
                </a:ext>
              </a:extLst>
            </p:cNvPr>
            <p:cNvSpPr/>
            <p:nvPr/>
          </p:nvSpPr>
          <p:spPr>
            <a:xfrm rot="3385509" flipV="1">
              <a:off x="9763068" y="2842019"/>
              <a:ext cx="134249" cy="709180"/>
            </a:xfrm>
            <a:prstGeom prst="downArrow">
              <a:avLst>
                <a:gd name="adj1" fmla="val 27296"/>
                <a:gd name="adj2" fmla="val 89732"/>
              </a:avLst>
            </a:prstGeom>
            <a:ln>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3CDCA929-CC44-D1B5-3B42-64BDCB74A52D}"/>
                </a:ext>
              </a:extLst>
            </p:cNvPr>
            <p:cNvSpPr/>
            <p:nvPr/>
          </p:nvSpPr>
          <p:spPr>
            <a:xfrm rot="18214491">
              <a:off x="9763068" y="3335065"/>
              <a:ext cx="134249" cy="709180"/>
            </a:xfrm>
            <a:prstGeom prst="downArrow">
              <a:avLst>
                <a:gd name="adj1" fmla="val 27296"/>
                <a:gd name="adj2" fmla="val 89732"/>
              </a:avLst>
            </a:prstGeom>
            <a:ln>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69655B89-38A2-67C4-7B18-63F91043AF3D}"/>
              </a:ext>
            </a:extLst>
          </p:cNvPr>
          <p:cNvSpPr txBox="1"/>
          <p:nvPr/>
        </p:nvSpPr>
        <p:spPr>
          <a:xfrm rot="10800000">
            <a:off x="22705779"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application</a:t>
            </a:r>
            <a:endParaRPr lang="en-US" sz="2200" spc="300"/>
          </a:p>
        </p:txBody>
      </p:sp>
      <p:sp>
        <p:nvSpPr>
          <p:cNvPr id="16" name="Rectangle: Rounded Corners 15">
            <a:extLst>
              <a:ext uri="{FF2B5EF4-FFF2-40B4-BE49-F238E27FC236}">
                <a16:creationId xmlns:a16="http://schemas.microsoft.com/office/drawing/2014/main" id="{ECC02A14-A5EC-EB0C-0EB8-8BBB7F2E151B}"/>
              </a:ext>
            </a:extLst>
          </p:cNvPr>
          <p:cNvSpPr/>
          <p:nvPr/>
        </p:nvSpPr>
        <p:spPr>
          <a:xfrm>
            <a:off x="255642" y="-4680887"/>
            <a:ext cx="6569130" cy="2738347"/>
          </a:xfrm>
          <a:prstGeom prst="roundRect">
            <a:avLst>
              <a:gd name="adj" fmla="val 4519"/>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B0D4B83-3089-EC7F-5336-15758EB7FCD1}"/>
              </a:ext>
            </a:extLst>
          </p:cNvPr>
          <p:cNvSpPr txBox="1"/>
          <p:nvPr/>
        </p:nvSpPr>
        <p:spPr>
          <a:xfrm>
            <a:off x="4022472" y="-3900182"/>
            <a:ext cx="2695857" cy="1123712"/>
          </a:xfrm>
          <a:prstGeom prst="roundRect">
            <a:avLst>
              <a:gd name="adj" fmla="val 1669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171450" lvl="0" indent="-171450" algn="just">
              <a:buFont typeface="Arial" panose="020B0604020202020204" pitchFamily="34" charset="0"/>
              <a:buChar char="•"/>
              <a:defRPr/>
            </a:pPr>
            <a:r>
              <a:rPr lang="en-US" sz="1200" dirty="0">
                <a:solidFill>
                  <a:schemeClr val="bg1"/>
                </a:solidFill>
                <a:latin typeface="Speak Pro" panose="020F0502020204030204" pitchFamily="34" charset="0"/>
              </a:rPr>
              <a:t>Subscribe to all sensor topics</a:t>
            </a:r>
          </a:p>
          <a:p>
            <a:pPr marL="171450" lvl="0" indent="-171450" algn="just">
              <a:buFont typeface="Arial" panose="020B0604020202020204" pitchFamily="34" charset="0"/>
              <a:buChar char="•"/>
              <a:defRPr/>
            </a:pPr>
            <a:r>
              <a:rPr lang="en-US" sz="1200" dirty="0">
                <a:solidFill>
                  <a:schemeClr val="bg1"/>
                </a:solidFill>
                <a:latin typeface="Speak Pro" panose="020F0502020204030204" pitchFamily="34" charset="0"/>
              </a:rPr>
              <a:t>Notify() is triggered on every MQTT message</a:t>
            </a:r>
          </a:p>
          <a:p>
            <a:pPr marL="171450" lvl="0" indent="-171450" algn="just">
              <a:buFont typeface="Arial" panose="020B0604020202020204" pitchFamily="34" charset="0"/>
              <a:buChar char="•"/>
              <a:defRPr/>
            </a:pPr>
            <a:r>
              <a:rPr lang="en-US" sz="1200" dirty="0">
                <a:solidFill>
                  <a:schemeClr val="bg1"/>
                </a:solidFill>
                <a:latin typeface="Speak Pro" panose="020F0502020204030204" pitchFamily="34" charset="0"/>
              </a:rPr>
              <a:t>If motion is detected, alert is stored for 5 minutes</a:t>
            </a:r>
          </a:p>
        </p:txBody>
      </p:sp>
    </p:spTree>
    <p:extLst>
      <p:ext uri="{BB962C8B-B14F-4D97-AF65-F5344CB8AC3E}">
        <p14:creationId xmlns:p14="http://schemas.microsoft.com/office/powerpoint/2010/main" val="22155022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561AFE-7869-8058-ADCA-7EBAE5F3405A}"/>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6CAA1728-0349-230F-13F6-D411316CDBD0}"/>
              </a:ext>
            </a:extLst>
          </p:cNvPr>
          <p:cNvSpPr/>
          <p:nvPr/>
        </p:nvSpPr>
        <p:spPr>
          <a:xfrm>
            <a:off x="0" y="0"/>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1" descr="A close up of dots&#10;">
            <a:extLst>
              <a:ext uri="{FF2B5EF4-FFF2-40B4-BE49-F238E27FC236}">
                <a16:creationId xmlns:a16="http://schemas.microsoft.com/office/drawing/2014/main" id="{57D56093-3AA6-1E78-A3F1-038C4093DB7C}"/>
              </a:ext>
            </a:extLst>
          </p:cNvPr>
          <p:cNvPicPr>
            <a:picLocks noChangeAspect="1"/>
          </p:cNvPicPr>
          <p:nvPr/>
        </p:nvPicPr>
        <p:blipFill>
          <a:blip r:embed="rId3"/>
          <a:srcRect/>
          <a:stretch/>
        </p:blipFill>
        <p:spPr>
          <a:xfrm>
            <a:off x="-5245" y="0"/>
            <a:ext cx="12192000" cy="6858000"/>
          </a:xfrm>
          <a:prstGeom prst="rect">
            <a:avLst/>
          </a:prstGeom>
        </p:spPr>
      </p:pic>
      <p:sp>
        <p:nvSpPr>
          <p:cNvPr id="15" name="Rectangle: Rounded Corners 14">
            <a:extLst>
              <a:ext uri="{FF2B5EF4-FFF2-40B4-BE49-F238E27FC236}">
                <a16:creationId xmlns:a16="http://schemas.microsoft.com/office/drawing/2014/main" id="{D9B8A5FE-2C18-4450-5984-B8DF7E62D7FE}"/>
              </a:ext>
            </a:extLst>
          </p:cNvPr>
          <p:cNvSpPr/>
          <p:nvPr/>
        </p:nvSpPr>
        <p:spPr>
          <a:xfrm>
            <a:off x="306751" y="966872"/>
            <a:ext cx="11622610" cy="5401392"/>
          </a:xfrm>
          <a:prstGeom prst="roundRect">
            <a:avLst>
              <a:gd name="adj" fmla="val 12251"/>
            </a:avLst>
          </a:prstGeom>
          <a:gradFill flip="none" rotWithShape="1">
            <a:gsLst>
              <a:gs pos="0">
                <a:schemeClr val="bg2">
                  <a:lumMod val="90000"/>
                  <a:alpha val="80000"/>
                </a:schemeClr>
              </a:gs>
              <a:gs pos="100000">
                <a:schemeClr val="bg2">
                  <a:lumMod val="75000"/>
                </a:schemeClr>
              </a:gs>
            </a:gsLst>
            <a:lin ang="0" scaled="1"/>
            <a:tileRect/>
          </a:gradFill>
          <a:ln>
            <a:solidFill>
              <a:srgbClr val="1F1F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31D49CDD-7235-095B-8AAA-8B3581EEDA19}"/>
              </a:ext>
            </a:extLst>
          </p:cNvPr>
          <p:cNvSpPr txBox="1"/>
          <p:nvPr/>
        </p:nvSpPr>
        <p:spPr>
          <a:xfrm>
            <a:off x="306750" y="148945"/>
            <a:ext cx="11622609" cy="735747"/>
          </a:xfrm>
          <a:prstGeom prst="roundRect">
            <a:avLst>
              <a:gd name="adj" fmla="val 5000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800" b="1" cap="all">
                <a:solidFill>
                  <a:schemeClr val="bg1">
                    <a:lumMod val="95000"/>
                  </a:schemeClr>
                </a:solidFill>
                <a:latin typeface="Biome" panose="020B0503030204020804" pitchFamily="34" charset="0"/>
                <a:cs typeface="Biome" panose="020B0503030204020804" pitchFamily="34" charset="0"/>
              </a:rPr>
              <a:t>USER INTERACTION</a:t>
            </a:r>
          </a:p>
        </p:txBody>
      </p:sp>
      <p:sp>
        <p:nvSpPr>
          <p:cNvPr id="4" name="TextBox 3">
            <a:extLst>
              <a:ext uri="{FF2B5EF4-FFF2-40B4-BE49-F238E27FC236}">
                <a16:creationId xmlns:a16="http://schemas.microsoft.com/office/drawing/2014/main" id="{D548DDD4-5D4F-E933-7F02-59F409F581E7}"/>
              </a:ext>
            </a:extLst>
          </p:cNvPr>
          <p:cNvSpPr txBox="1"/>
          <p:nvPr/>
        </p:nvSpPr>
        <p:spPr>
          <a:xfrm>
            <a:off x="7517123" y="1095997"/>
            <a:ext cx="4279827" cy="5272266"/>
          </a:xfrm>
          <a:prstGeom prst="roundRect">
            <a:avLst>
              <a:gd name="adj" fmla="val 16691"/>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r>
              <a:rPr lang="en-US" sz="2600" b="1">
                <a:solidFill>
                  <a:srgbClr val="1F1F1F"/>
                </a:solidFill>
                <a:latin typeface="Speak Pro" panose="020F0502020204030204" pitchFamily="34" charset="0"/>
              </a:rPr>
              <a:t>Users: Homeowners</a:t>
            </a:r>
          </a:p>
          <a:p>
            <a:pPr lvl="0" algn="just">
              <a:defRPr/>
            </a:pPr>
            <a:endParaRPr lang="en-US" sz="2600" b="1">
              <a:solidFill>
                <a:srgbClr val="1F1F1F"/>
              </a:solidFill>
              <a:latin typeface="Speak Pro" panose="020F0502020204030204" pitchFamily="34" charset="0"/>
            </a:endParaRPr>
          </a:p>
          <a:p>
            <a:pPr lvl="0" algn="just">
              <a:defRPr/>
            </a:pPr>
            <a:r>
              <a:rPr lang="en-US" sz="2600" b="1">
                <a:solidFill>
                  <a:srgbClr val="1F1F1F"/>
                </a:solidFill>
                <a:latin typeface="Speak Pro" panose="020F0502020204030204" pitchFamily="34" charset="0"/>
              </a:rPr>
              <a:t>Interfaces:</a:t>
            </a:r>
          </a:p>
          <a:p>
            <a:pPr lvl="0" algn="just">
              <a:defRPr/>
            </a:pPr>
            <a:r>
              <a:rPr lang="en-US" sz="2600" b="1">
                <a:solidFill>
                  <a:srgbClr val="1F1F1F"/>
                </a:solidFill>
                <a:latin typeface="Speak Pro" panose="020F0502020204030204" pitchFamily="34" charset="0"/>
              </a:rPr>
              <a:t>Web Application</a:t>
            </a:r>
          </a:p>
          <a:p>
            <a:pPr lvl="0" algn="just">
              <a:defRPr/>
            </a:pPr>
            <a:r>
              <a:rPr lang="en-US" sz="2600" b="1">
                <a:solidFill>
                  <a:srgbClr val="1F1F1F"/>
                </a:solidFill>
                <a:latin typeface="Speak Pro" panose="020F0502020204030204" pitchFamily="34" charset="0"/>
              </a:rPr>
              <a:t>Telegram Bot </a:t>
            </a:r>
          </a:p>
          <a:p>
            <a:pPr lvl="0" algn="just">
              <a:defRPr/>
            </a:pPr>
            <a:endParaRPr lang="en-US" sz="2600" b="1">
              <a:solidFill>
                <a:srgbClr val="1F1F1F"/>
              </a:solidFill>
              <a:latin typeface="Speak Pro" panose="020F0502020204030204" pitchFamily="34" charset="0"/>
            </a:endParaRPr>
          </a:p>
          <a:p>
            <a:pPr lvl="0" algn="just">
              <a:defRPr/>
            </a:pPr>
            <a:r>
              <a:rPr lang="en-US" sz="2600" b="1">
                <a:solidFill>
                  <a:srgbClr val="1F1F1F"/>
                </a:solidFill>
                <a:latin typeface="Speak Pro" panose="020F0502020204030204" pitchFamily="34" charset="0"/>
              </a:rPr>
              <a:t>Real-time backbone: </a:t>
            </a:r>
          </a:p>
          <a:p>
            <a:pPr lvl="0" algn="just">
              <a:defRPr/>
            </a:pPr>
            <a:r>
              <a:rPr lang="en-US" sz="2600" b="1">
                <a:solidFill>
                  <a:srgbClr val="1F1F1F"/>
                </a:solidFill>
                <a:latin typeface="Speak Pro" panose="020F0502020204030204" pitchFamily="34" charset="0"/>
              </a:rPr>
              <a:t>MQTT + REST</a:t>
            </a:r>
          </a:p>
          <a:p>
            <a:pPr lvl="0" algn="just">
              <a:defRPr/>
            </a:pPr>
            <a:endParaRPr lang="en-US" sz="2600" b="1">
              <a:solidFill>
                <a:srgbClr val="1F1F1F"/>
              </a:solidFill>
              <a:latin typeface="Speak Pro" panose="020F0502020204030204" pitchFamily="34" charset="0"/>
            </a:endParaRPr>
          </a:p>
          <a:p>
            <a:pPr lvl="0" algn="just">
              <a:defRPr/>
            </a:pPr>
            <a:r>
              <a:rPr lang="en-US" sz="2600" b="1">
                <a:solidFill>
                  <a:srgbClr val="1F1F1F"/>
                </a:solidFill>
                <a:latin typeface="Speak Pro" panose="020F0502020204030204" pitchFamily="34" charset="0"/>
              </a:rPr>
              <a:t>For instant awareness and easy control of the smart home</a:t>
            </a:r>
          </a:p>
        </p:txBody>
      </p:sp>
      <p:grpSp>
        <p:nvGrpSpPr>
          <p:cNvPr id="12" name="Group 11">
            <a:extLst>
              <a:ext uri="{FF2B5EF4-FFF2-40B4-BE49-F238E27FC236}">
                <a16:creationId xmlns:a16="http://schemas.microsoft.com/office/drawing/2014/main" id="{ACD3370E-C234-62EC-B9AE-DB5FCFE8FA44}"/>
              </a:ext>
            </a:extLst>
          </p:cNvPr>
          <p:cNvGrpSpPr/>
          <p:nvPr/>
        </p:nvGrpSpPr>
        <p:grpSpPr>
          <a:xfrm>
            <a:off x="537197" y="1554888"/>
            <a:ext cx="6977305" cy="4271677"/>
            <a:chOff x="537197" y="1554888"/>
            <a:chExt cx="6977305" cy="4271677"/>
          </a:xfrm>
        </p:grpSpPr>
        <p:grpSp>
          <p:nvGrpSpPr>
            <p:cNvPr id="23" name="Group 22">
              <a:extLst>
                <a:ext uri="{FF2B5EF4-FFF2-40B4-BE49-F238E27FC236}">
                  <a16:creationId xmlns:a16="http://schemas.microsoft.com/office/drawing/2014/main" id="{588EC336-4FEE-2E2D-C2BE-B9F682A61816}"/>
                </a:ext>
              </a:extLst>
            </p:cNvPr>
            <p:cNvGrpSpPr/>
            <p:nvPr/>
          </p:nvGrpSpPr>
          <p:grpSpPr>
            <a:xfrm>
              <a:off x="537197" y="1554888"/>
              <a:ext cx="6977305" cy="4271677"/>
              <a:chOff x="646947" y="1536754"/>
              <a:chExt cx="6977305" cy="4271677"/>
            </a:xfrm>
          </p:grpSpPr>
          <p:sp>
            <p:nvSpPr>
              <p:cNvPr id="3" name="Rectangle: Rounded Corners 2">
                <a:extLst>
                  <a:ext uri="{FF2B5EF4-FFF2-40B4-BE49-F238E27FC236}">
                    <a16:creationId xmlns:a16="http://schemas.microsoft.com/office/drawing/2014/main" id="{02A0089C-1503-C299-6099-B653E5A616AB}"/>
                  </a:ext>
                </a:extLst>
              </p:cNvPr>
              <p:cNvSpPr/>
              <p:nvPr/>
            </p:nvSpPr>
            <p:spPr>
              <a:xfrm>
                <a:off x="646947" y="3248161"/>
                <a:ext cx="2740402" cy="967938"/>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rgbClr val="1F1F1F"/>
                    </a:solidFill>
                  </a:rPr>
                  <a:t>WEB APPLICATION</a:t>
                </a:r>
              </a:p>
              <a:p>
                <a:pPr algn="ctr"/>
                <a:r>
                  <a:rPr lang="en-US">
                    <a:solidFill>
                      <a:srgbClr val="1F1F1F"/>
                    </a:solidFill>
                  </a:rPr>
                  <a:t>Live Status Dashboard</a:t>
                </a:r>
              </a:p>
            </p:txBody>
          </p:sp>
          <p:sp>
            <p:nvSpPr>
              <p:cNvPr id="6" name="Rectangle: Rounded Corners 5">
                <a:extLst>
                  <a:ext uri="{FF2B5EF4-FFF2-40B4-BE49-F238E27FC236}">
                    <a16:creationId xmlns:a16="http://schemas.microsoft.com/office/drawing/2014/main" id="{2028501D-748B-7A62-7A39-8CC32F3D0792}"/>
                  </a:ext>
                </a:extLst>
              </p:cNvPr>
              <p:cNvSpPr/>
              <p:nvPr/>
            </p:nvSpPr>
            <p:spPr>
              <a:xfrm>
                <a:off x="2936051" y="4840493"/>
                <a:ext cx="2235800" cy="967938"/>
              </a:xfrm>
              <a:prstGeom prst="roundRect">
                <a:avLst>
                  <a:gd name="adj" fmla="val 50000"/>
                </a:avLst>
              </a:prstGeom>
              <a:solidFill>
                <a:srgbClr val="780D0A">
                  <a:alpha val="30000"/>
                </a:srgb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rgbClr val="1F1F1F"/>
                    </a:solidFill>
                  </a:rPr>
                  <a:t>MQTT + REST</a:t>
                </a:r>
              </a:p>
            </p:txBody>
          </p:sp>
          <p:sp>
            <p:nvSpPr>
              <p:cNvPr id="7" name="Oval 6">
                <a:extLst>
                  <a:ext uri="{FF2B5EF4-FFF2-40B4-BE49-F238E27FC236}">
                    <a16:creationId xmlns:a16="http://schemas.microsoft.com/office/drawing/2014/main" id="{D8F2EFC9-CCE9-EF54-EC29-935174194D52}"/>
                  </a:ext>
                </a:extLst>
              </p:cNvPr>
              <p:cNvSpPr/>
              <p:nvPr/>
            </p:nvSpPr>
            <p:spPr>
              <a:xfrm>
                <a:off x="3414902" y="1536754"/>
                <a:ext cx="1278098" cy="1278096"/>
              </a:xfrm>
              <a:prstGeom prst="ellipse">
                <a:avLst/>
              </a:prstGeom>
              <a:solidFill>
                <a:srgbClr val="780D0A">
                  <a:alpha val="30000"/>
                </a:srgb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rgbClr val="1F1F1F"/>
                    </a:solidFill>
                  </a:rPr>
                  <a:t>USER</a:t>
                </a:r>
              </a:p>
            </p:txBody>
          </p:sp>
          <p:sp>
            <p:nvSpPr>
              <p:cNvPr id="10" name="Arrow: Up 9">
                <a:extLst>
                  <a:ext uri="{FF2B5EF4-FFF2-40B4-BE49-F238E27FC236}">
                    <a16:creationId xmlns:a16="http://schemas.microsoft.com/office/drawing/2014/main" id="{C907DC0B-3D60-1876-3BE3-AD9990FF32AC}"/>
                  </a:ext>
                </a:extLst>
              </p:cNvPr>
              <p:cNvSpPr/>
              <p:nvPr/>
            </p:nvSpPr>
            <p:spPr>
              <a:xfrm rot="18284980" flipV="1">
                <a:off x="5551252" y="1717112"/>
                <a:ext cx="270452" cy="1751674"/>
              </a:xfrm>
              <a:prstGeom prst="upArrow">
                <a:avLst>
                  <a:gd name="adj1" fmla="val 20217"/>
                  <a:gd name="adj2" fmla="val 9396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DE75645B-C55D-63C6-7A1D-AA53A84C741C}"/>
                  </a:ext>
                </a:extLst>
              </p:cNvPr>
              <p:cNvSpPr/>
              <p:nvPr/>
            </p:nvSpPr>
            <p:spPr>
              <a:xfrm>
                <a:off x="4720552" y="3248160"/>
                <a:ext cx="2903700" cy="967938"/>
              </a:xfrm>
              <a:prstGeom prst="roundRect">
                <a:avLst/>
              </a:prstGeom>
              <a:solidFill>
                <a:schemeClr val="bg1">
                  <a:lumMod val="95000"/>
                  <a:alpha val="30000"/>
                </a:schemeClr>
              </a:solidFill>
              <a:ln w="63500">
                <a:solidFill>
                  <a:srgbClr val="780D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rgbClr val="1F1F1F"/>
                    </a:solidFill>
                  </a:rPr>
                  <a:t>TELEGRAM BOT</a:t>
                </a:r>
              </a:p>
              <a:p>
                <a:pPr algn="ctr"/>
                <a:r>
                  <a:rPr lang="en-US">
                    <a:solidFill>
                      <a:srgbClr val="1F1F1F"/>
                    </a:solidFill>
                  </a:rPr>
                  <a:t>Resl-time Allerts &amp; Actions</a:t>
                </a:r>
              </a:p>
            </p:txBody>
          </p:sp>
        </p:grpSp>
        <p:sp>
          <p:nvSpPr>
            <p:cNvPr id="5" name="Arrow: Up 4">
              <a:extLst>
                <a:ext uri="{FF2B5EF4-FFF2-40B4-BE49-F238E27FC236}">
                  <a16:creationId xmlns:a16="http://schemas.microsoft.com/office/drawing/2014/main" id="{BABD65D1-2684-7368-5738-885CDE26F9EF}"/>
                </a:ext>
              </a:extLst>
            </p:cNvPr>
            <p:cNvSpPr/>
            <p:nvPr/>
          </p:nvSpPr>
          <p:spPr>
            <a:xfrm rot="3315020" flipH="1" flipV="1">
              <a:off x="2183293" y="1733865"/>
              <a:ext cx="270452" cy="1751674"/>
            </a:xfrm>
            <a:prstGeom prst="upArrow">
              <a:avLst>
                <a:gd name="adj1" fmla="val 20217"/>
                <a:gd name="adj2" fmla="val 9396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Up 7">
              <a:extLst>
                <a:ext uri="{FF2B5EF4-FFF2-40B4-BE49-F238E27FC236}">
                  <a16:creationId xmlns:a16="http://schemas.microsoft.com/office/drawing/2014/main" id="{09845748-B840-E6DF-7F9A-A829025494F0}"/>
                </a:ext>
              </a:extLst>
            </p:cNvPr>
            <p:cNvSpPr/>
            <p:nvPr/>
          </p:nvSpPr>
          <p:spPr>
            <a:xfrm rot="3315020" flipH="1" flipV="1">
              <a:off x="5657646" y="4088096"/>
              <a:ext cx="270452" cy="1591173"/>
            </a:xfrm>
            <a:prstGeom prst="upArrow">
              <a:avLst>
                <a:gd name="adj1" fmla="val 20217"/>
                <a:gd name="adj2" fmla="val 9396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Up 10">
              <a:extLst>
                <a:ext uri="{FF2B5EF4-FFF2-40B4-BE49-F238E27FC236}">
                  <a16:creationId xmlns:a16="http://schemas.microsoft.com/office/drawing/2014/main" id="{4A84AB69-82CD-91EF-0597-BA137F35799A}"/>
                </a:ext>
              </a:extLst>
            </p:cNvPr>
            <p:cNvSpPr/>
            <p:nvPr/>
          </p:nvSpPr>
          <p:spPr>
            <a:xfrm rot="18284980" flipV="1">
              <a:off x="1896523" y="4052328"/>
              <a:ext cx="270452" cy="1629937"/>
            </a:xfrm>
            <a:prstGeom prst="upArrow">
              <a:avLst>
                <a:gd name="adj1" fmla="val 20217"/>
                <a:gd name="adj2" fmla="val 9396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34943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E0BEA9-8114-6BA2-FA2A-DB23F8B9DFA3}"/>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CBA3FAC8-B55C-D34D-73B0-414CC5777F04}"/>
              </a:ext>
            </a:extLst>
          </p:cNvPr>
          <p:cNvSpPr/>
          <p:nvPr/>
        </p:nvSpPr>
        <p:spPr>
          <a:xfrm>
            <a:off x="0" y="0"/>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1" descr="A close up of dots&#10;">
            <a:extLst>
              <a:ext uri="{FF2B5EF4-FFF2-40B4-BE49-F238E27FC236}">
                <a16:creationId xmlns:a16="http://schemas.microsoft.com/office/drawing/2014/main" id="{66E510E3-F66C-BDCD-2844-703D26627E44}"/>
              </a:ext>
            </a:extLst>
          </p:cNvPr>
          <p:cNvPicPr>
            <a:picLocks noChangeAspect="1"/>
          </p:cNvPicPr>
          <p:nvPr/>
        </p:nvPicPr>
        <p:blipFill>
          <a:blip r:embed="rId3"/>
          <a:srcRect/>
          <a:stretch/>
        </p:blipFill>
        <p:spPr>
          <a:xfrm>
            <a:off x="-5245" y="0"/>
            <a:ext cx="12192000" cy="6858000"/>
          </a:xfrm>
          <a:prstGeom prst="rect">
            <a:avLst/>
          </a:prstGeom>
        </p:spPr>
      </p:pic>
      <p:sp>
        <p:nvSpPr>
          <p:cNvPr id="7" name="TextBox 6">
            <a:extLst>
              <a:ext uri="{FF2B5EF4-FFF2-40B4-BE49-F238E27FC236}">
                <a16:creationId xmlns:a16="http://schemas.microsoft.com/office/drawing/2014/main" id="{70939492-6CF4-FA0F-52C2-9F23906E685C}"/>
              </a:ext>
            </a:extLst>
          </p:cNvPr>
          <p:cNvSpPr txBox="1"/>
          <p:nvPr/>
        </p:nvSpPr>
        <p:spPr>
          <a:xfrm>
            <a:off x="306751" y="148945"/>
            <a:ext cx="11455308" cy="692468"/>
          </a:xfrm>
          <a:prstGeom prst="roundRect">
            <a:avLst>
              <a:gd name="adj" fmla="val 5000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600" b="1" cap="all">
                <a:solidFill>
                  <a:schemeClr val="bg1">
                    <a:lumMod val="95000"/>
                  </a:schemeClr>
                </a:solidFill>
                <a:latin typeface="Biome" panose="020B0503030204020804" pitchFamily="34" charset="0"/>
                <a:cs typeface="Biome" panose="020B0503030204020804" pitchFamily="34" charset="0"/>
              </a:rPr>
              <a:t>WEB APPLICATION</a:t>
            </a:r>
          </a:p>
        </p:txBody>
      </p:sp>
      <p:sp>
        <p:nvSpPr>
          <p:cNvPr id="3" name="Rectangle: Rounded Corners 2">
            <a:extLst>
              <a:ext uri="{FF2B5EF4-FFF2-40B4-BE49-F238E27FC236}">
                <a16:creationId xmlns:a16="http://schemas.microsoft.com/office/drawing/2014/main" id="{4B0C2E3F-4748-5DD6-4A09-2ACE1A46503B}"/>
              </a:ext>
            </a:extLst>
          </p:cNvPr>
          <p:cNvSpPr/>
          <p:nvPr/>
        </p:nvSpPr>
        <p:spPr>
          <a:xfrm>
            <a:off x="6757103" y="1046694"/>
            <a:ext cx="5095914" cy="5153032"/>
          </a:xfrm>
          <a:prstGeom prst="roundRect">
            <a:avLst>
              <a:gd name="adj" fmla="val 7383"/>
            </a:avLst>
          </a:prstGeom>
          <a:gradFill flip="none" rotWithShape="1">
            <a:gsLst>
              <a:gs pos="0">
                <a:schemeClr val="bg2">
                  <a:lumMod val="90000"/>
                  <a:alpha val="80000"/>
                </a:schemeClr>
              </a:gs>
              <a:gs pos="100000">
                <a:schemeClr val="bg2">
                  <a:lumMod val="75000"/>
                </a:schemeClr>
              </a:gs>
            </a:gsLst>
            <a:lin ang="0" scaled="1"/>
            <a:tileRect/>
          </a:gradFill>
          <a:ln>
            <a:solidFill>
              <a:srgbClr val="1F1F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2FDD8F7-403C-6AF5-9C64-D52558BFF426}"/>
              </a:ext>
            </a:extLst>
          </p:cNvPr>
          <p:cNvSpPr txBox="1"/>
          <p:nvPr/>
        </p:nvSpPr>
        <p:spPr>
          <a:xfrm>
            <a:off x="6656417" y="1301749"/>
            <a:ext cx="5105642" cy="4869418"/>
          </a:xfrm>
          <a:prstGeom prst="roundRect">
            <a:avLst>
              <a:gd name="adj" fmla="val 16691"/>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fontAlgn="base"/>
            <a:r>
              <a:rPr lang="en-US" dirty="0">
                <a:latin typeface="Speak Pro" panose="020B0504020101020102" pitchFamily="34" charset="0"/>
              </a:rPr>
              <a:t>Provides user-friendly monitoring, without exposing users to raw MQTT or Catalog</a:t>
            </a:r>
          </a:p>
          <a:p>
            <a:pPr algn="just" fontAlgn="base"/>
            <a:endParaRPr lang="en-US" sz="1400" dirty="0">
              <a:latin typeface="Speak Pro" panose="020B0504020101020102" pitchFamily="34" charset="0"/>
            </a:endParaRPr>
          </a:p>
          <a:p>
            <a:pPr algn="just" fontAlgn="base"/>
            <a:r>
              <a:rPr lang="en-US" b="1" dirty="0">
                <a:latin typeface="Speak Pro" panose="020B0504020101020102" pitchFamily="34" charset="0"/>
              </a:rPr>
              <a:t>House cards:</a:t>
            </a:r>
            <a:r>
              <a:rPr lang="en-US" dirty="0">
                <a:latin typeface="Speak Pro" panose="020B0504020101020102" pitchFamily="34" charset="0"/>
              </a:rPr>
              <a:t> quick scan; </a:t>
            </a:r>
            <a:r>
              <a:rPr lang="en-US" b="1" dirty="0">
                <a:latin typeface="Speak Pro" panose="020B0504020101020102" pitchFamily="34" charset="0"/>
              </a:rPr>
              <a:t>BREACH</a:t>
            </a:r>
            <a:r>
              <a:rPr lang="en-US" dirty="0">
                <a:latin typeface="Speak Pro" panose="020B0504020101020102" pitchFamily="34" charset="0"/>
              </a:rPr>
              <a:t> badge on active incidents</a:t>
            </a:r>
          </a:p>
          <a:p>
            <a:pPr algn="just" fontAlgn="base"/>
            <a:r>
              <a:rPr lang="en-US" b="1" dirty="0">
                <a:latin typeface="Speak Pro" panose="020B0504020101020102" pitchFamily="34" charset="0"/>
              </a:rPr>
              <a:t>Hierarchy:</a:t>
            </a:r>
            <a:r>
              <a:rPr lang="en-US" dirty="0">
                <a:latin typeface="Speak Pro" panose="020B0504020101020102" pitchFamily="34" charset="0"/>
              </a:rPr>
              <a:t> Houses → Floors/Units → Devices</a:t>
            </a:r>
          </a:p>
          <a:p>
            <a:pPr algn="just" fontAlgn="base"/>
            <a:r>
              <a:rPr lang="en-US" b="1" dirty="0">
                <a:latin typeface="Speak Pro" panose="020B0504020101020102" pitchFamily="34" charset="0"/>
              </a:rPr>
              <a:t>Per device:</a:t>
            </a:r>
            <a:r>
              <a:rPr lang="en-US" dirty="0">
                <a:latin typeface="Speak Pro" panose="020B0504020101020102" pitchFamily="34" charset="0"/>
              </a:rPr>
              <a:t> </a:t>
            </a:r>
            <a:r>
              <a:rPr lang="en-US" b="1" dirty="0">
                <a:latin typeface="Speak Pro" panose="020B0504020101020102" pitchFamily="34" charset="0"/>
              </a:rPr>
              <a:t>State</a:t>
            </a:r>
            <a:r>
              <a:rPr lang="en-US" dirty="0">
                <a:latin typeface="Speak Pro" panose="020B0504020101020102" pitchFamily="34" charset="0"/>
              </a:rPr>
              <a:t>, </a:t>
            </a:r>
            <a:r>
              <a:rPr lang="en-US" b="1" dirty="0">
                <a:latin typeface="Speak Pro" panose="020B0504020101020102" pitchFamily="34" charset="0"/>
              </a:rPr>
              <a:t>Last update</a:t>
            </a:r>
            <a:r>
              <a:rPr lang="en-US" dirty="0">
                <a:latin typeface="Speak Pro" panose="020B0504020101020102" pitchFamily="34" charset="0"/>
              </a:rPr>
              <a:t>, </a:t>
            </a:r>
            <a:r>
              <a:rPr lang="en-US" b="1" dirty="0">
                <a:latin typeface="Speak Pro" panose="020B0504020101020102" pitchFamily="34" charset="0"/>
              </a:rPr>
              <a:t>Reason</a:t>
            </a:r>
            <a:r>
              <a:rPr lang="en-US" dirty="0">
                <a:latin typeface="Speak Pro" panose="020B0504020101020102" pitchFamily="34" charset="0"/>
              </a:rPr>
              <a:t> (e.g., Motion / Timed Out)</a:t>
            </a:r>
          </a:p>
          <a:p>
            <a:pPr algn="just" fontAlgn="base"/>
            <a:r>
              <a:rPr lang="en-US" b="1" dirty="0">
                <a:latin typeface="Speak Pro" panose="020B0504020101020102" pitchFamily="34" charset="0"/>
              </a:rPr>
              <a:t>Auto-refresh:</a:t>
            </a:r>
            <a:r>
              <a:rPr lang="en-US" dirty="0">
                <a:latin typeface="Speak Pro" panose="020B0504020101020102" pitchFamily="34" charset="0"/>
              </a:rPr>
              <a:t> updates </a:t>
            </a:r>
            <a:r>
              <a:rPr lang="en-US" b="1" dirty="0">
                <a:latin typeface="Speak Pro" panose="020B0504020101020102" pitchFamily="34" charset="0"/>
              </a:rPr>
              <a:t>every 5 seconds </a:t>
            </a:r>
            <a:r>
              <a:rPr lang="en-US" sz="1400" dirty="0">
                <a:latin typeface="Speak Pro" panose="020B0504020101020102" pitchFamily="34" charset="0"/>
              </a:rPr>
              <a:t>→ </a:t>
            </a:r>
            <a:r>
              <a:rPr lang="en-US" sz="1400" b="1" dirty="0">
                <a:latin typeface="Speak Pro" panose="020B0504020101020102" pitchFamily="34" charset="0"/>
              </a:rPr>
              <a:t>pulls from Operator Control</a:t>
            </a:r>
            <a:endParaRPr lang="en-US" dirty="0">
              <a:latin typeface="Speak Pro" panose="020B0504020101020102" pitchFamily="34" charset="0"/>
            </a:endParaRPr>
          </a:p>
          <a:p>
            <a:pPr algn="just" fontAlgn="base"/>
            <a:r>
              <a:rPr lang="en-US" b="1" dirty="0">
                <a:latin typeface="Speak Pro" panose="020B0504020101020102" pitchFamily="34" charset="0"/>
              </a:rPr>
              <a:t>Charts:</a:t>
            </a:r>
            <a:r>
              <a:rPr lang="en-US" dirty="0">
                <a:latin typeface="Speak Pro" panose="020B0504020101020102" pitchFamily="34" charset="0"/>
              </a:rPr>
              <a:t> one-click to </a:t>
            </a:r>
            <a:r>
              <a:rPr lang="en-US" b="1" dirty="0" err="1">
                <a:latin typeface="Speak Pro" panose="020B0504020101020102" pitchFamily="34" charset="0"/>
              </a:rPr>
              <a:t>ThingSpeak</a:t>
            </a:r>
            <a:r>
              <a:rPr lang="en-US" dirty="0">
                <a:latin typeface="Speak Pro" panose="020B0504020101020102" pitchFamily="34" charset="0"/>
              </a:rPr>
              <a:t> for history</a:t>
            </a:r>
          </a:p>
          <a:p>
            <a:pPr algn="just" fontAlgn="base"/>
            <a:r>
              <a:rPr lang="en-US" b="1" dirty="0">
                <a:latin typeface="Speak Pro" panose="020B0504020101020102" pitchFamily="34" charset="0"/>
              </a:rPr>
              <a:t>Tech stack:</a:t>
            </a:r>
          </a:p>
          <a:p>
            <a:pPr lvl="1" algn="just" fontAlgn="base"/>
            <a:r>
              <a:rPr lang="en-US" dirty="0">
                <a:latin typeface="Speak Pro" panose="020B0504020101020102" pitchFamily="34" charset="0"/>
              </a:rPr>
              <a:t>Front-end: </a:t>
            </a:r>
            <a:r>
              <a:rPr lang="en-US" b="1" dirty="0">
                <a:latin typeface="Speak Pro" panose="020B0504020101020102" pitchFamily="34" charset="0"/>
              </a:rPr>
              <a:t>HTML, CSS, JavaScript</a:t>
            </a:r>
            <a:endParaRPr lang="en-US" dirty="0">
              <a:latin typeface="Speak Pro" panose="020B0504020101020102" pitchFamily="34" charset="0"/>
            </a:endParaRPr>
          </a:p>
          <a:p>
            <a:pPr lvl="1" algn="just" fontAlgn="base"/>
            <a:r>
              <a:rPr lang="en-US" dirty="0">
                <a:latin typeface="Speak Pro" panose="020B0504020101020102" pitchFamily="34" charset="0"/>
              </a:rPr>
              <a:t>Data/API: Python REST service (</a:t>
            </a:r>
            <a:r>
              <a:rPr lang="en-US" dirty="0" err="1">
                <a:latin typeface="Speak Pro" panose="020B0504020101020102" pitchFamily="34" charset="0"/>
              </a:rPr>
              <a:t>CherryPy</a:t>
            </a:r>
            <a:r>
              <a:rPr lang="en-US" dirty="0">
                <a:latin typeface="Speak Pro" panose="020B0504020101020102" pitchFamily="34" charset="0"/>
              </a:rPr>
              <a:t>)</a:t>
            </a:r>
          </a:p>
          <a:p>
            <a:pPr lvl="1" algn="just" fontAlgn="base"/>
            <a:r>
              <a:rPr lang="en-US" dirty="0">
                <a:latin typeface="Speak Pro" panose="020B0504020101020102" pitchFamily="34" charset="0"/>
              </a:rPr>
              <a:t>Real-time messaging: </a:t>
            </a:r>
            <a:r>
              <a:rPr lang="en-US" b="1" dirty="0">
                <a:latin typeface="Speak Pro" panose="020B0504020101020102" pitchFamily="34" charset="0"/>
              </a:rPr>
              <a:t>MQTT</a:t>
            </a:r>
            <a:r>
              <a:rPr lang="en-US" dirty="0">
                <a:latin typeface="Speak Pro" panose="020B0504020101020102" pitchFamily="34" charset="0"/>
              </a:rPr>
              <a:t> (</a:t>
            </a:r>
            <a:r>
              <a:rPr lang="en-US" dirty="0" err="1">
                <a:latin typeface="Speak Pro" panose="020B0504020101020102" pitchFamily="34" charset="0"/>
              </a:rPr>
              <a:t>Mosquitto</a:t>
            </a:r>
            <a:r>
              <a:rPr lang="en-US" dirty="0">
                <a:latin typeface="Speak Pro" panose="020B0504020101020102" pitchFamily="34" charset="0"/>
              </a:rPr>
              <a:t>)</a:t>
            </a:r>
          </a:p>
          <a:p>
            <a:pPr lvl="1" algn="just" fontAlgn="base"/>
            <a:r>
              <a:rPr lang="en-US" dirty="0">
                <a:latin typeface="Speak Pro" panose="020B0504020101020102" pitchFamily="34" charset="0"/>
              </a:rPr>
              <a:t>Deployment: </a:t>
            </a:r>
            <a:r>
              <a:rPr lang="en-US" b="1" dirty="0">
                <a:latin typeface="Speak Pro" panose="020B0504020101020102" pitchFamily="34" charset="0"/>
              </a:rPr>
              <a:t>Docker</a:t>
            </a:r>
            <a:r>
              <a:rPr lang="en-US" dirty="0">
                <a:latin typeface="Speak Pro" panose="020B0504020101020102" pitchFamily="34" charset="0"/>
              </a:rPr>
              <a:t> containers</a:t>
            </a:r>
            <a:endParaRPr lang="en-US" sz="3600" b="1" dirty="0">
              <a:solidFill>
                <a:srgbClr val="1F1F1F"/>
              </a:solidFill>
              <a:latin typeface="Speak Pro" panose="020B0504020101020102" pitchFamily="34" charset="0"/>
            </a:endParaRPr>
          </a:p>
        </p:txBody>
      </p:sp>
      <p:pic>
        <p:nvPicPr>
          <p:cNvPr id="11" name="Picture 10">
            <a:extLst>
              <a:ext uri="{FF2B5EF4-FFF2-40B4-BE49-F238E27FC236}">
                <a16:creationId xmlns:a16="http://schemas.microsoft.com/office/drawing/2014/main" id="{554932A7-93BA-99FF-9D21-AB3A5E1513E6}"/>
              </a:ext>
            </a:extLst>
          </p:cNvPr>
          <p:cNvPicPr>
            <a:picLocks noChangeAspect="1"/>
          </p:cNvPicPr>
          <p:nvPr/>
        </p:nvPicPr>
        <p:blipFill>
          <a:blip r:embed="rId4"/>
          <a:srcRect l="15109" r="15109"/>
          <a:stretch/>
        </p:blipFill>
        <p:spPr>
          <a:xfrm>
            <a:off x="176846" y="1421065"/>
            <a:ext cx="6443508" cy="4404288"/>
          </a:xfrm>
          <a:prstGeom prst="roundRect">
            <a:avLst>
              <a:gd name="adj" fmla="val 4315"/>
            </a:avLst>
          </a:prstGeom>
        </p:spPr>
      </p:pic>
      <p:sp>
        <p:nvSpPr>
          <p:cNvPr id="18" name="TextBox 17">
            <a:extLst>
              <a:ext uri="{FF2B5EF4-FFF2-40B4-BE49-F238E27FC236}">
                <a16:creationId xmlns:a16="http://schemas.microsoft.com/office/drawing/2014/main" id="{C4D49146-B0FE-824B-E2D4-F1178548270D}"/>
              </a:ext>
            </a:extLst>
          </p:cNvPr>
          <p:cNvSpPr txBox="1"/>
          <p:nvPr/>
        </p:nvSpPr>
        <p:spPr>
          <a:xfrm>
            <a:off x="725944" y="19115991"/>
            <a:ext cx="7918540" cy="1975009"/>
          </a:xfrm>
          <a:prstGeom prst="roundRect">
            <a:avLst>
              <a:gd name="adj" fmla="val 16691"/>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1600">
                <a:latin typeface="Speak Pro" panose="020B0504020101020102" pitchFamily="34" charset="0"/>
              </a:rPr>
              <a:t>Our Telegram bot gives </a:t>
            </a:r>
            <a:r>
              <a:rPr lang="en-US" sz="1600" b="1">
                <a:latin typeface="Speak Pro" panose="020B0504020101020102" pitchFamily="34" charset="0"/>
              </a:rPr>
              <a:t>chat-based control </a:t>
            </a:r>
            <a:r>
              <a:rPr lang="en-US" sz="1600">
                <a:latin typeface="Speak Pro" panose="020B0504020101020102" pitchFamily="34" charset="0"/>
              </a:rPr>
              <a:t>and</a:t>
            </a:r>
            <a:r>
              <a:rPr lang="en-US" sz="1600" b="1">
                <a:latin typeface="Speak Pro" panose="020B0504020101020102" pitchFamily="34" charset="0"/>
              </a:rPr>
              <a:t> awareness</a:t>
            </a:r>
            <a:r>
              <a:rPr lang="en-US" sz="1600">
                <a:latin typeface="Speak Pro" panose="020B0504020101020102" pitchFamily="34" charset="0"/>
              </a:rPr>
              <a:t> from any phone. </a:t>
            </a:r>
          </a:p>
          <a:p>
            <a:pPr algn="just"/>
            <a:r>
              <a:rPr lang="en-US" sz="1600">
                <a:latin typeface="Speak Pro" panose="020B0504020101020102" pitchFamily="34" charset="0"/>
              </a:rPr>
              <a:t>It sends </a:t>
            </a:r>
            <a:r>
              <a:rPr lang="en-US" sz="1600" b="1">
                <a:latin typeface="Speak Pro" panose="020B0504020101020102" pitchFamily="34" charset="0"/>
              </a:rPr>
              <a:t>proactive motion alerts</a:t>
            </a:r>
            <a:r>
              <a:rPr lang="en-US" sz="1600">
                <a:latin typeface="Speak Pro" panose="020B0504020101020102" pitchFamily="34" charset="0"/>
              </a:rPr>
              <a:t> as push messages and lets the user request a live status report without opening the dashboard.</a:t>
            </a:r>
          </a:p>
          <a:p>
            <a:pPr algn="just"/>
            <a:br>
              <a:rPr lang="en-US" sz="1400">
                <a:latin typeface="Speak Pro" panose="020B0504020101020102" pitchFamily="34" charset="0"/>
              </a:rPr>
            </a:br>
            <a:r>
              <a:rPr lang="en-US" sz="1600">
                <a:latin typeface="Speak Pro" panose="020B0504020101020102" pitchFamily="34" charset="0"/>
              </a:rPr>
              <a:t>Users first </a:t>
            </a:r>
            <a:r>
              <a:rPr lang="en-US" sz="1600" b="1">
                <a:latin typeface="Speak Pro" panose="020B0504020101020102" pitchFamily="34" charset="0"/>
              </a:rPr>
              <a:t>claim their house</a:t>
            </a:r>
            <a:r>
              <a:rPr lang="en-US" sz="1600">
                <a:latin typeface="Speak Pro" panose="020B0504020101020102" pitchFamily="34" charset="0"/>
              </a:rPr>
              <a:t> so notifications go to the right owner. Then they use quick actions—</a:t>
            </a:r>
            <a:r>
              <a:rPr lang="en-US" sz="1600" b="1">
                <a:latin typeface="Speak Pro" panose="020B0504020101020102" pitchFamily="34" charset="0"/>
              </a:rPr>
              <a:t>Track My House</a:t>
            </a:r>
            <a:r>
              <a:rPr lang="en-US" sz="1600">
                <a:latin typeface="Speak Pro" panose="020B0504020101020102" pitchFamily="34" charset="0"/>
              </a:rPr>
              <a:t> or </a:t>
            </a:r>
            <a:r>
              <a:rPr lang="en-US" sz="1600" b="1">
                <a:latin typeface="Speak Pro" panose="020B0504020101020102" pitchFamily="34" charset="0"/>
              </a:rPr>
              <a:t>Track All Houses</a:t>
            </a:r>
            <a:r>
              <a:rPr lang="en-US" sz="1600">
                <a:latin typeface="Speak Pro" panose="020B0504020101020102" pitchFamily="34" charset="0"/>
              </a:rPr>
              <a:t>—to see device states, last update times, and the </a:t>
            </a:r>
            <a:r>
              <a:rPr lang="en-US" sz="1600" b="1">
                <a:latin typeface="Speak Pro" panose="020B0504020101020102" pitchFamily="34" charset="0"/>
              </a:rPr>
              <a:t>reason</a:t>
            </a:r>
            <a:r>
              <a:rPr lang="en-US" sz="1600">
                <a:latin typeface="Speak Pro" panose="020B0504020101020102" pitchFamily="34" charset="0"/>
              </a:rPr>
              <a:t> for each state.</a:t>
            </a:r>
            <a:endParaRPr lang="en-US" sz="2800" b="1">
              <a:solidFill>
                <a:srgbClr val="1F1F1F"/>
              </a:solidFill>
              <a:latin typeface="Speak Pro" panose="020B0504020101020102" pitchFamily="34" charset="0"/>
            </a:endParaRPr>
          </a:p>
        </p:txBody>
      </p:sp>
      <p:grpSp>
        <p:nvGrpSpPr>
          <p:cNvPr id="6" name="Group 5">
            <a:extLst>
              <a:ext uri="{FF2B5EF4-FFF2-40B4-BE49-F238E27FC236}">
                <a16:creationId xmlns:a16="http://schemas.microsoft.com/office/drawing/2014/main" id="{6E878F45-AB0D-1ED9-9EDD-9B2A9FCA0A20}"/>
              </a:ext>
            </a:extLst>
          </p:cNvPr>
          <p:cNvGrpSpPr/>
          <p:nvPr/>
        </p:nvGrpSpPr>
        <p:grpSpPr>
          <a:xfrm>
            <a:off x="404064" y="10437058"/>
            <a:ext cx="2282150" cy="3988368"/>
            <a:chOff x="-15667417" y="-13363501"/>
            <a:chExt cx="7241216" cy="12725230"/>
          </a:xfrm>
        </p:grpSpPr>
        <p:pic>
          <p:nvPicPr>
            <p:cNvPr id="8" name="Picture 7" descr="A screenshot of a phone&#10;&#10;AI-generated content may be incorrect.">
              <a:extLst>
                <a:ext uri="{FF2B5EF4-FFF2-40B4-BE49-F238E27FC236}">
                  <a16:creationId xmlns:a16="http://schemas.microsoft.com/office/drawing/2014/main" id="{C770E85A-BDF1-7DF7-2910-7469ACF1F988}"/>
                </a:ext>
              </a:extLst>
            </p:cNvPr>
            <p:cNvPicPr>
              <a:picLocks noChangeAspect="1"/>
            </p:cNvPicPr>
            <p:nvPr/>
          </p:nvPicPr>
          <p:blipFill>
            <a:blip r:embed="rId5">
              <a:extLst>
                <a:ext uri="{BEBA8EAE-BF5A-486C-A8C5-ECC9F3942E4B}">
                  <a14:imgProps xmlns:a14="http://schemas.microsoft.com/office/drawing/2010/main">
                    <a14:imgLayer r:embed="rId6">
                      <a14:imgEffect>
                        <a14:saturation sat="50000"/>
                      </a14:imgEffect>
                    </a14:imgLayer>
                  </a14:imgProps>
                </a:ext>
              </a:extLst>
            </a:blip>
            <a:stretch>
              <a:fillRect/>
            </a:stretch>
          </p:blipFill>
          <p:spPr>
            <a:xfrm>
              <a:off x="-15667417" y="-7850522"/>
              <a:ext cx="7241216" cy="7212251"/>
            </a:xfrm>
            <a:prstGeom prst="rect">
              <a:avLst/>
            </a:prstGeom>
          </p:spPr>
        </p:pic>
        <p:pic>
          <p:nvPicPr>
            <p:cNvPr id="12" name="Picture 11" descr="A screenshot of a phone&#10;&#10;AI-generated content may be incorrect.">
              <a:extLst>
                <a:ext uri="{FF2B5EF4-FFF2-40B4-BE49-F238E27FC236}">
                  <a16:creationId xmlns:a16="http://schemas.microsoft.com/office/drawing/2014/main" id="{60503F52-FA95-FD7D-18F7-F369A557AB8F}"/>
                </a:ext>
              </a:extLst>
            </p:cNvPr>
            <p:cNvPicPr>
              <a:picLocks noChangeAspect="1"/>
            </p:cNvPicPr>
            <p:nvPr/>
          </p:nvPicPr>
          <p:blipFill>
            <a:blip r:embed="rId7">
              <a:extLst>
                <a:ext uri="{BEBA8EAE-BF5A-486C-A8C5-ECC9F3942E4B}">
                  <a14:imgProps xmlns:a14="http://schemas.microsoft.com/office/drawing/2010/main">
                    <a14:imgLayer r:embed="rId8">
                      <a14:imgEffect>
                        <a14:saturation sat="50000"/>
                      </a14:imgEffect>
                    </a14:imgLayer>
                  </a14:imgProps>
                </a:ext>
              </a:extLst>
            </a:blip>
            <a:stretch>
              <a:fillRect/>
            </a:stretch>
          </p:blipFill>
          <p:spPr>
            <a:xfrm>
              <a:off x="-15667417" y="-13363501"/>
              <a:ext cx="7241216" cy="5512979"/>
            </a:xfrm>
            <a:prstGeom prst="rect">
              <a:avLst/>
            </a:prstGeom>
          </p:spPr>
        </p:pic>
      </p:grpSp>
      <p:grpSp>
        <p:nvGrpSpPr>
          <p:cNvPr id="13" name="Group 12">
            <a:extLst>
              <a:ext uri="{FF2B5EF4-FFF2-40B4-BE49-F238E27FC236}">
                <a16:creationId xmlns:a16="http://schemas.microsoft.com/office/drawing/2014/main" id="{3E868F68-2818-8834-AD42-CC97AC1E2A0A}"/>
              </a:ext>
            </a:extLst>
          </p:cNvPr>
          <p:cNvGrpSpPr/>
          <p:nvPr/>
        </p:nvGrpSpPr>
        <p:grpSpPr>
          <a:xfrm>
            <a:off x="5735525" y="15964565"/>
            <a:ext cx="2323552" cy="5311570"/>
            <a:chOff x="9120883" y="1865010"/>
            <a:chExt cx="1889582" cy="4319527"/>
          </a:xfrm>
        </p:grpSpPr>
        <p:grpSp>
          <p:nvGrpSpPr>
            <p:cNvPr id="14" name="Group 13">
              <a:extLst>
                <a:ext uri="{FF2B5EF4-FFF2-40B4-BE49-F238E27FC236}">
                  <a16:creationId xmlns:a16="http://schemas.microsoft.com/office/drawing/2014/main" id="{53CEE061-2D01-A0ED-03BB-201AE9EE0196}"/>
                </a:ext>
              </a:extLst>
            </p:cNvPr>
            <p:cNvGrpSpPr/>
            <p:nvPr/>
          </p:nvGrpSpPr>
          <p:grpSpPr>
            <a:xfrm>
              <a:off x="9120884" y="2280056"/>
              <a:ext cx="1889581" cy="3904481"/>
              <a:chOff x="-1494724" y="-12385336"/>
              <a:chExt cx="7113802" cy="15221377"/>
            </a:xfrm>
          </p:grpSpPr>
          <p:pic>
            <p:nvPicPr>
              <p:cNvPr id="20" name="Picture 19" descr="A screenshot of a computer&#10;&#10;AI-generated content may be incorrect.">
                <a:extLst>
                  <a:ext uri="{FF2B5EF4-FFF2-40B4-BE49-F238E27FC236}">
                    <a16:creationId xmlns:a16="http://schemas.microsoft.com/office/drawing/2014/main" id="{A86A421E-3E68-3774-FEDA-39C4480CA7DB}"/>
                  </a:ext>
                </a:extLst>
              </p:cNvPr>
              <p:cNvPicPr>
                <a:picLocks noChangeAspect="1"/>
              </p:cNvPicPr>
              <p:nvPr/>
            </p:nvPicPr>
            <p:blipFill>
              <a:blip r:embed="rId9">
                <a:extLst>
                  <a:ext uri="{BEBA8EAE-BF5A-486C-A8C5-ECC9F3942E4B}">
                    <a14:imgProps xmlns:a14="http://schemas.microsoft.com/office/drawing/2010/main">
                      <a14:imgLayer r:embed="rId10">
                        <a14:imgEffect>
                          <a14:saturation sat="50000"/>
                        </a14:imgEffect>
                      </a14:imgLayer>
                    </a14:imgProps>
                  </a:ext>
                </a:extLst>
              </a:blip>
              <a:srcRect t="43359"/>
              <a:stretch>
                <a:fillRect/>
              </a:stretch>
            </p:blipFill>
            <p:spPr>
              <a:xfrm>
                <a:off x="-1489479" y="-4331927"/>
                <a:ext cx="7108557" cy="7167968"/>
              </a:xfrm>
              <a:prstGeom prst="rect">
                <a:avLst/>
              </a:prstGeom>
            </p:spPr>
          </p:pic>
          <p:pic>
            <p:nvPicPr>
              <p:cNvPr id="21" name="Picture 20" descr="A screenshot of a computer&#10;&#10;AI-generated content may be incorrect.">
                <a:extLst>
                  <a:ext uri="{FF2B5EF4-FFF2-40B4-BE49-F238E27FC236}">
                    <a16:creationId xmlns:a16="http://schemas.microsoft.com/office/drawing/2014/main" id="{1BA89C9F-48CF-43EB-3949-464370A0D7CC}"/>
                  </a:ext>
                </a:extLst>
              </p:cNvPr>
              <p:cNvPicPr>
                <a:picLocks noChangeAspect="1"/>
              </p:cNvPicPr>
              <p:nvPr/>
            </p:nvPicPr>
            <p:blipFill>
              <a:blip r:embed="rId11">
                <a:extLst>
                  <a:ext uri="{BEBA8EAE-BF5A-486C-A8C5-ECC9F3942E4B}">
                    <a14:imgProps xmlns:a14="http://schemas.microsoft.com/office/drawing/2010/main">
                      <a14:imgLayer r:embed="rId12">
                        <a14:imgEffect>
                          <a14:saturation sat="50000"/>
                        </a14:imgEffect>
                      </a14:imgLayer>
                    </a14:imgProps>
                  </a:ext>
                </a:extLst>
              </a:blip>
              <a:srcRect t="1" b="35810"/>
              <a:stretch>
                <a:fillRect/>
              </a:stretch>
            </p:blipFill>
            <p:spPr>
              <a:xfrm>
                <a:off x="-1494724" y="-12385336"/>
                <a:ext cx="7113802" cy="8129052"/>
              </a:xfrm>
              <a:prstGeom prst="rect">
                <a:avLst/>
              </a:prstGeom>
            </p:spPr>
          </p:pic>
        </p:grpSp>
        <p:pic>
          <p:nvPicPr>
            <p:cNvPr id="16" name="Picture 15" descr="A screenshot of a phone&#10;&#10;AI-generated content may be incorrect.">
              <a:extLst>
                <a:ext uri="{FF2B5EF4-FFF2-40B4-BE49-F238E27FC236}">
                  <a16:creationId xmlns:a16="http://schemas.microsoft.com/office/drawing/2014/main" id="{419B5372-EED3-2095-C0CD-C29C7E394492}"/>
                </a:ext>
              </a:extLst>
            </p:cNvPr>
            <p:cNvPicPr>
              <a:picLocks noChangeAspect="1"/>
            </p:cNvPicPr>
            <p:nvPr/>
          </p:nvPicPr>
          <p:blipFill>
            <a:blip r:embed="rId5">
              <a:extLst>
                <a:ext uri="{BEBA8EAE-BF5A-486C-A8C5-ECC9F3942E4B}">
                  <a14:imgProps xmlns:a14="http://schemas.microsoft.com/office/drawing/2010/main">
                    <a14:imgLayer r:embed="rId6">
                      <a14:imgEffect>
                        <a14:saturation sat="50000"/>
                      </a14:imgEffect>
                    </a14:imgLayer>
                  </a14:imgProps>
                </a:ext>
              </a:extLst>
            </a:blip>
            <a:srcRect l="3061" t="40300" r="20479" b="49001"/>
            <a:stretch>
              <a:fillRect/>
            </a:stretch>
          </p:blipFill>
          <p:spPr>
            <a:xfrm>
              <a:off x="9120883" y="1865010"/>
              <a:ext cx="1889581" cy="364178"/>
            </a:xfrm>
            <a:prstGeom prst="roundRect">
              <a:avLst/>
            </a:prstGeom>
          </p:spPr>
        </p:pic>
      </p:grpSp>
      <p:grpSp>
        <p:nvGrpSpPr>
          <p:cNvPr id="22" name="Group 21">
            <a:extLst>
              <a:ext uri="{FF2B5EF4-FFF2-40B4-BE49-F238E27FC236}">
                <a16:creationId xmlns:a16="http://schemas.microsoft.com/office/drawing/2014/main" id="{A7926DBB-65AA-3AEB-B780-13EF0877AF59}"/>
              </a:ext>
            </a:extLst>
          </p:cNvPr>
          <p:cNvGrpSpPr/>
          <p:nvPr/>
        </p:nvGrpSpPr>
        <p:grpSpPr>
          <a:xfrm>
            <a:off x="3047056" y="13893847"/>
            <a:ext cx="2327629" cy="5311570"/>
            <a:chOff x="6557522" y="1895883"/>
            <a:chExt cx="1889581" cy="4311959"/>
          </a:xfrm>
        </p:grpSpPr>
        <p:grpSp>
          <p:nvGrpSpPr>
            <p:cNvPr id="23" name="Group 22">
              <a:extLst>
                <a:ext uri="{FF2B5EF4-FFF2-40B4-BE49-F238E27FC236}">
                  <a16:creationId xmlns:a16="http://schemas.microsoft.com/office/drawing/2014/main" id="{2A826E8D-2C40-E071-D95E-427565BC5162}"/>
                </a:ext>
              </a:extLst>
            </p:cNvPr>
            <p:cNvGrpSpPr/>
            <p:nvPr/>
          </p:nvGrpSpPr>
          <p:grpSpPr>
            <a:xfrm>
              <a:off x="6557522" y="2303361"/>
              <a:ext cx="1889581" cy="3904481"/>
              <a:chOff x="17228801" y="-14447309"/>
              <a:chExt cx="7113802" cy="14699397"/>
            </a:xfrm>
          </p:grpSpPr>
          <p:pic>
            <p:nvPicPr>
              <p:cNvPr id="25" name="Picture 24" descr="A screenshot of a video chat&#10;&#10;AI-generated content may be incorrect.">
                <a:extLst>
                  <a:ext uri="{FF2B5EF4-FFF2-40B4-BE49-F238E27FC236}">
                    <a16:creationId xmlns:a16="http://schemas.microsoft.com/office/drawing/2014/main" id="{254480ED-71AE-61C5-F81D-A50DF983E1F3}"/>
                  </a:ext>
                </a:extLst>
              </p:cNvPr>
              <p:cNvPicPr>
                <a:picLocks noChangeAspect="1"/>
              </p:cNvPicPr>
              <p:nvPr/>
            </p:nvPicPr>
            <p:blipFill>
              <a:blip r:embed="rId13">
                <a:extLst>
                  <a:ext uri="{BEBA8EAE-BF5A-486C-A8C5-ECC9F3942E4B}">
                    <a14:imgProps xmlns:a14="http://schemas.microsoft.com/office/drawing/2010/main">
                      <a14:imgLayer r:embed="rId14">
                        <a14:imgEffect>
                          <a14:saturation sat="50000"/>
                        </a14:imgEffect>
                      </a14:imgLayer>
                    </a14:imgProps>
                  </a:ext>
                </a:extLst>
              </a:blip>
              <a:srcRect r="3866"/>
              <a:stretch>
                <a:fillRect/>
              </a:stretch>
            </p:blipFill>
            <p:spPr>
              <a:xfrm>
                <a:off x="17231425" y="-6196335"/>
                <a:ext cx="7108558" cy="6448423"/>
              </a:xfrm>
              <a:prstGeom prst="rect">
                <a:avLst/>
              </a:prstGeom>
            </p:spPr>
          </p:pic>
          <p:pic>
            <p:nvPicPr>
              <p:cNvPr id="26" name="Picture 25" descr="A screenshot of a computer&#10;&#10;AI-generated content may be incorrect.">
                <a:extLst>
                  <a:ext uri="{FF2B5EF4-FFF2-40B4-BE49-F238E27FC236}">
                    <a16:creationId xmlns:a16="http://schemas.microsoft.com/office/drawing/2014/main" id="{1BF4D46C-EC87-DB0E-9B71-3EE5E5039577}"/>
                  </a:ext>
                </a:extLst>
              </p:cNvPr>
              <p:cNvPicPr>
                <a:picLocks noChangeAspect="1"/>
              </p:cNvPicPr>
              <p:nvPr/>
            </p:nvPicPr>
            <p:blipFill>
              <a:blip r:embed="rId11">
                <a:extLst>
                  <a:ext uri="{BEBA8EAE-BF5A-486C-A8C5-ECC9F3942E4B}">
                    <a14:imgProps xmlns:a14="http://schemas.microsoft.com/office/drawing/2010/main">
                      <a14:imgLayer r:embed="rId12">
                        <a14:imgEffect>
                          <a14:saturation sat="50000"/>
                        </a14:imgEffect>
                      </a14:imgLayer>
                    </a14:imgProps>
                  </a:ext>
                </a:extLst>
              </a:blip>
              <a:srcRect t="2" b="32609"/>
              <a:stretch>
                <a:fillRect/>
              </a:stretch>
            </p:blipFill>
            <p:spPr>
              <a:xfrm>
                <a:off x="17228801" y="-14447309"/>
                <a:ext cx="7113802" cy="8534400"/>
              </a:xfrm>
              <a:prstGeom prst="rect">
                <a:avLst/>
              </a:prstGeom>
            </p:spPr>
          </p:pic>
        </p:grpSp>
        <p:pic>
          <p:nvPicPr>
            <p:cNvPr id="24" name="Picture 23" descr="A screenshot of a phone&#10;&#10;AI-generated content may be incorrect.">
              <a:extLst>
                <a:ext uri="{FF2B5EF4-FFF2-40B4-BE49-F238E27FC236}">
                  <a16:creationId xmlns:a16="http://schemas.microsoft.com/office/drawing/2014/main" id="{34CE69CA-F4E6-481A-01ED-283D0496C83B}"/>
                </a:ext>
              </a:extLst>
            </p:cNvPr>
            <p:cNvPicPr>
              <a:picLocks noChangeAspect="1"/>
            </p:cNvPicPr>
            <p:nvPr/>
          </p:nvPicPr>
          <p:blipFill>
            <a:blip r:embed="rId5">
              <a:extLst>
                <a:ext uri="{BEBA8EAE-BF5A-486C-A8C5-ECC9F3942E4B}">
                  <a14:imgProps xmlns:a14="http://schemas.microsoft.com/office/drawing/2010/main">
                    <a14:imgLayer r:embed="rId6">
                      <a14:imgEffect>
                        <a14:saturation sat="50000"/>
                      </a14:imgEffect>
                    </a14:imgLayer>
                  </a14:imgProps>
                </a:ext>
              </a:extLst>
            </a:blip>
            <a:srcRect l="3925" t="63261" r="20199" b="26257"/>
            <a:stretch>
              <a:fillRect/>
            </a:stretch>
          </p:blipFill>
          <p:spPr>
            <a:xfrm>
              <a:off x="6557522" y="1895883"/>
              <a:ext cx="1888885" cy="371193"/>
            </a:xfrm>
            <a:prstGeom prst="roundRect">
              <a:avLst/>
            </a:prstGeom>
          </p:spPr>
        </p:pic>
      </p:grpSp>
      <p:pic>
        <p:nvPicPr>
          <p:cNvPr id="5" name="Picture 4" descr="A screenshot of a phone&#10;&#10;AI-generated content may be incorrect.">
            <a:extLst>
              <a:ext uri="{FF2B5EF4-FFF2-40B4-BE49-F238E27FC236}">
                <a16:creationId xmlns:a16="http://schemas.microsoft.com/office/drawing/2014/main" id="{612F1AF3-9CF7-F2C7-5519-2B87F590C995}"/>
              </a:ext>
            </a:extLst>
          </p:cNvPr>
          <p:cNvPicPr>
            <a:picLocks noChangeAspect="1"/>
          </p:cNvPicPr>
          <p:nvPr/>
        </p:nvPicPr>
        <p:blipFill>
          <a:blip r:embed="rId15">
            <a:extLst>
              <a:ext uri="{BEBA8EAE-BF5A-486C-A8C5-ECC9F3942E4B}">
                <a14:imgProps xmlns:a14="http://schemas.microsoft.com/office/drawing/2010/main">
                  <a14:imgLayer r:embed="rId16">
                    <a14:imgEffect>
                      <a14:saturation sat="50000"/>
                    </a14:imgEffect>
                  </a14:imgLayer>
                </a14:imgProps>
              </a:ext>
            </a:extLst>
          </a:blip>
          <a:srcRect b="62273"/>
          <a:stretch>
            <a:fillRect/>
          </a:stretch>
        </p:blipFill>
        <p:spPr>
          <a:xfrm>
            <a:off x="404064" y="8785755"/>
            <a:ext cx="2282150" cy="1532755"/>
          </a:xfrm>
          <a:prstGeom prst="rect">
            <a:avLst/>
          </a:prstGeom>
        </p:spPr>
      </p:pic>
    </p:spTree>
    <p:extLst>
      <p:ext uri="{BB962C8B-B14F-4D97-AF65-F5344CB8AC3E}">
        <p14:creationId xmlns:p14="http://schemas.microsoft.com/office/powerpoint/2010/main" val="1654746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0C32DA-2E68-D388-644B-1EEDBB47BD27}"/>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E1D60AD7-F374-26B5-2F5C-01AF96BBE121}"/>
              </a:ext>
            </a:extLst>
          </p:cNvPr>
          <p:cNvSpPr/>
          <p:nvPr/>
        </p:nvSpPr>
        <p:spPr>
          <a:xfrm>
            <a:off x="0" y="0"/>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1" descr="A close up of dots&#10;">
            <a:extLst>
              <a:ext uri="{FF2B5EF4-FFF2-40B4-BE49-F238E27FC236}">
                <a16:creationId xmlns:a16="http://schemas.microsoft.com/office/drawing/2014/main" id="{5E3F9701-370A-C6CF-66CE-8C47AED1D303}"/>
              </a:ext>
            </a:extLst>
          </p:cNvPr>
          <p:cNvPicPr>
            <a:picLocks noChangeAspect="1"/>
          </p:cNvPicPr>
          <p:nvPr/>
        </p:nvPicPr>
        <p:blipFill>
          <a:blip r:embed="rId3"/>
          <a:srcRect/>
          <a:stretch/>
        </p:blipFill>
        <p:spPr>
          <a:xfrm>
            <a:off x="-5245" y="0"/>
            <a:ext cx="12192000" cy="6858000"/>
          </a:xfrm>
          <a:prstGeom prst="rect">
            <a:avLst/>
          </a:prstGeom>
        </p:spPr>
      </p:pic>
      <p:sp>
        <p:nvSpPr>
          <p:cNvPr id="7" name="TextBox 6">
            <a:extLst>
              <a:ext uri="{FF2B5EF4-FFF2-40B4-BE49-F238E27FC236}">
                <a16:creationId xmlns:a16="http://schemas.microsoft.com/office/drawing/2014/main" id="{C70497CD-1ABC-1EAD-F104-9CE9373C6626}"/>
              </a:ext>
            </a:extLst>
          </p:cNvPr>
          <p:cNvSpPr txBox="1"/>
          <p:nvPr/>
        </p:nvSpPr>
        <p:spPr>
          <a:xfrm>
            <a:off x="404063" y="229288"/>
            <a:ext cx="11441227" cy="735747"/>
          </a:xfrm>
          <a:prstGeom prst="roundRect">
            <a:avLst>
              <a:gd name="adj" fmla="val 5000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800" b="1" cap="all">
                <a:solidFill>
                  <a:schemeClr val="bg1">
                    <a:lumMod val="95000"/>
                  </a:schemeClr>
                </a:solidFill>
                <a:latin typeface="Biome" panose="020B0503030204020804" pitchFamily="34" charset="0"/>
                <a:cs typeface="Biome" panose="020B0503030204020804" pitchFamily="34" charset="0"/>
              </a:rPr>
              <a:t>TELEGRAM BOT</a:t>
            </a:r>
          </a:p>
        </p:txBody>
      </p:sp>
      <p:sp>
        <p:nvSpPr>
          <p:cNvPr id="3" name="Rectangle: Rounded Corners 2">
            <a:extLst>
              <a:ext uri="{FF2B5EF4-FFF2-40B4-BE49-F238E27FC236}">
                <a16:creationId xmlns:a16="http://schemas.microsoft.com/office/drawing/2014/main" id="{AEB9733C-17E7-5603-2870-3B3E8415D095}"/>
              </a:ext>
            </a:extLst>
          </p:cNvPr>
          <p:cNvSpPr/>
          <p:nvPr/>
        </p:nvSpPr>
        <p:spPr>
          <a:xfrm>
            <a:off x="8359141" y="1533612"/>
            <a:ext cx="3486150" cy="4860763"/>
          </a:xfrm>
          <a:prstGeom prst="roundRect">
            <a:avLst>
              <a:gd name="adj" fmla="val 7282"/>
            </a:avLst>
          </a:prstGeom>
          <a:gradFill flip="none" rotWithShape="1">
            <a:gsLst>
              <a:gs pos="0">
                <a:schemeClr val="bg2">
                  <a:lumMod val="90000"/>
                  <a:alpha val="80000"/>
                </a:schemeClr>
              </a:gs>
              <a:gs pos="100000">
                <a:schemeClr val="bg2">
                  <a:lumMod val="75000"/>
                </a:schemeClr>
              </a:gs>
            </a:gsLst>
            <a:lin ang="0" scaled="1"/>
            <a:tileRect/>
          </a:gradFill>
          <a:ln>
            <a:solidFill>
              <a:srgbClr val="1F1F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0D6989-85F0-1AAF-F237-804735AD3005}"/>
              </a:ext>
            </a:extLst>
          </p:cNvPr>
          <p:cNvSpPr txBox="1"/>
          <p:nvPr/>
        </p:nvSpPr>
        <p:spPr>
          <a:xfrm>
            <a:off x="8419920" y="2259405"/>
            <a:ext cx="3430616" cy="3200876"/>
          </a:xfrm>
          <a:prstGeom prst="roundRect">
            <a:avLst>
              <a:gd name="adj" fmla="val 16691"/>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1400">
                <a:latin typeface="Speak Pro" panose="020B0504020101020102" pitchFamily="34" charset="0"/>
              </a:rPr>
              <a:t>Our Telegram bot gives </a:t>
            </a:r>
            <a:r>
              <a:rPr lang="en-US" sz="1400" b="1">
                <a:latin typeface="Speak Pro" panose="020B0504020101020102" pitchFamily="34" charset="0"/>
              </a:rPr>
              <a:t>chat-based control </a:t>
            </a:r>
            <a:r>
              <a:rPr lang="en-US" sz="1400">
                <a:latin typeface="Speak Pro" panose="020B0504020101020102" pitchFamily="34" charset="0"/>
              </a:rPr>
              <a:t>and</a:t>
            </a:r>
            <a:r>
              <a:rPr lang="en-US" sz="1400" b="1">
                <a:latin typeface="Speak Pro" panose="020B0504020101020102" pitchFamily="34" charset="0"/>
              </a:rPr>
              <a:t> awareness</a:t>
            </a:r>
            <a:r>
              <a:rPr lang="en-US" sz="1400">
                <a:latin typeface="Speak Pro" panose="020B0504020101020102" pitchFamily="34" charset="0"/>
              </a:rPr>
              <a:t> from any phone. </a:t>
            </a:r>
          </a:p>
          <a:p>
            <a:pPr algn="just"/>
            <a:r>
              <a:rPr lang="en-US" sz="1400">
                <a:latin typeface="Speak Pro" panose="020B0504020101020102" pitchFamily="34" charset="0"/>
              </a:rPr>
              <a:t>It sends </a:t>
            </a:r>
            <a:r>
              <a:rPr lang="en-US" sz="1400" b="1">
                <a:latin typeface="Speak Pro" panose="020B0504020101020102" pitchFamily="34" charset="0"/>
              </a:rPr>
              <a:t>proactive motion alerts</a:t>
            </a:r>
            <a:r>
              <a:rPr lang="en-US" sz="1400">
                <a:latin typeface="Speak Pro" panose="020B0504020101020102" pitchFamily="34" charset="0"/>
              </a:rPr>
              <a:t> as push messages and lets the user request a live status report without opening the dashboard.</a:t>
            </a:r>
          </a:p>
          <a:p>
            <a:pPr algn="just"/>
            <a:br>
              <a:rPr lang="en-US" sz="1400">
                <a:latin typeface="Speak Pro" panose="020B0504020101020102" pitchFamily="34" charset="0"/>
              </a:rPr>
            </a:br>
            <a:r>
              <a:rPr lang="en-US" sz="1400">
                <a:latin typeface="Speak Pro" panose="020B0504020101020102" pitchFamily="34" charset="0"/>
              </a:rPr>
              <a:t>Users first </a:t>
            </a:r>
            <a:r>
              <a:rPr lang="en-US" sz="1400" b="1">
                <a:latin typeface="Speak Pro" panose="020B0504020101020102" pitchFamily="34" charset="0"/>
              </a:rPr>
              <a:t>claim their house</a:t>
            </a:r>
            <a:r>
              <a:rPr lang="en-US" sz="1400">
                <a:latin typeface="Speak Pro" panose="020B0504020101020102" pitchFamily="34" charset="0"/>
              </a:rPr>
              <a:t> so notifications go to the right owner. Then they use quick actions—</a:t>
            </a:r>
            <a:r>
              <a:rPr lang="en-US" sz="1400" b="1">
                <a:latin typeface="Speak Pro" panose="020B0504020101020102" pitchFamily="34" charset="0"/>
              </a:rPr>
              <a:t>Track My House</a:t>
            </a:r>
            <a:r>
              <a:rPr lang="en-US" sz="1400">
                <a:latin typeface="Speak Pro" panose="020B0504020101020102" pitchFamily="34" charset="0"/>
              </a:rPr>
              <a:t> or </a:t>
            </a:r>
            <a:r>
              <a:rPr lang="en-US" sz="1400" b="1">
                <a:latin typeface="Speak Pro" panose="020B0504020101020102" pitchFamily="34" charset="0"/>
              </a:rPr>
              <a:t>Track All Houses</a:t>
            </a:r>
            <a:r>
              <a:rPr lang="en-US" sz="1400">
                <a:latin typeface="Speak Pro" panose="020B0504020101020102" pitchFamily="34" charset="0"/>
              </a:rPr>
              <a:t>—to see device states, last update times, and the </a:t>
            </a:r>
            <a:r>
              <a:rPr lang="en-US" sz="1400" b="1">
                <a:latin typeface="Speak Pro" panose="020B0504020101020102" pitchFamily="34" charset="0"/>
              </a:rPr>
              <a:t>reason</a:t>
            </a:r>
            <a:r>
              <a:rPr lang="en-US" sz="1400">
                <a:latin typeface="Speak Pro" panose="020B0504020101020102" pitchFamily="34" charset="0"/>
              </a:rPr>
              <a:t> for each state.</a:t>
            </a:r>
            <a:endParaRPr lang="en-US" sz="1400" b="1">
              <a:solidFill>
                <a:srgbClr val="1F1F1F"/>
              </a:solidFill>
              <a:latin typeface="Speak Pro" panose="020B0504020101020102" pitchFamily="34" charset="0"/>
            </a:endParaRPr>
          </a:p>
        </p:txBody>
      </p:sp>
      <p:sp useBgFill="1">
        <p:nvSpPr>
          <p:cNvPr id="6" name="Flowchart: Summing Junction 5">
            <a:extLst>
              <a:ext uri="{FF2B5EF4-FFF2-40B4-BE49-F238E27FC236}">
                <a16:creationId xmlns:a16="http://schemas.microsoft.com/office/drawing/2014/main" id="{AA1B93FF-1F18-1113-1E43-85A76292BC08}"/>
              </a:ext>
            </a:extLst>
          </p:cNvPr>
          <p:cNvSpPr/>
          <p:nvPr/>
        </p:nvSpPr>
        <p:spPr>
          <a:xfrm rot="5400000">
            <a:off x="16058919" y="-838200"/>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0" name="Oval 9">
            <a:extLst>
              <a:ext uri="{FF2B5EF4-FFF2-40B4-BE49-F238E27FC236}">
                <a16:creationId xmlns:a16="http://schemas.microsoft.com/office/drawing/2014/main" id="{177DC95B-F186-E183-964E-F3502497A39B}"/>
              </a:ext>
            </a:extLst>
          </p:cNvPr>
          <p:cNvSpPr/>
          <p:nvPr/>
        </p:nvSpPr>
        <p:spPr>
          <a:xfrm rot="5400000">
            <a:off x="18688302" y="1791181"/>
            <a:ext cx="3275635" cy="3275635"/>
          </a:xfrm>
          <a:prstGeom prst="ellipse">
            <a:avLst/>
          </a:prstGeom>
          <a:blipFill dpi="0" rotWithShape="1">
            <a:blip r:embed="rId4">
              <a:extLst>
                <a:ext uri="{96DAC541-7B7A-43D3-8B79-37D633B846F1}">
                  <asvg:svgBlip xmlns:asvg="http://schemas.microsoft.com/office/drawing/2016/SVG/main" r:embed="rId5"/>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376A695-173A-A4C2-1828-F7A1DD5185F6}"/>
              </a:ext>
            </a:extLst>
          </p:cNvPr>
          <p:cNvSpPr txBox="1"/>
          <p:nvPr/>
        </p:nvSpPr>
        <p:spPr>
          <a:xfrm>
            <a:off x="17778349" y="1400162"/>
            <a:ext cx="4058156" cy="4074940"/>
          </a:xfrm>
          <a:prstGeom prst="rect">
            <a:avLst/>
          </a:prstGeom>
          <a:noFill/>
        </p:spPr>
        <p:txBody>
          <a:bodyPr wrap="square">
            <a:prstTxWarp prst="textCircle">
              <a:avLst>
                <a:gd name="adj" fmla="val 18148864"/>
              </a:avLst>
            </a:prstTxWarp>
            <a:spAutoFit/>
          </a:bodyPr>
          <a:lstStyle/>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ADMIN</a:t>
            </a:r>
          </a:p>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PANEL</a:t>
            </a:r>
            <a:endParaRPr lang="en-US" sz="3600" b="1" cap="all" spc="600" dirty="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endParaRPr>
          </a:p>
        </p:txBody>
      </p:sp>
      <p:sp>
        <p:nvSpPr>
          <p:cNvPr id="12" name="TextBox 11">
            <a:extLst>
              <a:ext uri="{FF2B5EF4-FFF2-40B4-BE49-F238E27FC236}">
                <a16:creationId xmlns:a16="http://schemas.microsoft.com/office/drawing/2014/main" id="{F91A8D3E-23A4-E336-2653-F081096CC8D0}"/>
              </a:ext>
            </a:extLst>
          </p:cNvPr>
          <p:cNvSpPr txBox="1"/>
          <p:nvPr/>
        </p:nvSpPr>
        <p:spPr>
          <a:xfrm rot="10800000">
            <a:off x="19200480" y="2303361"/>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application</a:t>
            </a:r>
            <a:endParaRPr lang="en-US" sz="2200" spc="300"/>
          </a:p>
        </p:txBody>
      </p:sp>
      <p:grpSp>
        <p:nvGrpSpPr>
          <p:cNvPr id="27" name="Group 26">
            <a:extLst>
              <a:ext uri="{FF2B5EF4-FFF2-40B4-BE49-F238E27FC236}">
                <a16:creationId xmlns:a16="http://schemas.microsoft.com/office/drawing/2014/main" id="{9D8DC599-D6A7-F816-8FF6-2E7C4C0C9625}"/>
              </a:ext>
            </a:extLst>
          </p:cNvPr>
          <p:cNvGrpSpPr/>
          <p:nvPr/>
        </p:nvGrpSpPr>
        <p:grpSpPr>
          <a:xfrm>
            <a:off x="404064" y="2728331"/>
            <a:ext cx="2282150" cy="3863336"/>
            <a:chOff x="-15667417" y="-13108380"/>
            <a:chExt cx="7241216" cy="13141204"/>
          </a:xfrm>
        </p:grpSpPr>
        <p:pic>
          <p:nvPicPr>
            <p:cNvPr id="20" name="Picture 19" descr="A screenshot of a phone&#10;&#10;AI-generated content may be incorrect.">
              <a:extLst>
                <a:ext uri="{FF2B5EF4-FFF2-40B4-BE49-F238E27FC236}">
                  <a16:creationId xmlns:a16="http://schemas.microsoft.com/office/drawing/2014/main" id="{8AF96941-710F-44EF-8E75-AA6BEC032623}"/>
                </a:ext>
              </a:extLst>
            </p:cNvPr>
            <p:cNvPicPr>
              <a:picLocks noChangeAspect="1"/>
            </p:cNvPicPr>
            <p:nvPr/>
          </p:nvPicPr>
          <p:blipFill>
            <a:blip r:embed="rId6">
              <a:extLst>
                <a:ext uri="{BEBA8EAE-BF5A-486C-A8C5-ECC9F3942E4B}">
                  <a14:imgProps xmlns:a14="http://schemas.microsoft.com/office/drawing/2010/main">
                    <a14:imgLayer r:embed="rId7">
                      <a14:imgEffect>
                        <a14:saturation sat="50000"/>
                      </a14:imgEffect>
                    </a14:imgLayer>
                  </a14:imgProps>
                </a:ext>
              </a:extLst>
            </a:blip>
            <a:stretch>
              <a:fillRect/>
            </a:stretch>
          </p:blipFill>
          <p:spPr>
            <a:xfrm>
              <a:off x="-15667417" y="-7179427"/>
              <a:ext cx="7241216" cy="7212251"/>
            </a:xfrm>
            <a:prstGeom prst="rect">
              <a:avLst/>
            </a:prstGeom>
          </p:spPr>
        </p:pic>
        <p:pic>
          <p:nvPicPr>
            <p:cNvPr id="24" name="Picture 23" descr="A screenshot of a phone&#10;&#10;AI-generated content may be incorrect.">
              <a:extLst>
                <a:ext uri="{FF2B5EF4-FFF2-40B4-BE49-F238E27FC236}">
                  <a16:creationId xmlns:a16="http://schemas.microsoft.com/office/drawing/2014/main" id="{783FDE51-8340-F0F7-DD27-EF7EB9EE2AB3}"/>
                </a:ext>
              </a:extLst>
            </p:cNvPr>
            <p:cNvPicPr>
              <a:picLocks noChangeAspect="1"/>
            </p:cNvPicPr>
            <p:nvPr/>
          </p:nvPicPr>
          <p:blipFill>
            <a:blip r:embed="rId8">
              <a:extLst>
                <a:ext uri="{BEBA8EAE-BF5A-486C-A8C5-ECC9F3942E4B}">
                  <a14:imgProps xmlns:a14="http://schemas.microsoft.com/office/drawing/2010/main">
                    <a14:imgLayer r:embed="rId9">
                      <a14:imgEffect>
                        <a14:saturation sat="50000"/>
                      </a14:imgEffect>
                    </a14:imgLayer>
                  </a14:imgProps>
                </a:ext>
              </a:extLst>
            </a:blip>
            <a:stretch>
              <a:fillRect/>
            </a:stretch>
          </p:blipFill>
          <p:spPr>
            <a:xfrm>
              <a:off x="-15667417" y="-13108380"/>
              <a:ext cx="7241216" cy="5512979"/>
            </a:xfrm>
            <a:prstGeom prst="rect">
              <a:avLst/>
            </a:prstGeom>
          </p:spPr>
        </p:pic>
      </p:grpSp>
      <p:grpSp>
        <p:nvGrpSpPr>
          <p:cNvPr id="40" name="Group 39">
            <a:extLst>
              <a:ext uri="{FF2B5EF4-FFF2-40B4-BE49-F238E27FC236}">
                <a16:creationId xmlns:a16="http://schemas.microsoft.com/office/drawing/2014/main" id="{71D68E25-93DE-C3B0-0E42-D4EBF7050ACE}"/>
              </a:ext>
            </a:extLst>
          </p:cNvPr>
          <p:cNvGrpSpPr/>
          <p:nvPr/>
        </p:nvGrpSpPr>
        <p:grpSpPr>
          <a:xfrm>
            <a:off x="5735525" y="1082805"/>
            <a:ext cx="2323552" cy="5311570"/>
            <a:chOff x="9120883" y="1865010"/>
            <a:chExt cx="1889582" cy="4319527"/>
          </a:xfrm>
        </p:grpSpPr>
        <p:grpSp>
          <p:nvGrpSpPr>
            <p:cNvPr id="28" name="Group 27">
              <a:extLst>
                <a:ext uri="{FF2B5EF4-FFF2-40B4-BE49-F238E27FC236}">
                  <a16:creationId xmlns:a16="http://schemas.microsoft.com/office/drawing/2014/main" id="{99E99E8C-539D-4A53-050B-07DBA99B7CFB}"/>
                </a:ext>
              </a:extLst>
            </p:cNvPr>
            <p:cNvGrpSpPr/>
            <p:nvPr/>
          </p:nvGrpSpPr>
          <p:grpSpPr>
            <a:xfrm>
              <a:off x="9120884" y="2280056"/>
              <a:ext cx="1889581" cy="3904481"/>
              <a:chOff x="-1494724" y="-12385336"/>
              <a:chExt cx="7113802" cy="15221377"/>
            </a:xfrm>
          </p:grpSpPr>
          <p:pic>
            <p:nvPicPr>
              <p:cNvPr id="14" name="Picture 13" descr="A screenshot of a computer&#10;&#10;AI-generated content may be incorrect.">
                <a:extLst>
                  <a:ext uri="{FF2B5EF4-FFF2-40B4-BE49-F238E27FC236}">
                    <a16:creationId xmlns:a16="http://schemas.microsoft.com/office/drawing/2014/main" id="{423313F0-3979-D486-5E8B-D9E5D54D69C7}"/>
                  </a:ext>
                </a:extLst>
              </p:cNvPr>
              <p:cNvPicPr>
                <a:picLocks noChangeAspect="1"/>
              </p:cNvPicPr>
              <p:nvPr/>
            </p:nvPicPr>
            <p:blipFill>
              <a:blip r:embed="rId10">
                <a:extLst>
                  <a:ext uri="{BEBA8EAE-BF5A-486C-A8C5-ECC9F3942E4B}">
                    <a14:imgProps xmlns:a14="http://schemas.microsoft.com/office/drawing/2010/main">
                      <a14:imgLayer r:embed="rId11">
                        <a14:imgEffect>
                          <a14:saturation sat="50000"/>
                        </a14:imgEffect>
                      </a14:imgLayer>
                    </a14:imgProps>
                  </a:ext>
                </a:extLst>
              </a:blip>
              <a:srcRect t="43359"/>
              <a:stretch>
                <a:fillRect/>
              </a:stretch>
            </p:blipFill>
            <p:spPr>
              <a:xfrm>
                <a:off x="-1489479" y="-4331927"/>
                <a:ext cx="7108557" cy="7167968"/>
              </a:xfrm>
              <a:prstGeom prst="rect">
                <a:avLst/>
              </a:prstGeom>
            </p:spPr>
          </p:pic>
          <p:pic>
            <p:nvPicPr>
              <p:cNvPr id="18" name="Picture 17" descr="A screenshot of a computer&#10;&#10;AI-generated content may be incorrect.">
                <a:extLst>
                  <a:ext uri="{FF2B5EF4-FFF2-40B4-BE49-F238E27FC236}">
                    <a16:creationId xmlns:a16="http://schemas.microsoft.com/office/drawing/2014/main" id="{4C24EC37-2117-2DC3-C1A4-631EF5893341}"/>
                  </a:ext>
                </a:extLst>
              </p:cNvPr>
              <p:cNvPicPr>
                <a:picLocks noChangeAspect="1"/>
              </p:cNvPicPr>
              <p:nvPr/>
            </p:nvPicPr>
            <p:blipFill>
              <a:blip r:embed="rId12">
                <a:extLst>
                  <a:ext uri="{BEBA8EAE-BF5A-486C-A8C5-ECC9F3942E4B}">
                    <a14:imgProps xmlns:a14="http://schemas.microsoft.com/office/drawing/2010/main">
                      <a14:imgLayer r:embed="rId13">
                        <a14:imgEffect>
                          <a14:saturation sat="50000"/>
                        </a14:imgEffect>
                      </a14:imgLayer>
                    </a14:imgProps>
                  </a:ext>
                </a:extLst>
              </a:blip>
              <a:srcRect t="1" b="35810"/>
              <a:stretch>
                <a:fillRect/>
              </a:stretch>
            </p:blipFill>
            <p:spPr>
              <a:xfrm>
                <a:off x="-1494724" y="-12385336"/>
                <a:ext cx="7113802" cy="8129052"/>
              </a:xfrm>
              <a:prstGeom prst="rect">
                <a:avLst/>
              </a:prstGeom>
            </p:spPr>
          </p:pic>
        </p:grpSp>
        <p:pic>
          <p:nvPicPr>
            <p:cNvPr id="34" name="Picture 33" descr="A screenshot of a phone&#10;&#10;AI-generated content may be incorrect.">
              <a:extLst>
                <a:ext uri="{FF2B5EF4-FFF2-40B4-BE49-F238E27FC236}">
                  <a16:creationId xmlns:a16="http://schemas.microsoft.com/office/drawing/2014/main" id="{F1487E08-10FA-B7BD-B298-C935B72D33CD}"/>
                </a:ext>
              </a:extLst>
            </p:cNvPr>
            <p:cNvPicPr>
              <a:picLocks noChangeAspect="1"/>
            </p:cNvPicPr>
            <p:nvPr/>
          </p:nvPicPr>
          <p:blipFill>
            <a:blip r:embed="rId6">
              <a:extLst>
                <a:ext uri="{BEBA8EAE-BF5A-486C-A8C5-ECC9F3942E4B}">
                  <a14:imgProps xmlns:a14="http://schemas.microsoft.com/office/drawing/2010/main">
                    <a14:imgLayer r:embed="rId7">
                      <a14:imgEffect>
                        <a14:saturation sat="50000"/>
                      </a14:imgEffect>
                    </a14:imgLayer>
                  </a14:imgProps>
                </a:ext>
              </a:extLst>
            </a:blip>
            <a:srcRect l="3061" t="40300" r="20479" b="49001"/>
            <a:stretch>
              <a:fillRect/>
            </a:stretch>
          </p:blipFill>
          <p:spPr>
            <a:xfrm>
              <a:off x="9120883" y="1865010"/>
              <a:ext cx="1889581" cy="364178"/>
            </a:xfrm>
            <a:prstGeom prst="roundRect">
              <a:avLst/>
            </a:prstGeom>
          </p:spPr>
        </p:pic>
      </p:grpSp>
      <p:pic>
        <p:nvPicPr>
          <p:cNvPr id="37" name="Picture 36" descr="A screenshot of a phone&#10;&#10;AI-generated content may be incorrect.">
            <a:extLst>
              <a:ext uri="{FF2B5EF4-FFF2-40B4-BE49-F238E27FC236}">
                <a16:creationId xmlns:a16="http://schemas.microsoft.com/office/drawing/2014/main" id="{4594E778-4B70-17CD-F7A7-D05DCD74F11E}"/>
              </a:ext>
            </a:extLst>
          </p:cNvPr>
          <p:cNvPicPr>
            <a:picLocks noChangeAspect="1"/>
          </p:cNvPicPr>
          <p:nvPr/>
        </p:nvPicPr>
        <p:blipFill>
          <a:blip r:embed="rId6">
            <a:extLst>
              <a:ext uri="{BEBA8EAE-BF5A-486C-A8C5-ECC9F3942E4B}">
                <a14:imgProps xmlns:a14="http://schemas.microsoft.com/office/drawing/2010/main">
                  <a14:imgLayer r:embed="rId7">
                    <a14:imgEffect>
                      <a14:saturation sat="50000"/>
                    </a14:imgEffect>
                  </a14:imgLayer>
                </a14:imgProps>
              </a:ext>
            </a:extLst>
          </a:blip>
          <a:srcRect l="3925" t="63261" r="20199" b="26257"/>
          <a:stretch>
            <a:fillRect/>
          </a:stretch>
        </p:blipFill>
        <p:spPr>
          <a:xfrm>
            <a:off x="3047057" y="1082805"/>
            <a:ext cx="2326772" cy="457244"/>
          </a:xfrm>
          <a:prstGeom prst="roundRect">
            <a:avLst/>
          </a:prstGeom>
        </p:spPr>
      </p:pic>
      <p:pic>
        <p:nvPicPr>
          <p:cNvPr id="41" name="Picture 40" descr="A screenshot of a phone&#10;&#10;AI-generated content may be incorrect.">
            <a:extLst>
              <a:ext uri="{FF2B5EF4-FFF2-40B4-BE49-F238E27FC236}">
                <a16:creationId xmlns:a16="http://schemas.microsoft.com/office/drawing/2014/main" id="{76817257-BF5E-12F1-1979-2CDDC855CA65}"/>
              </a:ext>
            </a:extLst>
          </p:cNvPr>
          <p:cNvPicPr>
            <a:picLocks noChangeAspect="1"/>
          </p:cNvPicPr>
          <p:nvPr/>
        </p:nvPicPr>
        <p:blipFill>
          <a:blip r:embed="rId14">
            <a:extLst>
              <a:ext uri="{BEBA8EAE-BF5A-486C-A8C5-ECC9F3942E4B}">
                <a14:imgProps xmlns:a14="http://schemas.microsoft.com/office/drawing/2010/main">
                  <a14:imgLayer r:embed="rId15">
                    <a14:imgEffect>
                      <a14:saturation sat="50000"/>
                    </a14:imgEffect>
                  </a14:imgLayer>
                </a14:imgProps>
              </a:ext>
            </a:extLst>
          </a:blip>
          <a:srcRect b="62273"/>
          <a:stretch>
            <a:fillRect/>
          </a:stretch>
        </p:blipFill>
        <p:spPr>
          <a:xfrm>
            <a:off x="404064" y="1073285"/>
            <a:ext cx="2282150" cy="1532755"/>
          </a:xfrm>
          <a:prstGeom prst="rect">
            <a:avLst/>
          </a:prstGeom>
        </p:spPr>
      </p:pic>
      <p:pic>
        <p:nvPicPr>
          <p:cNvPr id="8" name="Picture 7">
            <a:extLst>
              <a:ext uri="{FF2B5EF4-FFF2-40B4-BE49-F238E27FC236}">
                <a16:creationId xmlns:a16="http://schemas.microsoft.com/office/drawing/2014/main" id="{2524BE05-887B-F413-0656-E3170159348E}"/>
              </a:ext>
            </a:extLst>
          </p:cNvPr>
          <p:cNvPicPr>
            <a:picLocks noChangeAspect="1"/>
          </p:cNvPicPr>
          <p:nvPr/>
        </p:nvPicPr>
        <p:blipFill>
          <a:blip r:embed="rId16"/>
          <a:stretch>
            <a:fillRect/>
          </a:stretch>
        </p:blipFill>
        <p:spPr>
          <a:xfrm>
            <a:off x="3043835" y="1595277"/>
            <a:ext cx="2337428" cy="2109919"/>
          </a:xfrm>
          <a:prstGeom prst="rect">
            <a:avLst/>
          </a:prstGeom>
        </p:spPr>
      </p:pic>
      <p:pic>
        <p:nvPicPr>
          <p:cNvPr id="23" name="Picture 22" descr="A screenshot of a computer&#10;&#10;AI-generated content may be incorrect.">
            <a:extLst>
              <a:ext uri="{FF2B5EF4-FFF2-40B4-BE49-F238E27FC236}">
                <a16:creationId xmlns:a16="http://schemas.microsoft.com/office/drawing/2014/main" id="{C0B54717-BA6B-4121-874E-93C886F2A2A6}"/>
              </a:ext>
            </a:extLst>
          </p:cNvPr>
          <p:cNvPicPr>
            <a:picLocks noChangeAspect="1"/>
          </p:cNvPicPr>
          <p:nvPr/>
        </p:nvPicPr>
        <p:blipFill>
          <a:blip r:embed="rId10">
            <a:extLst>
              <a:ext uri="{BEBA8EAE-BF5A-486C-A8C5-ECC9F3942E4B}">
                <a14:imgProps xmlns:a14="http://schemas.microsoft.com/office/drawing/2010/main">
                  <a14:imgLayer r:embed="rId11">
                    <a14:imgEffect>
                      <a14:saturation sat="50000"/>
                    </a14:imgEffect>
                  </a14:imgLayer>
                </a14:imgProps>
              </a:ext>
            </a:extLst>
          </a:blip>
          <a:srcRect t="43359"/>
          <a:stretch>
            <a:fillRect/>
          </a:stretch>
        </p:blipFill>
        <p:spPr>
          <a:xfrm>
            <a:off x="3053201" y="4330711"/>
            <a:ext cx="2321838" cy="2260956"/>
          </a:xfrm>
          <a:prstGeom prst="rect">
            <a:avLst/>
          </a:prstGeom>
        </p:spPr>
      </p:pic>
      <p:pic>
        <p:nvPicPr>
          <p:cNvPr id="5" name="Picture 4" descr="A screenshot of a phone&#10;&#10;AI-generated content may be incorrect.">
            <a:extLst>
              <a:ext uri="{FF2B5EF4-FFF2-40B4-BE49-F238E27FC236}">
                <a16:creationId xmlns:a16="http://schemas.microsoft.com/office/drawing/2014/main" id="{F7CDF96D-2739-9CA7-DD53-B6582E39ECC1}"/>
              </a:ext>
            </a:extLst>
          </p:cNvPr>
          <p:cNvPicPr>
            <a:picLocks noChangeAspect="1"/>
          </p:cNvPicPr>
          <p:nvPr/>
        </p:nvPicPr>
        <p:blipFill>
          <a:blip r:embed="rId6">
            <a:extLst>
              <a:ext uri="{BEBA8EAE-BF5A-486C-A8C5-ECC9F3942E4B}">
                <a14:imgProps xmlns:a14="http://schemas.microsoft.com/office/drawing/2010/main">
                  <a14:imgLayer r:embed="rId7">
                    <a14:imgEffect>
                      <a14:saturation sat="50000"/>
                    </a14:imgEffect>
                  </a14:imgLayer>
                </a14:imgProps>
              </a:ext>
            </a:extLst>
          </a:blip>
          <a:srcRect l="3925" t="63261" r="20199" b="26257"/>
          <a:stretch>
            <a:fillRect/>
          </a:stretch>
        </p:blipFill>
        <p:spPr>
          <a:xfrm>
            <a:off x="3038590" y="3835756"/>
            <a:ext cx="2326772" cy="457244"/>
          </a:xfrm>
          <a:prstGeom prst="roundRect">
            <a:avLst/>
          </a:prstGeom>
        </p:spPr>
      </p:pic>
      <p:sp>
        <p:nvSpPr>
          <p:cNvPr id="13" name="TextBox 12">
            <a:extLst>
              <a:ext uri="{FF2B5EF4-FFF2-40B4-BE49-F238E27FC236}">
                <a16:creationId xmlns:a16="http://schemas.microsoft.com/office/drawing/2014/main" id="{41FEBD9F-9F9D-2050-EAC0-11124931CA04}"/>
              </a:ext>
            </a:extLst>
          </p:cNvPr>
          <p:cNvSpPr txBox="1"/>
          <p:nvPr/>
        </p:nvSpPr>
        <p:spPr>
          <a:xfrm>
            <a:off x="4330699" y="3892863"/>
            <a:ext cx="170863" cy="338554"/>
          </a:xfrm>
          <a:prstGeom prst="rect">
            <a:avLst/>
          </a:prstGeom>
          <a:solidFill>
            <a:srgbClr val="343037"/>
          </a:solidFill>
        </p:spPr>
        <p:txBody>
          <a:bodyPr wrap="square" rtlCol="0">
            <a:spAutoFit/>
          </a:bodyPr>
          <a:lstStyle/>
          <a:p>
            <a:pPr algn="ctr"/>
            <a:r>
              <a:rPr lang="en-US" sz="1600">
                <a:solidFill>
                  <a:schemeClr val="bg1"/>
                </a:solidFill>
              </a:rPr>
              <a:t>2</a:t>
            </a:r>
          </a:p>
        </p:txBody>
      </p:sp>
    </p:spTree>
    <p:extLst>
      <p:ext uri="{BB962C8B-B14F-4D97-AF65-F5344CB8AC3E}">
        <p14:creationId xmlns:p14="http://schemas.microsoft.com/office/powerpoint/2010/main" val="1603785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3E5680-4908-D3EC-2385-F3B2B345CB74}"/>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DA0B3594-A2A0-5816-8323-47B3212CE40D}"/>
              </a:ext>
            </a:extLst>
          </p:cNvPr>
          <p:cNvSpPr/>
          <p:nvPr/>
        </p:nvSpPr>
        <p:spPr>
          <a:xfrm>
            <a:off x="0" y="0"/>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1" descr="A close up of dots&#10;">
            <a:extLst>
              <a:ext uri="{FF2B5EF4-FFF2-40B4-BE49-F238E27FC236}">
                <a16:creationId xmlns:a16="http://schemas.microsoft.com/office/drawing/2014/main" id="{6C0341C6-1DEB-40A7-437C-AFD5562F4220}"/>
              </a:ext>
            </a:extLst>
          </p:cNvPr>
          <p:cNvPicPr>
            <a:picLocks noChangeAspect="1"/>
          </p:cNvPicPr>
          <p:nvPr/>
        </p:nvPicPr>
        <p:blipFill>
          <a:blip r:embed="rId2"/>
          <a:srcRect/>
          <a:stretch/>
        </p:blipFill>
        <p:spPr>
          <a:xfrm>
            <a:off x="-5245" y="0"/>
            <a:ext cx="12192000" cy="6858000"/>
          </a:xfrm>
          <a:prstGeom prst="rect">
            <a:avLst/>
          </a:prstGeom>
        </p:spPr>
      </p:pic>
      <p:sp>
        <p:nvSpPr>
          <p:cNvPr id="7" name="TextBox 6">
            <a:extLst>
              <a:ext uri="{FF2B5EF4-FFF2-40B4-BE49-F238E27FC236}">
                <a16:creationId xmlns:a16="http://schemas.microsoft.com/office/drawing/2014/main" id="{4AE1D1CE-ACCA-77B9-B24D-4EB0C8DDDB8D}"/>
              </a:ext>
            </a:extLst>
          </p:cNvPr>
          <p:cNvSpPr txBox="1"/>
          <p:nvPr/>
        </p:nvSpPr>
        <p:spPr>
          <a:xfrm>
            <a:off x="1266204" y="688715"/>
            <a:ext cx="9611682" cy="735747"/>
          </a:xfrm>
          <a:prstGeom prst="roundRect">
            <a:avLst>
              <a:gd name="adj" fmla="val 5000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800" b="1" cap="all">
                <a:solidFill>
                  <a:schemeClr val="bg1">
                    <a:lumMod val="95000"/>
                  </a:schemeClr>
                </a:solidFill>
                <a:latin typeface="Biome" panose="020B0503030204020804" pitchFamily="34" charset="0"/>
                <a:cs typeface="Biome" panose="020B0503030204020804" pitchFamily="34" charset="0"/>
              </a:rPr>
              <a:t>Admin Panel</a:t>
            </a:r>
          </a:p>
        </p:txBody>
      </p:sp>
      <p:sp>
        <p:nvSpPr>
          <p:cNvPr id="6" name="TextBox 5">
            <a:extLst>
              <a:ext uri="{FF2B5EF4-FFF2-40B4-BE49-F238E27FC236}">
                <a16:creationId xmlns:a16="http://schemas.microsoft.com/office/drawing/2014/main" id="{A736E8DA-F963-2ECF-18CB-CB13CD3F0BDE}"/>
              </a:ext>
            </a:extLst>
          </p:cNvPr>
          <p:cNvSpPr txBox="1"/>
          <p:nvPr/>
        </p:nvSpPr>
        <p:spPr>
          <a:xfrm>
            <a:off x="6261450" y="1754653"/>
            <a:ext cx="4616436" cy="4353414"/>
          </a:xfrm>
          <a:prstGeom prst="roundRect">
            <a:avLst>
              <a:gd name="adj" fmla="val 9556"/>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lnSpc>
                <a:spcPct val="150000"/>
              </a:lnSpc>
              <a:defRPr/>
            </a:pPr>
            <a:endParaRPr lang="en-US" sz="1600" b="1">
              <a:solidFill>
                <a:schemeClr val="bg1"/>
              </a:solidFill>
              <a:latin typeface="Speak Pro" panose="020F0502020204030204" pitchFamily="34" charset="0"/>
            </a:endParaRPr>
          </a:p>
          <a:p>
            <a:pPr lvl="0" algn="just">
              <a:lnSpc>
                <a:spcPct val="150000"/>
              </a:lnSpc>
              <a:defRPr/>
            </a:pPr>
            <a:r>
              <a:rPr lang="en-US" sz="1600" b="1">
                <a:solidFill>
                  <a:schemeClr val="bg1"/>
                </a:solidFill>
                <a:latin typeface="Speak Pro" panose="020F0502020204030204" pitchFamily="34" charset="0"/>
              </a:rPr>
              <a:t>Static JSON Configuration</a:t>
            </a:r>
          </a:p>
          <a:p>
            <a:pPr lvl="0" algn="just">
              <a:lnSpc>
                <a:spcPct val="150000"/>
              </a:lnSpc>
              <a:defRPr/>
            </a:pPr>
            <a:r>
              <a:rPr lang="en-US" sz="1600" b="1">
                <a:solidFill>
                  <a:schemeClr val="bg1"/>
                </a:solidFill>
                <a:latin typeface="Speak Pro" panose="020F0502020204030204" pitchFamily="34" charset="0"/>
              </a:rPr>
              <a:t> • In this project, the JSON files for sensors and actuators are static.</a:t>
            </a:r>
          </a:p>
          <a:p>
            <a:pPr lvl="0" algn="just">
              <a:lnSpc>
                <a:spcPct val="150000"/>
              </a:lnSpc>
              <a:defRPr/>
            </a:pPr>
            <a:r>
              <a:rPr lang="en-US" sz="1600" b="1">
                <a:solidFill>
                  <a:schemeClr val="bg1"/>
                </a:solidFill>
                <a:latin typeface="Speak Pro" panose="020F0502020204030204" pitchFamily="34" charset="0"/>
              </a:rPr>
              <a:t> • Making them dynamic is possible, but it would add significant complexity.</a:t>
            </a:r>
          </a:p>
          <a:p>
            <a:pPr lvl="0" algn="just">
              <a:lnSpc>
                <a:spcPct val="150000"/>
              </a:lnSpc>
              <a:defRPr/>
            </a:pPr>
            <a:r>
              <a:rPr lang="en-US" sz="1600" b="1">
                <a:solidFill>
                  <a:schemeClr val="bg1"/>
                </a:solidFill>
                <a:latin typeface="Speak Pro" panose="020F0502020204030204" pitchFamily="34" charset="0"/>
              </a:rPr>
              <a:t> • For the demo, only the Home Catalog is dynamic (updated via Admin Panel).</a:t>
            </a:r>
          </a:p>
          <a:p>
            <a:pPr lvl="0" algn="just">
              <a:lnSpc>
                <a:spcPct val="150000"/>
              </a:lnSpc>
              <a:defRPr/>
            </a:pPr>
            <a:r>
              <a:rPr lang="en-US" sz="1600" b="1">
                <a:solidFill>
                  <a:schemeClr val="bg1"/>
                </a:solidFill>
                <a:latin typeface="Speak Pro" panose="020F0502020204030204" pitchFamily="34" charset="0"/>
              </a:rPr>
              <a:t> • To add or remove a new sensor/actuator, we must manually edit the JSON files.</a:t>
            </a:r>
          </a:p>
          <a:p>
            <a:pPr lvl="0" algn="just">
              <a:lnSpc>
                <a:spcPct val="150000"/>
              </a:lnSpc>
              <a:defRPr/>
            </a:pPr>
            <a:endParaRPr lang="en-US" sz="1600" dirty="0">
              <a:solidFill>
                <a:schemeClr val="bg1"/>
              </a:solidFill>
              <a:latin typeface="Speak Pro" panose="020F0502020204030204" pitchFamily="34" charset="0"/>
            </a:endParaRPr>
          </a:p>
        </p:txBody>
      </p:sp>
      <p:sp>
        <p:nvSpPr>
          <p:cNvPr id="19" name="TextBox 18">
            <a:extLst>
              <a:ext uri="{FF2B5EF4-FFF2-40B4-BE49-F238E27FC236}">
                <a16:creationId xmlns:a16="http://schemas.microsoft.com/office/drawing/2014/main" id="{21590A39-8217-53DB-A313-E6E412CF4DEB}"/>
              </a:ext>
            </a:extLst>
          </p:cNvPr>
          <p:cNvSpPr txBox="1"/>
          <p:nvPr/>
        </p:nvSpPr>
        <p:spPr>
          <a:xfrm>
            <a:off x="293973" y="-4845467"/>
            <a:ext cx="4616090" cy="562630"/>
          </a:xfrm>
          <a:prstGeom prst="roundRect">
            <a:avLst>
              <a:gd name="adj" fmla="val 24719"/>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000" b="1" cap="all">
                <a:solidFill>
                  <a:schemeClr val="bg1">
                    <a:lumMod val="95000"/>
                  </a:schemeClr>
                </a:solidFill>
                <a:latin typeface="Biome" panose="020B0503030204020804" pitchFamily="34" charset="0"/>
                <a:cs typeface="Biome" panose="020B0503030204020804" pitchFamily="34" charset="0"/>
              </a:rPr>
              <a:t>THINGSPEAK -HOUSES 1 &amp; 2</a:t>
            </a:r>
          </a:p>
        </p:txBody>
      </p:sp>
      <p:sp>
        <p:nvSpPr>
          <p:cNvPr id="20" name="TextBox 19">
            <a:extLst>
              <a:ext uri="{FF2B5EF4-FFF2-40B4-BE49-F238E27FC236}">
                <a16:creationId xmlns:a16="http://schemas.microsoft.com/office/drawing/2014/main" id="{584D34FA-8854-7E21-8BE7-7CEB8342618F}"/>
              </a:ext>
            </a:extLst>
          </p:cNvPr>
          <p:cNvSpPr txBox="1"/>
          <p:nvPr/>
        </p:nvSpPr>
        <p:spPr>
          <a:xfrm>
            <a:off x="293973" y="7923938"/>
            <a:ext cx="4616090" cy="1388823"/>
          </a:xfrm>
          <a:prstGeom prst="roundRect">
            <a:avLst>
              <a:gd name="adj" fmla="val 538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lnSpc>
                <a:spcPct val="150000"/>
              </a:lnSpc>
              <a:defRPr/>
            </a:pPr>
            <a:r>
              <a:rPr lang="en-US" sz="1400" b="1">
                <a:solidFill>
                  <a:schemeClr val="bg1"/>
                </a:solidFill>
                <a:latin typeface="Speak Pro" panose="020F0502020204030204" pitchFamily="34" charset="0"/>
              </a:rPr>
              <a:t>Purpose: history beyond the live dashbThingSpeakoard</a:t>
            </a:r>
          </a:p>
          <a:p>
            <a:pPr lvl="0" algn="just">
              <a:lnSpc>
                <a:spcPct val="150000"/>
              </a:lnSpc>
              <a:defRPr/>
            </a:pPr>
            <a:r>
              <a:rPr lang="en-US" sz="1400" b="1">
                <a:solidFill>
                  <a:schemeClr val="bg1"/>
                </a:solidFill>
                <a:latin typeface="Speak Pro" panose="020F0502020204030204" pitchFamily="34" charset="0"/>
              </a:rPr>
              <a:t>Flow: MQTT events → adapter → channel</a:t>
            </a:r>
          </a:p>
          <a:p>
            <a:pPr lvl="0" algn="just">
              <a:lnSpc>
                <a:spcPct val="150000"/>
              </a:lnSpc>
              <a:defRPr/>
            </a:pPr>
            <a:r>
              <a:rPr lang="en-US" sz="1400" b="1">
                <a:solidFill>
                  <a:schemeClr val="bg1"/>
                </a:solidFill>
                <a:latin typeface="Speak Pro" panose="020F0502020204030204" pitchFamily="34" charset="0"/>
              </a:rPr>
              <a:t>Per unit: gauge (now) + line chart (trend)</a:t>
            </a:r>
          </a:p>
          <a:p>
            <a:pPr lvl="0" algn="just">
              <a:lnSpc>
                <a:spcPct val="150000"/>
              </a:lnSpc>
              <a:defRPr/>
            </a:pPr>
            <a:r>
              <a:rPr lang="en-US" sz="1400" b="1">
                <a:solidFill>
                  <a:schemeClr val="bg1"/>
                </a:solidFill>
                <a:latin typeface="Speak Pro" panose="020F0502020204030204" pitchFamily="34" charset="0"/>
              </a:rPr>
              <a:t>Data: binary values — 1 = ON/Motion, 0 = OFF/No Motion</a:t>
            </a:r>
          </a:p>
        </p:txBody>
      </p:sp>
      <p:sp>
        <p:nvSpPr>
          <p:cNvPr id="26" name="TextBox 25">
            <a:extLst>
              <a:ext uri="{FF2B5EF4-FFF2-40B4-BE49-F238E27FC236}">
                <a16:creationId xmlns:a16="http://schemas.microsoft.com/office/drawing/2014/main" id="{19C27F67-F1CE-EA58-3A0C-262B1F14F3D1}"/>
              </a:ext>
            </a:extLst>
          </p:cNvPr>
          <p:cNvSpPr txBox="1"/>
          <p:nvPr/>
        </p:nvSpPr>
        <p:spPr>
          <a:xfrm>
            <a:off x="293973" y="10265295"/>
            <a:ext cx="4616090" cy="1721365"/>
          </a:xfrm>
          <a:prstGeom prst="roundRect">
            <a:avLst>
              <a:gd name="adj" fmla="val 538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lnSpc>
                <a:spcPct val="150000"/>
              </a:lnSpc>
              <a:defRPr/>
            </a:pPr>
            <a:r>
              <a:rPr lang="en-US" sz="1400" b="1">
                <a:solidFill>
                  <a:schemeClr val="bg1"/>
                </a:solidFill>
                <a:latin typeface="Speak Pro" panose="020F0502020204030204" pitchFamily="34" charset="0"/>
              </a:rPr>
              <a:t>Acts as a bridge between the local MQTT broker and the ThingSpeak cloud platform. </a:t>
            </a:r>
          </a:p>
          <a:p>
            <a:pPr lvl="0" algn="just">
              <a:lnSpc>
                <a:spcPct val="150000"/>
              </a:lnSpc>
              <a:defRPr/>
            </a:pPr>
            <a:r>
              <a:rPr lang="en-US" sz="1400" b="1">
                <a:solidFill>
                  <a:schemeClr val="bg1"/>
                </a:solidFill>
                <a:latin typeface="Speak Pro" panose="020F0502020204030204" pitchFamily="34" charset="0"/>
              </a:rPr>
              <a:t>It subscribes to sensor topics.</a:t>
            </a:r>
          </a:p>
          <a:p>
            <a:pPr lvl="0" algn="just">
              <a:lnSpc>
                <a:spcPct val="150000"/>
              </a:lnSpc>
              <a:defRPr/>
            </a:pPr>
            <a:r>
              <a:rPr lang="en-US" sz="1400" b="1">
                <a:solidFill>
                  <a:schemeClr val="bg1"/>
                </a:solidFill>
                <a:latin typeface="Speak Pro" panose="020F0502020204030204" pitchFamily="34" charset="0"/>
              </a:rPr>
              <a:t>Buffers data and periodically sends it to ThingSpeak channels</a:t>
            </a:r>
          </a:p>
        </p:txBody>
      </p:sp>
      <p:sp>
        <p:nvSpPr>
          <p:cNvPr id="27" name="TextBox 26">
            <a:extLst>
              <a:ext uri="{FF2B5EF4-FFF2-40B4-BE49-F238E27FC236}">
                <a16:creationId xmlns:a16="http://schemas.microsoft.com/office/drawing/2014/main" id="{4F22EB68-6228-4C4C-A3B0-91230F4C5335}"/>
              </a:ext>
            </a:extLst>
          </p:cNvPr>
          <p:cNvSpPr txBox="1"/>
          <p:nvPr/>
        </p:nvSpPr>
        <p:spPr>
          <a:xfrm>
            <a:off x="293973" y="-2428621"/>
            <a:ext cx="4616090" cy="458153"/>
          </a:xfrm>
          <a:prstGeom prst="roundRect">
            <a:avLst>
              <a:gd name="adj" fmla="val 22913"/>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000" b="1" cap="all">
                <a:solidFill>
                  <a:schemeClr val="bg1">
                    <a:lumMod val="95000"/>
                  </a:schemeClr>
                </a:solidFill>
                <a:latin typeface="Biome" panose="020B0503030204020804" pitchFamily="34" charset="0"/>
                <a:cs typeface="Biome" panose="020B0503030204020804" pitchFamily="34" charset="0"/>
              </a:rPr>
              <a:t>THINGSPEAK  adaptor</a:t>
            </a:r>
          </a:p>
        </p:txBody>
      </p:sp>
      <p:sp useBgFill="1">
        <p:nvSpPr>
          <p:cNvPr id="28" name="Flowchart: Summing Junction 27">
            <a:extLst>
              <a:ext uri="{FF2B5EF4-FFF2-40B4-BE49-F238E27FC236}">
                <a16:creationId xmlns:a16="http://schemas.microsoft.com/office/drawing/2014/main" id="{206FC003-D546-256D-7887-2A4E6D472714}"/>
              </a:ext>
            </a:extLst>
          </p:cNvPr>
          <p:cNvSpPr/>
          <p:nvPr/>
        </p:nvSpPr>
        <p:spPr>
          <a:xfrm>
            <a:off x="6959437" y="-11047188"/>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29" name="Oval 28">
            <a:extLst>
              <a:ext uri="{FF2B5EF4-FFF2-40B4-BE49-F238E27FC236}">
                <a16:creationId xmlns:a16="http://schemas.microsoft.com/office/drawing/2014/main" id="{7BE597A0-704B-1279-330C-2915FD81B635}"/>
              </a:ext>
            </a:extLst>
          </p:cNvPr>
          <p:cNvSpPr/>
          <p:nvPr/>
        </p:nvSpPr>
        <p:spPr>
          <a:xfrm>
            <a:off x="9588820" y="-8417807"/>
            <a:ext cx="3275635" cy="3275635"/>
          </a:xfrm>
          <a:prstGeom prst="ellipse">
            <a:avLst/>
          </a:prstGeom>
          <a:blipFill dpi="0" rotWithShape="1">
            <a:blip r:embed="rId3">
              <a:extLst>
                <a:ext uri="{96DAC541-7B7A-43D3-8B79-37D633B846F1}">
                  <asvg:svgBlip xmlns:asvg="http://schemas.microsoft.com/office/drawing/2016/SVG/main" r:embed="rId4"/>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7F14A58E-2A28-4764-BB1A-C273B1DC868F}"/>
              </a:ext>
            </a:extLst>
          </p:cNvPr>
          <p:cNvSpPr txBox="1"/>
          <p:nvPr/>
        </p:nvSpPr>
        <p:spPr>
          <a:xfrm rot="16200000">
            <a:off x="8678867" y="-8808826"/>
            <a:ext cx="4058156" cy="4074940"/>
          </a:xfrm>
          <a:prstGeom prst="rect">
            <a:avLst/>
          </a:prstGeom>
          <a:noFill/>
        </p:spPr>
        <p:txBody>
          <a:bodyPr wrap="square">
            <a:prstTxWarp prst="textCircle">
              <a:avLst>
                <a:gd name="adj" fmla="val 18148864"/>
              </a:avLst>
            </a:prstTxWarp>
            <a:spAutoFit/>
          </a:bodyPr>
          <a:lstStyle/>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ADMIN</a:t>
            </a:r>
          </a:p>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PANEL</a:t>
            </a:r>
            <a:endParaRPr lang="en-US" sz="3600" b="1" cap="all" spc="600" dirty="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endParaRPr>
          </a:p>
        </p:txBody>
      </p:sp>
      <p:sp>
        <p:nvSpPr>
          <p:cNvPr id="31" name="TextBox 30">
            <a:extLst>
              <a:ext uri="{FF2B5EF4-FFF2-40B4-BE49-F238E27FC236}">
                <a16:creationId xmlns:a16="http://schemas.microsoft.com/office/drawing/2014/main" id="{A130200F-940C-0998-E438-B0DC578142AC}"/>
              </a:ext>
            </a:extLst>
          </p:cNvPr>
          <p:cNvSpPr txBox="1"/>
          <p:nvPr/>
        </p:nvSpPr>
        <p:spPr>
          <a:xfrm rot="5400000">
            <a:off x="10100998" y="-7905627"/>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application</a:t>
            </a:r>
            <a:endParaRPr lang="en-US" sz="2200" spc="300"/>
          </a:p>
        </p:txBody>
      </p:sp>
      <p:grpSp>
        <p:nvGrpSpPr>
          <p:cNvPr id="3" name="Group 2">
            <a:extLst>
              <a:ext uri="{FF2B5EF4-FFF2-40B4-BE49-F238E27FC236}">
                <a16:creationId xmlns:a16="http://schemas.microsoft.com/office/drawing/2014/main" id="{9705A749-0DA6-4DC3-4E2C-6544F0A25B1F}"/>
              </a:ext>
            </a:extLst>
          </p:cNvPr>
          <p:cNvGrpSpPr/>
          <p:nvPr/>
        </p:nvGrpSpPr>
        <p:grpSpPr>
          <a:xfrm>
            <a:off x="15947175" y="1007009"/>
            <a:ext cx="6122354" cy="4981100"/>
            <a:chOff x="-936837" y="498169"/>
            <a:chExt cx="7204668" cy="5861662"/>
          </a:xfrm>
        </p:grpSpPr>
        <p:pic>
          <p:nvPicPr>
            <p:cNvPr id="4" name="Picture 3" descr="A screenshot of a computer&#10;&#10;AI-generated content may be incorrect.">
              <a:extLst>
                <a:ext uri="{FF2B5EF4-FFF2-40B4-BE49-F238E27FC236}">
                  <a16:creationId xmlns:a16="http://schemas.microsoft.com/office/drawing/2014/main" id="{A3E9C1F4-1E80-231A-66A9-ED681414A0D5}"/>
                </a:ext>
              </a:extLst>
            </p:cNvPr>
            <p:cNvPicPr>
              <a:picLocks noChangeAspect="1"/>
            </p:cNvPicPr>
            <p:nvPr/>
          </p:nvPicPr>
          <p:blipFill>
            <a:blip r:embed="rId5"/>
            <a:srcRect l="20687" r="20220"/>
            <a:stretch>
              <a:fillRect/>
            </a:stretch>
          </p:blipFill>
          <p:spPr>
            <a:xfrm>
              <a:off x="-936837" y="498169"/>
              <a:ext cx="7204668" cy="5861662"/>
            </a:xfrm>
            <a:prstGeom prst="roundRect">
              <a:avLst>
                <a:gd name="adj" fmla="val 3958"/>
              </a:avLst>
            </a:prstGeom>
          </p:spPr>
        </p:pic>
        <p:sp>
          <p:nvSpPr>
            <p:cNvPr id="5" name="Rectangle: Rounded Corners 4">
              <a:extLst>
                <a:ext uri="{FF2B5EF4-FFF2-40B4-BE49-F238E27FC236}">
                  <a16:creationId xmlns:a16="http://schemas.microsoft.com/office/drawing/2014/main" id="{B5DC7E77-7BC1-A665-62A2-1D7165CDCB33}"/>
                </a:ext>
              </a:extLst>
            </p:cNvPr>
            <p:cNvSpPr>
              <a:spLocks/>
            </p:cNvSpPr>
            <p:nvPr/>
          </p:nvSpPr>
          <p:spPr>
            <a:xfrm>
              <a:off x="5102222" y="3429000"/>
              <a:ext cx="1165609" cy="2930831"/>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143A24E1-45E4-2572-A9C2-B7F708C8CFD3}"/>
              </a:ext>
            </a:extLst>
          </p:cNvPr>
          <p:cNvSpPr txBox="1"/>
          <p:nvPr/>
        </p:nvSpPr>
        <p:spPr>
          <a:xfrm>
            <a:off x="1266204" y="1754653"/>
            <a:ext cx="4616436" cy="4353414"/>
          </a:xfrm>
          <a:prstGeom prst="roundRect">
            <a:avLst>
              <a:gd name="adj" fmla="val 9556"/>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lnSpc>
                <a:spcPct val="150000"/>
              </a:lnSpc>
              <a:defRPr/>
            </a:pPr>
            <a:r>
              <a:rPr lang="en-GB" sz="1600" b="1" dirty="0">
                <a:solidFill>
                  <a:schemeClr val="bg1"/>
                </a:solidFill>
                <a:latin typeface="Speak Pro" panose="020F0502020204030204" pitchFamily="34" charset="0"/>
              </a:rPr>
              <a:t> • Provides a semi-automatic way to add new spaces, houses, or sensors.</a:t>
            </a:r>
          </a:p>
          <a:p>
            <a:pPr lvl="0" algn="just">
              <a:lnSpc>
                <a:spcPct val="150000"/>
              </a:lnSpc>
              <a:defRPr/>
            </a:pPr>
            <a:r>
              <a:rPr lang="en-GB" sz="1600" b="1" dirty="0">
                <a:solidFill>
                  <a:schemeClr val="bg1"/>
                </a:solidFill>
                <a:latin typeface="Speak Pro" panose="020F0502020204030204" pitchFamily="34" charset="0"/>
              </a:rPr>
              <a:t> • Updates the Home </a:t>
            </a:r>
            <a:r>
              <a:rPr lang="en-GB" sz="1600" b="1" dirty="0" err="1">
                <a:solidFill>
                  <a:schemeClr val="bg1"/>
                </a:solidFill>
                <a:latin typeface="Speak Pro" panose="020F0502020204030204" pitchFamily="34" charset="0"/>
              </a:rPr>
              <a:t>Catalog</a:t>
            </a:r>
            <a:r>
              <a:rPr lang="en-GB" sz="1600" b="1" dirty="0">
                <a:solidFill>
                  <a:schemeClr val="bg1"/>
                </a:solidFill>
                <a:latin typeface="Speak Pro" panose="020F0502020204030204" pitchFamily="34" charset="0"/>
              </a:rPr>
              <a:t> through the Control Unit.</a:t>
            </a:r>
          </a:p>
          <a:p>
            <a:pPr lvl="0" algn="just">
              <a:lnSpc>
                <a:spcPct val="150000"/>
              </a:lnSpc>
              <a:defRPr/>
            </a:pPr>
            <a:r>
              <a:rPr lang="en-GB" sz="1600" b="1" dirty="0">
                <a:solidFill>
                  <a:schemeClr val="bg1"/>
                </a:solidFill>
                <a:latin typeface="Speak Pro" panose="020F0502020204030204" pitchFamily="34" charset="0"/>
              </a:rPr>
              <a:t> • The Home </a:t>
            </a:r>
            <a:r>
              <a:rPr lang="en-GB" sz="1600" b="1" dirty="0" err="1">
                <a:solidFill>
                  <a:schemeClr val="bg1"/>
                </a:solidFill>
                <a:latin typeface="Speak Pro" panose="020F0502020204030204" pitchFamily="34" charset="0"/>
              </a:rPr>
              <a:t>Catalog</a:t>
            </a:r>
            <a:r>
              <a:rPr lang="en-GB" sz="1600" b="1" dirty="0">
                <a:solidFill>
                  <a:schemeClr val="bg1"/>
                </a:solidFill>
                <a:latin typeface="Speak Pro" panose="020F0502020204030204" pitchFamily="34" charset="0"/>
              </a:rPr>
              <a:t> is dynamic:</a:t>
            </a:r>
          </a:p>
          <a:p>
            <a:pPr lvl="0" algn="just">
              <a:lnSpc>
                <a:spcPct val="150000"/>
              </a:lnSpc>
              <a:defRPr/>
            </a:pPr>
            <a:r>
              <a:rPr lang="en-GB" sz="1600" b="1" dirty="0">
                <a:solidFill>
                  <a:schemeClr val="bg1"/>
                </a:solidFill>
                <a:latin typeface="Speak Pro" panose="020F0502020204030204" pitchFamily="34" charset="0"/>
              </a:rPr>
              <a:t> • Any update made in the Admin Panel is immediately reflected in the </a:t>
            </a:r>
            <a:r>
              <a:rPr lang="en-GB" sz="1600" b="1" dirty="0" err="1">
                <a:solidFill>
                  <a:schemeClr val="bg1"/>
                </a:solidFill>
                <a:latin typeface="Speak Pro" panose="020F0502020204030204" pitchFamily="34" charset="0"/>
              </a:rPr>
              <a:t>Catalog</a:t>
            </a:r>
            <a:r>
              <a:rPr lang="en-GB" sz="1600" b="1" dirty="0">
                <a:solidFill>
                  <a:schemeClr val="bg1"/>
                </a:solidFill>
                <a:latin typeface="Speak Pro" panose="020F0502020204030204" pitchFamily="34" charset="0"/>
              </a:rPr>
              <a:t>.</a:t>
            </a:r>
          </a:p>
          <a:p>
            <a:pPr lvl="0" algn="just">
              <a:lnSpc>
                <a:spcPct val="150000"/>
              </a:lnSpc>
              <a:defRPr/>
            </a:pPr>
            <a:r>
              <a:rPr lang="en-GB" sz="1600" b="1" dirty="0">
                <a:solidFill>
                  <a:schemeClr val="bg1"/>
                </a:solidFill>
                <a:latin typeface="Speak Pro" panose="020F0502020204030204" pitchFamily="34" charset="0"/>
              </a:rPr>
              <a:t> • This ensures devices and configurations are always up to date.</a:t>
            </a:r>
          </a:p>
          <a:p>
            <a:pPr lvl="0" algn="just">
              <a:lnSpc>
                <a:spcPct val="150000"/>
              </a:lnSpc>
              <a:defRPr/>
            </a:pPr>
            <a:r>
              <a:rPr lang="en-GB" sz="1600" b="1" dirty="0">
                <a:solidFill>
                  <a:schemeClr val="bg1"/>
                </a:solidFill>
                <a:latin typeface="Speak Pro" panose="020F0502020204030204" pitchFamily="34" charset="0"/>
              </a:rPr>
              <a:t> • The web-based Admin Panel allows easy management and extension of the IoT system.</a:t>
            </a:r>
            <a:endParaRPr lang="en-US" sz="1600" dirty="0">
              <a:solidFill>
                <a:schemeClr val="bg1"/>
              </a:solidFill>
              <a:latin typeface="Speak Pro" panose="020F0502020204030204" pitchFamily="34" charset="0"/>
            </a:endParaRPr>
          </a:p>
        </p:txBody>
      </p:sp>
      <p:grpSp>
        <p:nvGrpSpPr>
          <p:cNvPr id="11" name="Group 10">
            <a:extLst>
              <a:ext uri="{FF2B5EF4-FFF2-40B4-BE49-F238E27FC236}">
                <a16:creationId xmlns:a16="http://schemas.microsoft.com/office/drawing/2014/main" id="{40F0DBB4-41A2-25FF-53D9-0F7043276DB8}"/>
              </a:ext>
            </a:extLst>
          </p:cNvPr>
          <p:cNvGrpSpPr/>
          <p:nvPr/>
        </p:nvGrpSpPr>
        <p:grpSpPr>
          <a:xfrm>
            <a:off x="1373722" y="14670671"/>
            <a:ext cx="9172358" cy="6320258"/>
            <a:chOff x="-1265938" y="776273"/>
            <a:chExt cx="7810500" cy="5400676"/>
          </a:xfrm>
        </p:grpSpPr>
        <p:pic>
          <p:nvPicPr>
            <p:cNvPr id="12" name="Picture 2">
              <a:extLst>
                <a:ext uri="{FF2B5EF4-FFF2-40B4-BE49-F238E27FC236}">
                  <a16:creationId xmlns:a16="http://schemas.microsoft.com/office/drawing/2014/main" id="{66A65442-EBF5-2010-F16E-3B87217A998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65938" y="776273"/>
              <a:ext cx="7810500" cy="1247775"/>
            </a:xfrm>
            <a:prstGeom prst="round2SameRect">
              <a:avLst/>
            </a:prstGeom>
            <a:noFill/>
            <a:extLst>
              <a:ext uri="{909E8E84-426E-40DD-AFC4-6F175D3DCCD1}">
                <a14:hiddenFill xmlns:a14="http://schemas.microsoft.com/office/drawing/2010/main">
                  <a:solidFill>
                    <a:srgbClr val="FFFFFF"/>
                  </a:solidFill>
                </a14:hiddenFill>
              </a:ext>
            </a:extLst>
          </p:spPr>
        </p:pic>
        <p:pic>
          <p:nvPicPr>
            <p:cNvPr id="13" name="Picture 3">
              <a:extLst>
                <a:ext uri="{FF2B5EF4-FFF2-40B4-BE49-F238E27FC236}">
                  <a16:creationId xmlns:a16="http://schemas.microsoft.com/office/drawing/2014/main" id="{DD9FC6BC-833B-3345-C0D8-20D01DE62BE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65938" y="2024048"/>
              <a:ext cx="7810500" cy="4152901"/>
            </a:xfrm>
            <a:prstGeom prst="round2SameRect">
              <a:avLst>
                <a:gd name="adj1" fmla="val 0"/>
                <a:gd name="adj2" fmla="val 6239"/>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0557422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DE3CE0-4047-9D0C-5D2E-44411D5D428D}"/>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CD1512C0-58D5-0055-8EB5-6BCAAE54ADDF}"/>
              </a:ext>
            </a:extLst>
          </p:cNvPr>
          <p:cNvSpPr/>
          <p:nvPr/>
        </p:nvSpPr>
        <p:spPr>
          <a:xfrm>
            <a:off x="0" y="0"/>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1" descr="A close up of dots&#10;">
            <a:extLst>
              <a:ext uri="{FF2B5EF4-FFF2-40B4-BE49-F238E27FC236}">
                <a16:creationId xmlns:a16="http://schemas.microsoft.com/office/drawing/2014/main" id="{1345D86A-F4E2-AB6F-2B75-D34637F09BDC}"/>
              </a:ext>
            </a:extLst>
          </p:cNvPr>
          <p:cNvPicPr>
            <a:picLocks noChangeAspect="1"/>
          </p:cNvPicPr>
          <p:nvPr/>
        </p:nvPicPr>
        <p:blipFill>
          <a:blip r:embed="rId2"/>
          <a:srcRect/>
          <a:stretch/>
        </p:blipFill>
        <p:spPr>
          <a:xfrm>
            <a:off x="-5245" y="0"/>
            <a:ext cx="12192000" cy="6858000"/>
          </a:xfrm>
          <a:prstGeom prst="rect">
            <a:avLst/>
          </a:prstGeom>
        </p:spPr>
      </p:pic>
      <p:grpSp>
        <p:nvGrpSpPr>
          <p:cNvPr id="10" name="Group 9">
            <a:extLst>
              <a:ext uri="{FF2B5EF4-FFF2-40B4-BE49-F238E27FC236}">
                <a16:creationId xmlns:a16="http://schemas.microsoft.com/office/drawing/2014/main" id="{F57837AF-175B-FFE9-7374-60771F787FB5}"/>
              </a:ext>
            </a:extLst>
          </p:cNvPr>
          <p:cNvGrpSpPr/>
          <p:nvPr/>
        </p:nvGrpSpPr>
        <p:grpSpPr>
          <a:xfrm>
            <a:off x="1373722" y="268871"/>
            <a:ext cx="9172358" cy="6320258"/>
            <a:chOff x="-1265938" y="776273"/>
            <a:chExt cx="7810500" cy="5400676"/>
          </a:xfrm>
        </p:grpSpPr>
        <p:pic>
          <p:nvPicPr>
            <p:cNvPr id="2050" name="Picture 2">
              <a:extLst>
                <a:ext uri="{FF2B5EF4-FFF2-40B4-BE49-F238E27FC236}">
                  <a16:creationId xmlns:a16="http://schemas.microsoft.com/office/drawing/2014/main" id="{394F125A-312B-0292-63EE-B86C839D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5938" y="776273"/>
              <a:ext cx="7810500" cy="1247775"/>
            </a:xfrm>
            <a:prstGeom prst="round2SameRect">
              <a:avLst/>
            </a:prstGeom>
            <a:noFill/>
            <a:extLst>
              <a:ext uri="{909E8E84-426E-40DD-AFC4-6F175D3DCCD1}">
                <a14:hiddenFill xmlns:a14="http://schemas.microsoft.com/office/drawing/2010/main">
                  <a:solidFill>
                    <a:srgbClr val="FFFFFF"/>
                  </a:solidFill>
                </a14:hiddenFill>
              </a:ext>
            </a:extLst>
          </p:spPr>
        </p:pic>
        <p:pic>
          <p:nvPicPr>
            <p:cNvPr id="2051" name="Picture 3">
              <a:extLst>
                <a:ext uri="{FF2B5EF4-FFF2-40B4-BE49-F238E27FC236}">
                  <a16:creationId xmlns:a16="http://schemas.microsoft.com/office/drawing/2014/main" id="{CE172E0C-0A16-5C80-9066-07826D7C6E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5938" y="2024048"/>
              <a:ext cx="7810500" cy="4152901"/>
            </a:xfrm>
            <a:prstGeom prst="round2SameRect">
              <a:avLst>
                <a:gd name="adj1" fmla="val 0"/>
                <a:gd name="adj2" fmla="val 6239"/>
              </a:avLst>
            </a:prstGeom>
            <a:noFill/>
            <a:extLst>
              <a:ext uri="{909E8E84-426E-40DD-AFC4-6F175D3DCCD1}">
                <a14:hiddenFill xmlns:a14="http://schemas.microsoft.com/office/drawing/2010/main">
                  <a:solidFill>
                    <a:srgbClr val="FFFFFF"/>
                  </a:solidFill>
                </a14:hiddenFill>
              </a:ext>
            </a:extLst>
          </p:spPr>
        </p:pic>
      </p:grpSp>
      <p:sp>
        <p:nvSpPr>
          <p:cNvPr id="19" name="TextBox 18">
            <a:extLst>
              <a:ext uri="{FF2B5EF4-FFF2-40B4-BE49-F238E27FC236}">
                <a16:creationId xmlns:a16="http://schemas.microsoft.com/office/drawing/2014/main" id="{C6422204-E06F-9F29-2413-4DD5AA555E69}"/>
              </a:ext>
            </a:extLst>
          </p:cNvPr>
          <p:cNvSpPr txBox="1"/>
          <p:nvPr/>
        </p:nvSpPr>
        <p:spPr>
          <a:xfrm>
            <a:off x="293973" y="-4845467"/>
            <a:ext cx="4616090" cy="562630"/>
          </a:xfrm>
          <a:prstGeom prst="roundRect">
            <a:avLst>
              <a:gd name="adj" fmla="val 24719"/>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000" b="1" cap="all">
                <a:solidFill>
                  <a:schemeClr val="bg1">
                    <a:lumMod val="95000"/>
                  </a:schemeClr>
                </a:solidFill>
                <a:latin typeface="Biome" panose="020B0503030204020804" pitchFamily="34" charset="0"/>
                <a:cs typeface="Biome" panose="020B0503030204020804" pitchFamily="34" charset="0"/>
              </a:rPr>
              <a:t>THINGSPEAK -HOUSES 1 &amp; 2</a:t>
            </a:r>
          </a:p>
        </p:txBody>
      </p:sp>
      <p:sp>
        <p:nvSpPr>
          <p:cNvPr id="20" name="TextBox 19">
            <a:extLst>
              <a:ext uri="{FF2B5EF4-FFF2-40B4-BE49-F238E27FC236}">
                <a16:creationId xmlns:a16="http://schemas.microsoft.com/office/drawing/2014/main" id="{12A93C2B-E81D-C23E-0F3D-DA977996FFDD}"/>
              </a:ext>
            </a:extLst>
          </p:cNvPr>
          <p:cNvSpPr txBox="1"/>
          <p:nvPr/>
        </p:nvSpPr>
        <p:spPr>
          <a:xfrm>
            <a:off x="293973" y="7923938"/>
            <a:ext cx="4616090" cy="1388823"/>
          </a:xfrm>
          <a:prstGeom prst="roundRect">
            <a:avLst>
              <a:gd name="adj" fmla="val 538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lnSpc>
                <a:spcPct val="150000"/>
              </a:lnSpc>
              <a:defRPr/>
            </a:pPr>
            <a:r>
              <a:rPr lang="en-US" sz="1400" b="1">
                <a:solidFill>
                  <a:schemeClr val="bg1"/>
                </a:solidFill>
                <a:latin typeface="Speak Pro" panose="020F0502020204030204" pitchFamily="34" charset="0"/>
              </a:rPr>
              <a:t>Purpose: history beyond the live dashbThingSpeakoard</a:t>
            </a:r>
          </a:p>
          <a:p>
            <a:pPr lvl="0" algn="just">
              <a:lnSpc>
                <a:spcPct val="150000"/>
              </a:lnSpc>
              <a:defRPr/>
            </a:pPr>
            <a:r>
              <a:rPr lang="en-US" sz="1400" b="1">
                <a:solidFill>
                  <a:schemeClr val="bg1"/>
                </a:solidFill>
                <a:latin typeface="Speak Pro" panose="020F0502020204030204" pitchFamily="34" charset="0"/>
              </a:rPr>
              <a:t>Flow: MQTT events → adapter → channel</a:t>
            </a:r>
          </a:p>
          <a:p>
            <a:pPr lvl="0" algn="just">
              <a:lnSpc>
                <a:spcPct val="150000"/>
              </a:lnSpc>
              <a:defRPr/>
            </a:pPr>
            <a:r>
              <a:rPr lang="en-US" sz="1400" b="1">
                <a:solidFill>
                  <a:schemeClr val="bg1"/>
                </a:solidFill>
                <a:latin typeface="Speak Pro" panose="020F0502020204030204" pitchFamily="34" charset="0"/>
              </a:rPr>
              <a:t>Per unit: gauge (now) + line chart (trend)</a:t>
            </a:r>
          </a:p>
          <a:p>
            <a:pPr lvl="0" algn="just">
              <a:lnSpc>
                <a:spcPct val="150000"/>
              </a:lnSpc>
              <a:defRPr/>
            </a:pPr>
            <a:r>
              <a:rPr lang="en-US" sz="1400" b="1">
                <a:solidFill>
                  <a:schemeClr val="bg1"/>
                </a:solidFill>
                <a:latin typeface="Speak Pro" panose="020F0502020204030204" pitchFamily="34" charset="0"/>
              </a:rPr>
              <a:t>Data: binary values — 1 = ON/Motion, 0 = OFF/No Motion</a:t>
            </a:r>
          </a:p>
        </p:txBody>
      </p:sp>
      <p:sp>
        <p:nvSpPr>
          <p:cNvPr id="26" name="TextBox 25">
            <a:extLst>
              <a:ext uri="{FF2B5EF4-FFF2-40B4-BE49-F238E27FC236}">
                <a16:creationId xmlns:a16="http://schemas.microsoft.com/office/drawing/2014/main" id="{5E13CBEC-BA49-C73E-C835-D62198CEEAA2}"/>
              </a:ext>
            </a:extLst>
          </p:cNvPr>
          <p:cNvSpPr txBox="1"/>
          <p:nvPr/>
        </p:nvSpPr>
        <p:spPr>
          <a:xfrm>
            <a:off x="293973" y="10265295"/>
            <a:ext cx="4616090" cy="1721365"/>
          </a:xfrm>
          <a:prstGeom prst="roundRect">
            <a:avLst>
              <a:gd name="adj" fmla="val 538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lnSpc>
                <a:spcPct val="150000"/>
              </a:lnSpc>
              <a:defRPr/>
            </a:pPr>
            <a:r>
              <a:rPr lang="en-US" sz="1400" b="1">
                <a:solidFill>
                  <a:schemeClr val="bg1"/>
                </a:solidFill>
                <a:latin typeface="Speak Pro" panose="020F0502020204030204" pitchFamily="34" charset="0"/>
              </a:rPr>
              <a:t>Acts as a bridge between the local MQTT broker and the ThingSpeak cloud platform. </a:t>
            </a:r>
          </a:p>
          <a:p>
            <a:pPr lvl="0" algn="just">
              <a:lnSpc>
                <a:spcPct val="150000"/>
              </a:lnSpc>
              <a:defRPr/>
            </a:pPr>
            <a:r>
              <a:rPr lang="en-US" sz="1400" b="1">
                <a:solidFill>
                  <a:schemeClr val="bg1"/>
                </a:solidFill>
                <a:latin typeface="Speak Pro" panose="020F0502020204030204" pitchFamily="34" charset="0"/>
              </a:rPr>
              <a:t>It subscribes to sensor topics.</a:t>
            </a:r>
          </a:p>
          <a:p>
            <a:pPr lvl="0" algn="just">
              <a:lnSpc>
                <a:spcPct val="150000"/>
              </a:lnSpc>
              <a:defRPr/>
            </a:pPr>
            <a:r>
              <a:rPr lang="en-US" sz="1400" b="1">
                <a:solidFill>
                  <a:schemeClr val="bg1"/>
                </a:solidFill>
                <a:latin typeface="Speak Pro" panose="020F0502020204030204" pitchFamily="34" charset="0"/>
              </a:rPr>
              <a:t>Buffers data and periodically sends it to ThingSpeak channels</a:t>
            </a:r>
          </a:p>
        </p:txBody>
      </p:sp>
      <p:sp>
        <p:nvSpPr>
          <p:cNvPr id="27" name="TextBox 26">
            <a:extLst>
              <a:ext uri="{FF2B5EF4-FFF2-40B4-BE49-F238E27FC236}">
                <a16:creationId xmlns:a16="http://schemas.microsoft.com/office/drawing/2014/main" id="{5AB72C7F-0A11-E0B4-EFB2-88FCEDCF53EA}"/>
              </a:ext>
            </a:extLst>
          </p:cNvPr>
          <p:cNvSpPr txBox="1"/>
          <p:nvPr/>
        </p:nvSpPr>
        <p:spPr>
          <a:xfrm>
            <a:off x="293973" y="-2428621"/>
            <a:ext cx="4616090" cy="458153"/>
          </a:xfrm>
          <a:prstGeom prst="roundRect">
            <a:avLst>
              <a:gd name="adj" fmla="val 22913"/>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000" b="1" cap="all">
                <a:solidFill>
                  <a:schemeClr val="bg1">
                    <a:lumMod val="95000"/>
                  </a:schemeClr>
                </a:solidFill>
                <a:latin typeface="Biome" panose="020B0503030204020804" pitchFamily="34" charset="0"/>
                <a:cs typeface="Biome" panose="020B0503030204020804" pitchFamily="34" charset="0"/>
              </a:rPr>
              <a:t>THINGSPEAK  adaptor</a:t>
            </a:r>
          </a:p>
        </p:txBody>
      </p:sp>
      <p:sp useBgFill="1">
        <p:nvSpPr>
          <p:cNvPr id="28" name="Flowchart: Summing Junction 27">
            <a:extLst>
              <a:ext uri="{FF2B5EF4-FFF2-40B4-BE49-F238E27FC236}">
                <a16:creationId xmlns:a16="http://schemas.microsoft.com/office/drawing/2014/main" id="{999C4B36-7B4C-AE4B-2419-D1D777CB9212}"/>
              </a:ext>
            </a:extLst>
          </p:cNvPr>
          <p:cNvSpPr/>
          <p:nvPr/>
        </p:nvSpPr>
        <p:spPr>
          <a:xfrm>
            <a:off x="6959437" y="-11047188"/>
            <a:ext cx="8534399" cy="8534399"/>
          </a:xfrm>
          <a:prstGeom prst="flowChartSummingJunction">
            <a:avLst/>
          </a:prstGeom>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29" name="Oval 28">
            <a:extLst>
              <a:ext uri="{FF2B5EF4-FFF2-40B4-BE49-F238E27FC236}">
                <a16:creationId xmlns:a16="http://schemas.microsoft.com/office/drawing/2014/main" id="{65703C94-1E00-4837-8CF9-C885CF812637}"/>
              </a:ext>
            </a:extLst>
          </p:cNvPr>
          <p:cNvSpPr/>
          <p:nvPr/>
        </p:nvSpPr>
        <p:spPr>
          <a:xfrm>
            <a:off x="9588820" y="-8417807"/>
            <a:ext cx="3275635" cy="3275635"/>
          </a:xfrm>
          <a:prstGeom prst="ellipse">
            <a:avLst/>
          </a:prstGeom>
          <a:blipFill dpi="0" rotWithShape="1">
            <a:blip r:embed="rId5">
              <a:extLst>
                <a:ext uri="{96DAC541-7B7A-43D3-8B79-37D633B846F1}">
                  <asvg:svgBlip xmlns:asvg="http://schemas.microsoft.com/office/drawing/2016/SVG/main" r:embed="rId6"/>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DAFF8289-93B7-9832-F5FC-B931F066538C}"/>
              </a:ext>
            </a:extLst>
          </p:cNvPr>
          <p:cNvSpPr txBox="1"/>
          <p:nvPr/>
        </p:nvSpPr>
        <p:spPr>
          <a:xfrm rot="16200000">
            <a:off x="8678867" y="-8808826"/>
            <a:ext cx="4058156" cy="4074940"/>
          </a:xfrm>
          <a:prstGeom prst="rect">
            <a:avLst/>
          </a:prstGeom>
          <a:noFill/>
        </p:spPr>
        <p:txBody>
          <a:bodyPr wrap="square">
            <a:prstTxWarp prst="textCircle">
              <a:avLst>
                <a:gd name="adj" fmla="val 18148864"/>
              </a:avLst>
            </a:prstTxWarp>
            <a:spAutoFit/>
          </a:bodyPr>
          <a:lstStyle/>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ADMIN</a:t>
            </a:r>
          </a:p>
          <a:p>
            <a:pPr algn="ctr"/>
            <a:r>
              <a:rPr lang="en-US" sz="3600" b="1" cap="all" spc="60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rPr>
              <a:t>PANEL</a:t>
            </a:r>
            <a:endParaRPr lang="en-US" sz="3600" b="1" cap="all" spc="600" dirty="0">
              <a:solidFill>
                <a:srgbClr val="FF0000"/>
              </a:solidFill>
              <a:effectLst>
                <a:outerShdw blurRad="50800" dist="63500" dir="8100000" algn="tr" rotWithShape="0">
                  <a:prstClr val="black">
                    <a:alpha val="40000"/>
                  </a:prstClr>
                </a:outerShdw>
              </a:effectLst>
              <a:latin typeface="Biome" panose="020B0503030204020804" pitchFamily="34" charset="0"/>
              <a:ea typeface="+mj-ea"/>
              <a:cs typeface="Biome" panose="020B0503030204020804" pitchFamily="34" charset="0"/>
            </a:endParaRPr>
          </a:p>
        </p:txBody>
      </p:sp>
      <p:sp>
        <p:nvSpPr>
          <p:cNvPr id="31" name="TextBox 30">
            <a:extLst>
              <a:ext uri="{FF2B5EF4-FFF2-40B4-BE49-F238E27FC236}">
                <a16:creationId xmlns:a16="http://schemas.microsoft.com/office/drawing/2014/main" id="{A158276D-87AA-3ACE-C91C-FB572CBEFDEC}"/>
              </a:ext>
            </a:extLst>
          </p:cNvPr>
          <p:cNvSpPr txBox="1"/>
          <p:nvPr/>
        </p:nvSpPr>
        <p:spPr>
          <a:xfrm rot="5400000">
            <a:off x="10100998" y="-7905627"/>
            <a:ext cx="2251276" cy="2251274"/>
          </a:xfrm>
          <a:prstGeom prst="rect">
            <a:avLst/>
          </a:prstGeom>
          <a:noFill/>
        </p:spPr>
        <p:txBody>
          <a:bodyPr wrap="square">
            <a:prstTxWarp prst="textCircle">
              <a:avLst>
                <a:gd name="adj" fmla="val 5403283"/>
              </a:avLst>
            </a:prstTxWarp>
            <a:spAutoFit/>
          </a:bodyPr>
          <a:lstStyle/>
          <a:p>
            <a:pPr algn="ctr"/>
            <a:r>
              <a:rPr kumimoji="0" lang="en-US" sz="2400" i="0" u="none" strike="noStrike" kern="1200" cap="all" spc="300" normalizeH="0" baseline="0" noProof="0">
                <a:solidFill>
                  <a:srgbClr val="FFFFFF"/>
                </a:solidFill>
                <a:effectLst/>
                <a:uLnTx/>
                <a:uFillTx/>
                <a:latin typeface="Biome" panose="020B0503030204020804" pitchFamily="34" charset="0"/>
                <a:ea typeface="+mj-ea"/>
                <a:cs typeface="Biome" panose="020B0503030204020804" pitchFamily="34" charset="0"/>
              </a:rPr>
              <a:t>application</a:t>
            </a:r>
            <a:endParaRPr lang="en-US" sz="2200" spc="300"/>
          </a:p>
        </p:txBody>
      </p:sp>
      <p:grpSp>
        <p:nvGrpSpPr>
          <p:cNvPr id="3" name="Group 2">
            <a:extLst>
              <a:ext uri="{FF2B5EF4-FFF2-40B4-BE49-F238E27FC236}">
                <a16:creationId xmlns:a16="http://schemas.microsoft.com/office/drawing/2014/main" id="{7DA83751-FC00-1397-8ACB-A11DD126C123}"/>
              </a:ext>
            </a:extLst>
          </p:cNvPr>
          <p:cNvGrpSpPr/>
          <p:nvPr/>
        </p:nvGrpSpPr>
        <p:grpSpPr>
          <a:xfrm>
            <a:off x="15947175" y="1007009"/>
            <a:ext cx="6122354" cy="4981100"/>
            <a:chOff x="-936837" y="498169"/>
            <a:chExt cx="7204668" cy="5861662"/>
          </a:xfrm>
        </p:grpSpPr>
        <p:pic>
          <p:nvPicPr>
            <p:cNvPr id="4" name="Picture 3" descr="A screenshot of a computer&#10;&#10;AI-generated content may be incorrect.">
              <a:extLst>
                <a:ext uri="{FF2B5EF4-FFF2-40B4-BE49-F238E27FC236}">
                  <a16:creationId xmlns:a16="http://schemas.microsoft.com/office/drawing/2014/main" id="{6A05393B-5BF0-C31A-3886-3C502128C038}"/>
                </a:ext>
              </a:extLst>
            </p:cNvPr>
            <p:cNvPicPr>
              <a:picLocks noChangeAspect="1"/>
            </p:cNvPicPr>
            <p:nvPr/>
          </p:nvPicPr>
          <p:blipFill>
            <a:blip r:embed="rId7"/>
            <a:srcRect l="20687" r="20220"/>
            <a:stretch>
              <a:fillRect/>
            </a:stretch>
          </p:blipFill>
          <p:spPr>
            <a:xfrm>
              <a:off x="-936837" y="498169"/>
              <a:ext cx="7204668" cy="5861662"/>
            </a:xfrm>
            <a:prstGeom prst="roundRect">
              <a:avLst>
                <a:gd name="adj" fmla="val 3958"/>
              </a:avLst>
            </a:prstGeom>
          </p:spPr>
        </p:pic>
        <p:sp>
          <p:nvSpPr>
            <p:cNvPr id="5" name="Rectangle: Rounded Corners 4">
              <a:extLst>
                <a:ext uri="{FF2B5EF4-FFF2-40B4-BE49-F238E27FC236}">
                  <a16:creationId xmlns:a16="http://schemas.microsoft.com/office/drawing/2014/main" id="{00D97011-3EB3-57D7-2E81-CED44B000A8D}"/>
                </a:ext>
              </a:extLst>
            </p:cNvPr>
            <p:cNvSpPr>
              <a:spLocks/>
            </p:cNvSpPr>
            <p:nvPr/>
          </p:nvSpPr>
          <p:spPr>
            <a:xfrm>
              <a:off x="5102222" y="3429000"/>
              <a:ext cx="1165609" cy="2930831"/>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635979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D1E877-8280-5941-4D19-C02181E1F20B}"/>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3180D343-497B-B608-37BE-BFDCB6810FC3}"/>
              </a:ext>
            </a:extLst>
          </p:cNvPr>
          <p:cNvSpPr/>
          <p:nvPr/>
        </p:nvSpPr>
        <p:spPr>
          <a:xfrm>
            <a:off x="0" y="0"/>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1" descr="A close up of dots&#10;">
            <a:extLst>
              <a:ext uri="{FF2B5EF4-FFF2-40B4-BE49-F238E27FC236}">
                <a16:creationId xmlns:a16="http://schemas.microsoft.com/office/drawing/2014/main" id="{FF3E5AE0-076B-302F-DD22-89B4842898D4}"/>
              </a:ext>
            </a:extLst>
          </p:cNvPr>
          <p:cNvPicPr>
            <a:picLocks noChangeAspect="1"/>
          </p:cNvPicPr>
          <p:nvPr/>
        </p:nvPicPr>
        <p:blipFill>
          <a:blip r:embed="rId3"/>
          <a:srcRect/>
          <a:stretch/>
        </p:blipFill>
        <p:spPr>
          <a:xfrm>
            <a:off x="-5245" y="0"/>
            <a:ext cx="12192000" cy="6858000"/>
          </a:xfrm>
          <a:prstGeom prst="rect">
            <a:avLst/>
          </a:prstGeom>
        </p:spPr>
      </p:pic>
      <p:sp>
        <p:nvSpPr>
          <p:cNvPr id="7" name="TextBox 6">
            <a:extLst>
              <a:ext uri="{FF2B5EF4-FFF2-40B4-BE49-F238E27FC236}">
                <a16:creationId xmlns:a16="http://schemas.microsoft.com/office/drawing/2014/main" id="{B19B599A-D269-054B-EB66-09BE6E570A35}"/>
              </a:ext>
            </a:extLst>
          </p:cNvPr>
          <p:cNvSpPr txBox="1"/>
          <p:nvPr/>
        </p:nvSpPr>
        <p:spPr>
          <a:xfrm>
            <a:off x="293972" y="1288363"/>
            <a:ext cx="4951267" cy="465892"/>
          </a:xfrm>
          <a:prstGeom prst="roundRect">
            <a:avLst>
              <a:gd name="adj" fmla="val 24719"/>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000" b="1" cap="all">
                <a:solidFill>
                  <a:schemeClr val="bg1">
                    <a:lumMod val="95000"/>
                  </a:schemeClr>
                </a:solidFill>
                <a:latin typeface="Biome" panose="020B0503030204020804" pitchFamily="34" charset="0"/>
                <a:cs typeface="Biome" panose="020B0503030204020804" pitchFamily="34" charset="0"/>
              </a:rPr>
              <a:t>THINGSPEAK -HOUSES 1 &amp; 2</a:t>
            </a:r>
          </a:p>
        </p:txBody>
      </p:sp>
      <p:sp>
        <p:nvSpPr>
          <p:cNvPr id="6" name="TextBox 5">
            <a:extLst>
              <a:ext uri="{FF2B5EF4-FFF2-40B4-BE49-F238E27FC236}">
                <a16:creationId xmlns:a16="http://schemas.microsoft.com/office/drawing/2014/main" id="{79CD45AF-D556-1AAA-A3FE-9B3D0A1F249A}"/>
              </a:ext>
            </a:extLst>
          </p:cNvPr>
          <p:cNvSpPr txBox="1"/>
          <p:nvPr/>
        </p:nvSpPr>
        <p:spPr>
          <a:xfrm>
            <a:off x="293972" y="1911653"/>
            <a:ext cx="5023463" cy="1721365"/>
          </a:xfrm>
          <a:prstGeom prst="roundRect">
            <a:avLst>
              <a:gd name="adj" fmla="val 538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lnSpc>
                <a:spcPct val="150000"/>
              </a:lnSpc>
              <a:defRPr/>
            </a:pPr>
            <a:r>
              <a:rPr lang="en-US" sz="1400" b="1" dirty="0">
                <a:solidFill>
                  <a:schemeClr val="bg1"/>
                </a:solidFill>
                <a:latin typeface="Speak Pro" panose="020F0502020204030204" pitchFamily="34" charset="0"/>
              </a:rPr>
              <a:t>Purpose: history beyond the live </a:t>
            </a:r>
            <a:r>
              <a:rPr lang="en-US" sz="1400" b="1" dirty="0" err="1">
                <a:solidFill>
                  <a:schemeClr val="bg1"/>
                </a:solidFill>
                <a:latin typeface="Speak Pro" panose="020F0502020204030204" pitchFamily="34" charset="0"/>
              </a:rPr>
              <a:t>ThingSpeak</a:t>
            </a:r>
            <a:r>
              <a:rPr lang="en-US" sz="1400" b="1" dirty="0">
                <a:solidFill>
                  <a:schemeClr val="bg1"/>
                </a:solidFill>
                <a:latin typeface="Speak Pro" panose="020F0502020204030204" pitchFamily="34" charset="0"/>
              </a:rPr>
              <a:t> dashboard</a:t>
            </a:r>
          </a:p>
          <a:p>
            <a:pPr lvl="0" algn="just">
              <a:lnSpc>
                <a:spcPct val="150000"/>
              </a:lnSpc>
              <a:defRPr/>
            </a:pPr>
            <a:r>
              <a:rPr lang="en-US" sz="1400" b="1" dirty="0">
                <a:solidFill>
                  <a:schemeClr val="bg1"/>
                </a:solidFill>
                <a:latin typeface="Speak Pro" panose="020F0502020204030204" pitchFamily="34" charset="0"/>
              </a:rPr>
              <a:t>Flow: MQTT events → adapter → channel</a:t>
            </a:r>
          </a:p>
          <a:p>
            <a:pPr lvl="0" algn="just">
              <a:lnSpc>
                <a:spcPct val="150000"/>
              </a:lnSpc>
              <a:defRPr/>
            </a:pPr>
            <a:r>
              <a:rPr lang="en-US" sz="1400" b="1" dirty="0">
                <a:solidFill>
                  <a:schemeClr val="bg1"/>
                </a:solidFill>
                <a:latin typeface="Speak Pro" panose="020F0502020204030204" pitchFamily="34" charset="0"/>
              </a:rPr>
              <a:t>Per unit: gauge (now) + line chart (trend)</a:t>
            </a:r>
          </a:p>
          <a:p>
            <a:pPr lvl="0" algn="just">
              <a:lnSpc>
                <a:spcPct val="150000"/>
              </a:lnSpc>
              <a:defRPr/>
            </a:pPr>
            <a:r>
              <a:rPr lang="en-US" sz="1400" b="1" dirty="0">
                <a:solidFill>
                  <a:schemeClr val="bg1"/>
                </a:solidFill>
                <a:latin typeface="Speak Pro" panose="020F0502020204030204" pitchFamily="34" charset="0"/>
              </a:rPr>
              <a:t>Data: binary values — 1 = ON/Motion- Light Level, </a:t>
            </a:r>
          </a:p>
          <a:p>
            <a:pPr lvl="0" algn="just">
              <a:lnSpc>
                <a:spcPct val="150000"/>
              </a:lnSpc>
              <a:defRPr/>
            </a:pPr>
            <a:r>
              <a:rPr lang="en-US" sz="1400" b="1" dirty="0">
                <a:solidFill>
                  <a:schemeClr val="bg1"/>
                </a:solidFill>
                <a:latin typeface="Speak Pro" panose="020F0502020204030204" pitchFamily="34" charset="0"/>
              </a:rPr>
              <a:t>0 = OFF/No Motion</a:t>
            </a:r>
          </a:p>
        </p:txBody>
      </p:sp>
      <p:sp>
        <p:nvSpPr>
          <p:cNvPr id="11" name="TextBox 10">
            <a:extLst>
              <a:ext uri="{FF2B5EF4-FFF2-40B4-BE49-F238E27FC236}">
                <a16:creationId xmlns:a16="http://schemas.microsoft.com/office/drawing/2014/main" id="{B877C61E-B1BF-B47A-62B9-345D68C1B0EA}"/>
              </a:ext>
            </a:extLst>
          </p:cNvPr>
          <p:cNvSpPr txBox="1"/>
          <p:nvPr/>
        </p:nvSpPr>
        <p:spPr>
          <a:xfrm>
            <a:off x="293972" y="4288162"/>
            <a:ext cx="4951267" cy="1388823"/>
          </a:xfrm>
          <a:prstGeom prst="roundRect">
            <a:avLst>
              <a:gd name="adj" fmla="val 538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lnSpc>
                <a:spcPct val="150000"/>
              </a:lnSpc>
              <a:defRPr/>
            </a:pPr>
            <a:r>
              <a:rPr lang="en-US" sz="1400" b="1">
                <a:solidFill>
                  <a:schemeClr val="bg1"/>
                </a:solidFill>
                <a:latin typeface="Speak Pro" panose="020F0502020204030204" pitchFamily="34" charset="0"/>
              </a:rPr>
              <a:t>Acts as a bridge between the local MQTT broker and the ThingSpeak cloud platform. </a:t>
            </a:r>
          </a:p>
          <a:p>
            <a:pPr lvl="0" algn="just">
              <a:lnSpc>
                <a:spcPct val="150000"/>
              </a:lnSpc>
              <a:defRPr/>
            </a:pPr>
            <a:r>
              <a:rPr lang="en-US" sz="1400" b="1">
                <a:solidFill>
                  <a:schemeClr val="bg1"/>
                </a:solidFill>
                <a:latin typeface="Speak Pro" panose="020F0502020204030204" pitchFamily="34" charset="0"/>
              </a:rPr>
              <a:t>It subscribes to sensor topics.</a:t>
            </a:r>
          </a:p>
          <a:p>
            <a:pPr lvl="0" algn="just">
              <a:lnSpc>
                <a:spcPct val="150000"/>
              </a:lnSpc>
              <a:defRPr/>
            </a:pPr>
            <a:r>
              <a:rPr lang="en-US" sz="1400" b="1">
                <a:solidFill>
                  <a:schemeClr val="bg1"/>
                </a:solidFill>
                <a:latin typeface="Speak Pro" panose="020F0502020204030204" pitchFamily="34" charset="0"/>
              </a:rPr>
              <a:t>Buffers data and periodically sends it to ThingSpeak channels</a:t>
            </a:r>
          </a:p>
        </p:txBody>
      </p:sp>
      <p:sp>
        <p:nvSpPr>
          <p:cNvPr id="12" name="TextBox 11">
            <a:extLst>
              <a:ext uri="{FF2B5EF4-FFF2-40B4-BE49-F238E27FC236}">
                <a16:creationId xmlns:a16="http://schemas.microsoft.com/office/drawing/2014/main" id="{48E2E34F-0D74-894C-42D3-F4E6268203D3}"/>
              </a:ext>
            </a:extLst>
          </p:cNvPr>
          <p:cNvSpPr txBox="1"/>
          <p:nvPr/>
        </p:nvSpPr>
        <p:spPr>
          <a:xfrm>
            <a:off x="293972" y="3740361"/>
            <a:ext cx="4951267" cy="458153"/>
          </a:xfrm>
          <a:prstGeom prst="roundRect">
            <a:avLst>
              <a:gd name="adj" fmla="val 22913"/>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000" b="1" cap="all">
                <a:solidFill>
                  <a:schemeClr val="bg1">
                    <a:lumMod val="95000"/>
                  </a:schemeClr>
                </a:solidFill>
                <a:latin typeface="Biome" panose="020B0503030204020804" pitchFamily="34" charset="0"/>
                <a:cs typeface="Biome" panose="020B0503030204020804" pitchFamily="34" charset="0"/>
              </a:rPr>
              <a:t>THINGSPEAK  adaptor</a:t>
            </a:r>
          </a:p>
        </p:txBody>
      </p:sp>
      <p:sp>
        <p:nvSpPr>
          <p:cNvPr id="13" name="TextBox 12">
            <a:extLst>
              <a:ext uri="{FF2B5EF4-FFF2-40B4-BE49-F238E27FC236}">
                <a16:creationId xmlns:a16="http://schemas.microsoft.com/office/drawing/2014/main" id="{2314848A-DBAF-48A5-9DC0-62450318EC22}"/>
              </a:ext>
            </a:extLst>
          </p:cNvPr>
          <p:cNvSpPr txBox="1"/>
          <p:nvPr/>
        </p:nvSpPr>
        <p:spPr>
          <a:xfrm>
            <a:off x="-6562541" y="-1497187"/>
            <a:ext cx="25317080" cy="1200329"/>
          </a:xfrm>
          <a:prstGeom prst="rect">
            <a:avLst/>
          </a:prstGeom>
          <a:noFill/>
          <a:ln>
            <a:noFill/>
          </a:ln>
        </p:spPr>
        <p:txBody>
          <a:bodyPr wrap="square">
            <a:spAutoFit/>
          </a:bodyPr>
          <a:lstStyle/>
          <a:p>
            <a:pPr algn="ctr"/>
            <a:r>
              <a:rPr lang="en-US" sz="7200" b="1" cap="all" spc="10000">
                <a:solidFill>
                  <a:srgbClr val="FF0000"/>
                </a:solidFill>
                <a:latin typeface="Biome" panose="020B0503030204020804" pitchFamily="34" charset="0"/>
                <a:ea typeface="+mj-ea"/>
                <a:cs typeface="Biome" panose="020B0503030204020804" pitchFamily="34" charset="0"/>
              </a:rPr>
              <a:t>THANK YOU. </a:t>
            </a:r>
            <a:endParaRPr kumimoji="0" lang="en-US" sz="7200" b="1" i="0" u="none" strike="noStrike" cap="all" spc="10000" normalizeH="0" noProof="0">
              <a:solidFill>
                <a:srgbClr val="FF0000"/>
              </a:solidFill>
              <a:effectLst/>
              <a:uLnTx/>
              <a:uFillTx/>
              <a:latin typeface="Biome" panose="020B0503030204020804" pitchFamily="34" charset="0"/>
              <a:ea typeface="+mj-ea"/>
              <a:cs typeface="Biome" panose="020B0503030204020804" pitchFamily="34" charset="0"/>
            </a:endParaRPr>
          </a:p>
        </p:txBody>
      </p:sp>
      <p:sp>
        <p:nvSpPr>
          <p:cNvPr id="14" name="TextBox 13">
            <a:extLst>
              <a:ext uri="{FF2B5EF4-FFF2-40B4-BE49-F238E27FC236}">
                <a16:creationId xmlns:a16="http://schemas.microsoft.com/office/drawing/2014/main" id="{0D8D5F47-1E69-2168-8C1A-88431DC4A751}"/>
              </a:ext>
            </a:extLst>
          </p:cNvPr>
          <p:cNvSpPr txBox="1"/>
          <p:nvPr/>
        </p:nvSpPr>
        <p:spPr>
          <a:xfrm>
            <a:off x="932860" y="-1997365"/>
            <a:ext cx="10990584" cy="735747"/>
          </a:xfrm>
          <a:prstGeom prst="roundRect">
            <a:avLst>
              <a:gd name="adj" fmla="val 50000"/>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ctr">
              <a:defRPr/>
            </a:pPr>
            <a:r>
              <a:rPr lang="en-US" sz="2800" b="1" cap="all">
                <a:solidFill>
                  <a:schemeClr val="bg1">
                    <a:lumMod val="95000"/>
                  </a:schemeClr>
                </a:solidFill>
                <a:latin typeface="Biome" panose="020B0503030204020804" pitchFamily="34" charset="0"/>
                <a:cs typeface="Biome" panose="020B0503030204020804" pitchFamily="34" charset="0"/>
              </a:rPr>
              <a:t>Admin Panel</a:t>
            </a:r>
          </a:p>
        </p:txBody>
      </p:sp>
      <p:sp>
        <p:nvSpPr>
          <p:cNvPr id="15" name="TextBox 14">
            <a:extLst>
              <a:ext uri="{FF2B5EF4-FFF2-40B4-BE49-F238E27FC236}">
                <a16:creationId xmlns:a16="http://schemas.microsoft.com/office/drawing/2014/main" id="{8DD38AE4-FAEE-0EDE-9DC3-1F8516875C44}"/>
              </a:ext>
            </a:extLst>
          </p:cNvPr>
          <p:cNvSpPr txBox="1"/>
          <p:nvPr/>
        </p:nvSpPr>
        <p:spPr>
          <a:xfrm>
            <a:off x="16915145" y="1475253"/>
            <a:ext cx="4266358" cy="4464060"/>
          </a:xfrm>
          <a:prstGeom prst="roundRect">
            <a:avLst>
              <a:gd name="adj" fmla="val 9556"/>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lnSpc>
                <a:spcPct val="150000"/>
              </a:lnSpc>
              <a:defRPr/>
            </a:pPr>
            <a:r>
              <a:rPr lang="en-US" sz="1400" b="1">
                <a:solidFill>
                  <a:schemeClr val="bg1"/>
                </a:solidFill>
                <a:latin typeface="Speak Pro" panose="020F0502020204030204" pitchFamily="34" charset="0"/>
              </a:rPr>
              <a:t>Sending Messages:</a:t>
            </a:r>
          </a:p>
          <a:p>
            <a:pPr lvl="0" algn="just">
              <a:lnSpc>
                <a:spcPct val="150000"/>
              </a:lnSpc>
              <a:defRPr/>
            </a:pPr>
            <a:r>
              <a:rPr lang="en-US" sz="1400">
                <a:solidFill>
                  <a:schemeClr val="bg1"/>
                </a:solidFill>
                <a:latin typeface="Speak Pro" panose="020F0502020204030204" pitchFamily="34" charset="0"/>
              </a:rPr>
              <a:t>The Admin Panel sends Rest requests (e.g., JSON data like {"device": "Camera", "pin": 18, "space": "Hallway"}) to the Operator Control.</a:t>
            </a:r>
          </a:p>
          <a:p>
            <a:pPr lvl="0" algn="just">
              <a:lnSpc>
                <a:spcPct val="150000"/>
              </a:lnSpc>
              <a:defRPr/>
            </a:pPr>
            <a:r>
              <a:rPr lang="en-US" sz="1400">
                <a:solidFill>
                  <a:schemeClr val="bg1"/>
                </a:solidFill>
                <a:latin typeface="Speak Pro" panose="020F0502020204030204" pitchFamily="34" charset="0"/>
              </a:rPr>
              <a:t>The Operator Control processes this and updates the system accordingly.</a:t>
            </a:r>
          </a:p>
          <a:p>
            <a:pPr lvl="0" algn="just">
              <a:lnSpc>
                <a:spcPct val="150000"/>
              </a:lnSpc>
              <a:defRPr/>
            </a:pPr>
            <a:endParaRPr lang="en-US" sz="1400">
              <a:solidFill>
                <a:schemeClr val="bg1"/>
              </a:solidFill>
              <a:latin typeface="Speak Pro" panose="020F0502020204030204" pitchFamily="34" charset="0"/>
            </a:endParaRPr>
          </a:p>
          <a:p>
            <a:pPr lvl="0" algn="just">
              <a:lnSpc>
                <a:spcPct val="150000"/>
              </a:lnSpc>
              <a:defRPr/>
            </a:pPr>
            <a:r>
              <a:rPr lang="en-US" sz="1400" b="1">
                <a:solidFill>
                  <a:schemeClr val="bg1"/>
                </a:solidFill>
                <a:latin typeface="Speak Pro" panose="020F0502020204030204" pitchFamily="34" charset="0"/>
              </a:rPr>
              <a:t>Receiving Messages:</a:t>
            </a:r>
          </a:p>
          <a:p>
            <a:pPr lvl="0" algn="just">
              <a:lnSpc>
                <a:spcPct val="150000"/>
              </a:lnSpc>
              <a:defRPr/>
            </a:pPr>
            <a:r>
              <a:rPr lang="en-US" sz="1400">
                <a:solidFill>
                  <a:schemeClr val="bg1"/>
                </a:solidFill>
                <a:latin typeface="Speak Pro" panose="020F0502020204030204" pitchFamily="34" charset="0"/>
              </a:rPr>
              <a:t>It receives responses from the Operator Control (e.g., “Device added” or “Error: Pin in use”) via Rest.</a:t>
            </a:r>
          </a:p>
          <a:p>
            <a:pPr lvl="0" algn="just">
              <a:lnSpc>
                <a:spcPct val="150000"/>
              </a:lnSpc>
              <a:defRPr/>
            </a:pPr>
            <a:r>
              <a:rPr lang="en-US" sz="1400">
                <a:solidFill>
                  <a:schemeClr val="bg1"/>
                </a:solidFill>
                <a:latin typeface="Speak Pro" panose="020F0502020204030204" pitchFamily="34" charset="0"/>
              </a:rPr>
              <a:t>It may also subscribe to MQTT topics (though not shown in the diagram) to get real-time feedback, like a confirmation that a new device is active.</a:t>
            </a:r>
          </a:p>
        </p:txBody>
      </p:sp>
      <p:grpSp>
        <p:nvGrpSpPr>
          <p:cNvPr id="16" name="Group 15">
            <a:extLst>
              <a:ext uri="{FF2B5EF4-FFF2-40B4-BE49-F238E27FC236}">
                <a16:creationId xmlns:a16="http://schemas.microsoft.com/office/drawing/2014/main" id="{4C08935F-38CA-40F1-3CC4-E073F15B8417}"/>
              </a:ext>
            </a:extLst>
          </p:cNvPr>
          <p:cNvGrpSpPr/>
          <p:nvPr/>
        </p:nvGrpSpPr>
        <p:grpSpPr>
          <a:xfrm>
            <a:off x="-11193900" y="1475253"/>
            <a:ext cx="6478526" cy="4464060"/>
            <a:chOff x="-1265938" y="776273"/>
            <a:chExt cx="7810500" cy="5400676"/>
          </a:xfrm>
        </p:grpSpPr>
        <p:pic>
          <p:nvPicPr>
            <p:cNvPr id="17" name="Picture 2">
              <a:extLst>
                <a:ext uri="{FF2B5EF4-FFF2-40B4-BE49-F238E27FC236}">
                  <a16:creationId xmlns:a16="http://schemas.microsoft.com/office/drawing/2014/main" id="{E0EDFD9D-B454-DE75-6B64-881DBDD150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5938" y="776273"/>
              <a:ext cx="7810500" cy="1247775"/>
            </a:xfrm>
            <a:prstGeom prst="round2SameRect">
              <a:avLst/>
            </a:prstGeom>
            <a:noFill/>
            <a:extLst>
              <a:ext uri="{909E8E84-426E-40DD-AFC4-6F175D3DCCD1}">
                <a14:hiddenFill xmlns:a14="http://schemas.microsoft.com/office/drawing/2010/main">
                  <a:solidFill>
                    <a:srgbClr val="FFFFFF"/>
                  </a:solidFill>
                </a14:hiddenFill>
              </a:ext>
            </a:extLst>
          </p:spPr>
        </p:pic>
        <p:pic>
          <p:nvPicPr>
            <p:cNvPr id="18" name="Picture 3">
              <a:extLst>
                <a:ext uri="{FF2B5EF4-FFF2-40B4-BE49-F238E27FC236}">
                  <a16:creationId xmlns:a16="http://schemas.microsoft.com/office/drawing/2014/main" id="{6BE38A27-1D43-A38D-EA01-860DB1398C6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65938" y="2024048"/>
              <a:ext cx="7810500" cy="4152901"/>
            </a:xfrm>
            <a:prstGeom prst="round2SameRect">
              <a:avLst>
                <a:gd name="adj1" fmla="val 0"/>
                <a:gd name="adj2" fmla="val 6239"/>
              </a:avLst>
            </a:prstGeom>
            <a:noFill/>
            <a:extLst>
              <a:ext uri="{909E8E84-426E-40DD-AFC4-6F175D3DCCD1}">
                <a14:hiddenFill xmlns:a14="http://schemas.microsoft.com/office/drawing/2010/main">
                  <a:solidFill>
                    <a:srgbClr val="FFFFFF"/>
                  </a:solidFill>
                </a14:hiddenFill>
              </a:ext>
            </a:extLst>
          </p:spPr>
        </p:pic>
      </p:grpSp>
      <p:grpSp>
        <p:nvGrpSpPr>
          <p:cNvPr id="19" name="Group 18">
            <a:extLst>
              <a:ext uri="{FF2B5EF4-FFF2-40B4-BE49-F238E27FC236}">
                <a16:creationId xmlns:a16="http://schemas.microsoft.com/office/drawing/2014/main" id="{46ED95AF-D05B-DBB0-3E18-4DE3FB956F22}"/>
              </a:ext>
            </a:extLst>
          </p:cNvPr>
          <p:cNvGrpSpPr/>
          <p:nvPr/>
        </p:nvGrpSpPr>
        <p:grpSpPr>
          <a:xfrm>
            <a:off x="5583975" y="1007009"/>
            <a:ext cx="6122354" cy="4981100"/>
            <a:chOff x="-936837" y="498169"/>
            <a:chExt cx="7204668" cy="5861662"/>
          </a:xfrm>
        </p:grpSpPr>
        <p:pic>
          <p:nvPicPr>
            <p:cNvPr id="5" name="Picture 4" descr="A screenshot of a computer&#10;&#10;AI-generated content may be incorrect.">
              <a:extLst>
                <a:ext uri="{FF2B5EF4-FFF2-40B4-BE49-F238E27FC236}">
                  <a16:creationId xmlns:a16="http://schemas.microsoft.com/office/drawing/2014/main" id="{8AE03181-9B50-C009-6331-71A01141EB88}"/>
                </a:ext>
              </a:extLst>
            </p:cNvPr>
            <p:cNvPicPr>
              <a:picLocks noChangeAspect="1"/>
            </p:cNvPicPr>
            <p:nvPr/>
          </p:nvPicPr>
          <p:blipFill>
            <a:blip r:embed="rId6"/>
            <a:srcRect l="20687" r="20220"/>
            <a:stretch>
              <a:fillRect/>
            </a:stretch>
          </p:blipFill>
          <p:spPr>
            <a:xfrm>
              <a:off x="-936837" y="498169"/>
              <a:ext cx="7204668" cy="5861662"/>
            </a:xfrm>
            <a:prstGeom prst="roundRect">
              <a:avLst>
                <a:gd name="adj" fmla="val 3958"/>
              </a:avLst>
            </a:prstGeom>
          </p:spPr>
        </p:pic>
        <p:sp>
          <p:nvSpPr>
            <p:cNvPr id="10" name="Rectangle: Rounded Corners 9">
              <a:extLst>
                <a:ext uri="{FF2B5EF4-FFF2-40B4-BE49-F238E27FC236}">
                  <a16:creationId xmlns:a16="http://schemas.microsoft.com/office/drawing/2014/main" id="{5D4E9BB0-7FCF-322B-37FF-CC0BAB8BE589}"/>
                </a:ext>
              </a:extLst>
            </p:cNvPr>
            <p:cNvSpPr>
              <a:spLocks/>
            </p:cNvSpPr>
            <p:nvPr/>
          </p:nvSpPr>
          <p:spPr>
            <a:xfrm>
              <a:off x="5102222" y="3429000"/>
              <a:ext cx="1165609" cy="2930831"/>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351040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1BD70-E27A-D5A6-7AC0-8F8C7794FCF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82A469E-B45D-EAA4-395D-FC729F3D36E3}"/>
              </a:ext>
            </a:extLst>
          </p:cNvPr>
          <p:cNvSpPr/>
          <p:nvPr/>
        </p:nvSpPr>
        <p:spPr>
          <a:xfrm>
            <a:off x="0" y="0"/>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Placeholder 11" descr="A close up of dots&#10;">
            <a:extLst>
              <a:ext uri="{FF2B5EF4-FFF2-40B4-BE49-F238E27FC236}">
                <a16:creationId xmlns:a16="http://schemas.microsoft.com/office/drawing/2014/main" id="{DCC0EBBE-55FD-C00E-1CA8-C825A9EAE348}"/>
              </a:ext>
            </a:extLst>
          </p:cNvPr>
          <p:cNvPicPr>
            <a:picLocks noGrp="1" noRot="1" noChangeAspect="1" noMove="1" noResize="1" noEditPoints="1" noAdjustHandles="1" noChangeArrowheads="1" noChangeShapeType="1" noCrop="1"/>
          </p:cNvPicPr>
          <p:nvPr/>
        </p:nvPicPr>
        <p:blipFill>
          <a:blip r:embed="rId2">
            <a:alphaModFix amt="50000"/>
          </a:blip>
          <a:srcRect/>
          <a:stretch/>
        </p:blipFill>
        <p:spPr>
          <a:xfrm>
            <a:off x="-24580" y="8631"/>
            <a:ext cx="12241159" cy="6885652"/>
          </a:xfrm>
          <a:prstGeom prst="rect">
            <a:avLst/>
          </a:prstGeom>
          <a:effectLst>
            <a:outerShdw blurRad="50800" dist="50800" dir="5400000" algn="ctr" rotWithShape="0">
              <a:srgbClr val="000000"/>
            </a:outerShdw>
          </a:effectLst>
        </p:spPr>
      </p:pic>
      <p:sp>
        <p:nvSpPr>
          <p:cNvPr id="2" name="TextBox 1">
            <a:extLst>
              <a:ext uri="{FF2B5EF4-FFF2-40B4-BE49-F238E27FC236}">
                <a16:creationId xmlns:a16="http://schemas.microsoft.com/office/drawing/2014/main" id="{7BCAD06F-018C-CE46-61F5-7248B40EC175}"/>
              </a:ext>
            </a:extLst>
          </p:cNvPr>
          <p:cNvSpPr txBox="1"/>
          <p:nvPr/>
        </p:nvSpPr>
        <p:spPr>
          <a:xfrm>
            <a:off x="0" y="2851293"/>
            <a:ext cx="12192000" cy="1200329"/>
          </a:xfrm>
          <a:prstGeom prst="rect">
            <a:avLst/>
          </a:prstGeom>
          <a:noFill/>
          <a:ln>
            <a:noFill/>
          </a:ln>
        </p:spPr>
        <p:txBody>
          <a:bodyPr wrap="square">
            <a:spAutoFit/>
          </a:bodyPr>
          <a:lstStyle/>
          <a:p>
            <a:pPr algn="ctr"/>
            <a:r>
              <a:rPr lang="en-US" sz="7200" b="1" cap="all">
                <a:solidFill>
                  <a:srgbClr val="FF0000"/>
                </a:solidFill>
                <a:latin typeface="Biome" panose="020B0503030204020804" pitchFamily="34" charset="0"/>
                <a:ea typeface="+mj-ea"/>
                <a:cs typeface="Biome" panose="020B0503030204020804" pitchFamily="34" charset="0"/>
              </a:rPr>
              <a:t>THANK YOU. </a:t>
            </a:r>
            <a:endParaRPr kumimoji="0" lang="en-US" sz="72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spTree>
    <p:extLst>
      <p:ext uri="{BB962C8B-B14F-4D97-AF65-F5344CB8AC3E}">
        <p14:creationId xmlns:p14="http://schemas.microsoft.com/office/powerpoint/2010/main" val="1351546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67EBCF-EEAE-ADA5-0C30-A00ACEF28BAE}"/>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44828B10-B631-BB57-9AEE-47D7D5ABFE99}"/>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1" descr="A close up of dots&#10;">
            <a:extLst>
              <a:ext uri="{FF2B5EF4-FFF2-40B4-BE49-F238E27FC236}">
                <a16:creationId xmlns:a16="http://schemas.microsoft.com/office/drawing/2014/main" id="{96765C53-FA3C-7DD1-F176-2ECF96E3B943}"/>
              </a:ext>
            </a:extLst>
          </p:cNvPr>
          <p:cNvPicPr>
            <a:picLocks noChangeAspect="1"/>
          </p:cNvPicPr>
          <p:nvPr/>
        </p:nvPicPr>
        <p:blipFill>
          <a:blip r:embed="rId3">
            <a:alphaModFix amt="50000"/>
          </a:blip>
          <a:srcRect/>
          <a:stretch/>
        </p:blipFill>
        <p:spPr>
          <a:xfrm>
            <a:off x="0" y="8632"/>
            <a:ext cx="12241159" cy="6885652"/>
          </a:xfrm>
          <a:prstGeom prst="rect">
            <a:avLst/>
          </a:prstGeom>
          <a:effectLst/>
        </p:spPr>
      </p:pic>
      <p:sp useBgFill="1">
        <p:nvSpPr>
          <p:cNvPr id="6" name="Flowchart: Summing Junction 5">
            <a:extLst>
              <a:ext uri="{FF2B5EF4-FFF2-40B4-BE49-F238E27FC236}">
                <a16:creationId xmlns:a16="http://schemas.microsoft.com/office/drawing/2014/main" id="{A046E0D0-9AAF-6912-8502-D6C9F7416B73}"/>
              </a:ext>
            </a:extLst>
          </p:cNvPr>
          <p:cNvSpPr/>
          <p:nvPr/>
        </p:nvSpPr>
        <p:spPr bwMode="white">
          <a:xfrm>
            <a:off x="4497435" y="1781277"/>
            <a:ext cx="3295448" cy="3295446"/>
          </a:xfrm>
          <a:prstGeom prst="flowChartConnector">
            <a:avLst/>
          </a:prstGeom>
          <a:blipFill dpi="0" rotWithShape="0">
            <a:blip r:embed="rId4">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8" name="Oval 7">
            <a:extLst>
              <a:ext uri="{FF2B5EF4-FFF2-40B4-BE49-F238E27FC236}">
                <a16:creationId xmlns:a16="http://schemas.microsoft.com/office/drawing/2014/main" id="{EE7ED6B9-0CC6-94FD-2A46-AC9958C36E49}"/>
              </a:ext>
            </a:extLst>
          </p:cNvPr>
          <p:cNvSpPr/>
          <p:nvPr/>
        </p:nvSpPr>
        <p:spPr>
          <a:xfrm>
            <a:off x="5608338" y="2892180"/>
            <a:ext cx="1073640" cy="1073640"/>
          </a:xfrm>
          <a:prstGeom prst="ellipse">
            <a:avLst/>
          </a:prstGeom>
          <a:blipFill dpi="0" rotWithShape="1">
            <a:blip r:embed="rId5">
              <a:alphaModFix amt="80000"/>
              <a:extLst>
                <a:ext uri="{96DAC541-7B7A-43D3-8B79-37D633B846F1}">
                  <asvg:svgBlip xmlns:asvg="http://schemas.microsoft.com/office/drawing/2016/SVG/main" r:embed="rId6"/>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a:extLst>
              <a:ext uri="{FF2B5EF4-FFF2-40B4-BE49-F238E27FC236}">
                <a16:creationId xmlns:a16="http://schemas.microsoft.com/office/drawing/2014/main" id="{A2AE3A4A-FD59-45D9-6BF4-8BCBAE4005D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33400" y="-29138649"/>
            <a:ext cx="6148278" cy="35996649"/>
          </a:xfrm>
          <a:prstGeom prst="rect">
            <a:avLst/>
          </a:prstGeom>
        </p:spPr>
      </p:pic>
      <p:sp>
        <p:nvSpPr>
          <p:cNvPr id="3" name="TextBox 2">
            <a:extLst>
              <a:ext uri="{FF2B5EF4-FFF2-40B4-BE49-F238E27FC236}">
                <a16:creationId xmlns:a16="http://schemas.microsoft.com/office/drawing/2014/main" id="{026D204C-2CA5-07DC-4166-3D6F4B206636}"/>
              </a:ext>
              <a:ext uri="{C183D7F6-B498-43B3-948B-1728B52AA6E4}">
                <adec:decorative xmlns:adec="http://schemas.microsoft.com/office/drawing/2017/decorative" val="0"/>
              </a:ext>
            </a:extLst>
          </p:cNvPr>
          <p:cNvSpPr txBox="1"/>
          <p:nvPr/>
        </p:nvSpPr>
        <p:spPr>
          <a:xfrm>
            <a:off x="8203770" y="1550444"/>
            <a:ext cx="3886476" cy="4658583"/>
          </a:xfrm>
          <a:prstGeom prst="rect">
            <a:avLst/>
          </a:prstGeom>
          <a:noFill/>
        </p:spPr>
        <p:txBody>
          <a:bodyPr vert="horz" wrap="square" rtlCol="0">
            <a:spAutoFit/>
          </a:bodyPr>
          <a:lstStyle/>
          <a:p>
            <a:pPr marL="285750" indent="-285750" algn="just">
              <a:lnSpc>
                <a:spcPct val="150000"/>
              </a:lnSpc>
              <a:buFont typeface="Arial" panose="020B0604020202020204" pitchFamily="34" charset="0"/>
              <a:buChar char="•"/>
            </a:pPr>
            <a:r>
              <a:rPr lang="en-US" sz="2000" spc="-150" dirty="0">
                <a:solidFill>
                  <a:schemeClr val="bg1"/>
                </a:solidFill>
                <a:latin typeface="Speak Pro" panose="020F0502020204030204" pitchFamily="34" charset="0"/>
              </a:rPr>
              <a:t>IoT-based system for </a:t>
            </a:r>
            <a:r>
              <a:rPr lang="en-US" sz="2000" b="1" spc="-150" dirty="0">
                <a:solidFill>
                  <a:schemeClr val="bg1"/>
                </a:solidFill>
                <a:latin typeface="Speak Pro" panose="020F0502020204030204" pitchFamily="34" charset="0"/>
              </a:rPr>
              <a:t>real-time data exchange</a:t>
            </a:r>
          </a:p>
          <a:p>
            <a:pPr marL="285750" indent="-285750" algn="just">
              <a:lnSpc>
                <a:spcPct val="150000"/>
              </a:lnSpc>
              <a:buFont typeface="Arial" panose="020B0604020202020204" pitchFamily="34" charset="0"/>
              <a:buChar char="•"/>
            </a:pPr>
            <a:r>
              <a:rPr lang="en-US" sz="2000" b="1" spc="-150" dirty="0">
                <a:solidFill>
                  <a:schemeClr val="bg1"/>
                </a:solidFill>
                <a:latin typeface="Speak Pro" panose="020F0502020204030204" pitchFamily="34" charset="0"/>
              </a:rPr>
              <a:t>Microservice architecture for scalability &amp; flexibility</a:t>
            </a:r>
          </a:p>
          <a:p>
            <a:pPr marL="285750" indent="-285750" algn="just">
              <a:lnSpc>
                <a:spcPct val="150000"/>
              </a:lnSpc>
              <a:buFont typeface="Arial" panose="020B0604020202020204" pitchFamily="34" charset="0"/>
              <a:buChar char="•"/>
            </a:pPr>
            <a:r>
              <a:rPr lang="en-US" sz="2000" b="1" spc="-150" dirty="0">
                <a:solidFill>
                  <a:schemeClr val="bg1"/>
                </a:solidFill>
                <a:latin typeface="Speak Pro" panose="020F0502020204030204" pitchFamily="34" charset="0"/>
              </a:rPr>
              <a:t>Automation logic </a:t>
            </a:r>
            <a:r>
              <a:rPr lang="en-US" sz="2000" spc="-150" dirty="0">
                <a:solidFill>
                  <a:schemeClr val="bg1"/>
                </a:solidFill>
                <a:latin typeface="Speak Pro" panose="020F0502020204030204" pitchFamily="34" charset="0"/>
              </a:rPr>
              <a:t>in the Control Unit to trigger actions instantly</a:t>
            </a:r>
          </a:p>
          <a:p>
            <a:pPr marL="285750" indent="-285750" algn="just">
              <a:lnSpc>
                <a:spcPct val="150000"/>
              </a:lnSpc>
              <a:buFont typeface="Arial" panose="020B0604020202020204" pitchFamily="34" charset="0"/>
              <a:buChar char="•"/>
            </a:pPr>
            <a:r>
              <a:rPr lang="en-US" sz="2000" spc="-150" dirty="0">
                <a:solidFill>
                  <a:schemeClr val="bg1"/>
                </a:solidFill>
                <a:latin typeface="Speak Pro" panose="020F0502020204030204" pitchFamily="34" charset="0"/>
              </a:rPr>
              <a:t>User interfaces:</a:t>
            </a:r>
          </a:p>
          <a:p>
            <a:pPr algn="just">
              <a:lnSpc>
                <a:spcPct val="150000"/>
              </a:lnSpc>
            </a:pPr>
            <a:r>
              <a:rPr lang="en-US" sz="2000" spc="-150" dirty="0">
                <a:solidFill>
                  <a:schemeClr val="bg1"/>
                </a:solidFill>
                <a:latin typeface="Speak Pro" panose="020F0502020204030204" pitchFamily="34" charset="0"/>
              </a:rPr>
              <a:t>	Web Dashboard</a:t>
            </a:r>
          </a:p>
          <a:p>
            <a:pPr algn="just">
              <a:lnSpc>
                <a:spcPct val="150000"/>
              </a:lnSpc>
            </a:pPr>
            <a:r>
              <a:rPr lang="en-US" sz="2000" spc="-150" dirty="0">
                <a:solidFill>
                  <a:schemeClr val="bg1"/>
                </a:solidFill>
                <a:latin typeface="Speak Pro" panose="020F0502020204030204" pitchFamily="34" charset="0"/>
              </a:rPr>
              <a:t>	Telegram Bot</a:t>
            </a:r>
          </a:p>
          <a:p>
            <a:pPr algn="just">
              <a:lnSpc>
                <a:spcPct val="150000"/>
              </a:lnSpc>
            </a:pPr>
            <a:r>
              <a:rPr lang="en-US" sz="2000" spc="-150" dirty="0">
                <a:solidFill>
                  <a:schemeClr val="bg1"/>
                </a:solidFill>
                <a:latin typeface="Speak Pro" panose="020F0502020204030204" pitchFamily="34" charset="0"/>
              </a:rPr>
              <a:t>	</a:t>
            </a:r>
            <a:r>
              <a:rPr lang="en-US" sz="2000" spc="-150" dirty="0" err="1">
                <a:solidFill>
                  <a:schemeClr val="bg1"/>
                </a:solidFill>
                <a:latin typeface="Speak Pro" panose="020F0502020204030204" pitchFamily="34" charset="0"/>
              </a:rPr>
              <a:t>ThingSpeak</a:t>
            </a:r>
            <a:r>
              <a:rPr lang="en-US" sz="2000" spc="-150" dirty="0">
                <a:solidFill>
                  <a:schemeClr val="bg1"/>
                </a:solidFill>
                <a:latin typeface="Speak Pro" panose="020F0502020204030204" pitchFamily="34" charset="0"/>
              </a:rPr>
              <a:t> Cloud Dashboard</a:t>
            </a:r>
          </a:p>
        </p:txBody>
      </p:sp>
      <p:sp>
        <p:nvSpPr>
          <p:cNvPr id="14" name="TextBox 13">
            <a:extLst>
              <a:ext uri="{FF2B5EF4-FFF2-40B4-BE49-F238E27FC236}">
                <a16:creationId xmlns:a16="http://schemas.microsoft.com/office/drawing/2014/main" id="{4AD43DDD-B0B1-6936-2942-D47865BB05ED}"/>
              </a:ext>
              <a:ext uri="{C183D7F6-B498-43B3-948B-1728B52AA6E4}">
                <adec:decorative xmlns:adec="http://schemas.microsoft.com/office/drawing/2017/decorative" val="0"/>
              </a:ext>
            </a:extLst>
          </p:cNvPr>
          <p:cNvSpPr txBox="1"/>
          <p:nvPr/>
        </p:nvSpPr>
        <p:spPr>
          <a:xfrm>
            <a:off x="172273" y="1781277"/>
            <a:ext cx="3900263" cy="2811924"/>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dirty="0">
                <a:solidFill>
                  <a:schemeClr val="bg1"/>
                </a:solidFill>
                <a:latin typeface="Speak Pro" panose="020F0502020204030204" pitchFamily="34" charset="0"/>
              </a:rPr>
              <a:t>Many systems </a:t>
            </a:r>
            <a:r>
              <a:rPr lang="en-US" sz="2000" b="1" spc="-150" dirty="0">
                <a:solidFill>
                  <a:schemeClr val="bg1"/>
                </a:solidFill>
                <a:latin typeface="Speak Pro" panose="020F0502020204030204" pitchFamily="34" charset="0"/>
              </a:rPr>
              <a:t>lack</a:t>
            </a:r>
            <a:r>
              <a:rPr lang="en-US" sz="2000" spc="-150" dirty="0">
                <a:solidFill>
                  <a:schemeClr val="bg1"/>
                </a:solidFill>
                <a:latin typeface="Speak Pro" panose="020F0502020204030204" pitchFamily="34" charset="0"/>
              </a:rPr>
              <a:t> </a:t>
            </a:r>
            <a:r>
              <a:rPr lang="en-US" sz="2000" b="1" spc="-150" dirty="0">
                <a:solidFill>
                  <a:schemeClr val="bg1"/>
                </a:solidFill>
                <a:latin typeface="Speak Pro" panose="020F0502020204030204" pitchFamily="34" charset="0"/>
              </a:rPr>
              <a:t>real-time</a:t>
            </a:r>
            <a:r>
              <a:rPr lang="en-US" sz="2000" spc="-150" dirty="0">
                <a:solidFill>
                  <a:schemeClr val="bg1"/>
                </a:solidFill>
                <a:latin typeface="Speak Pro" panose="020F0502020204030204" pitchFamily="34" charset="0"/>
              </a:rPr>
              <a:t> </a:t>
            </a:r>
            <a:r>
              <a:rPr lang="en-US" sz="2000" b="1" spc="-150" dirty="0">
                <a:solidFill>
                  <a:schemeClr val="bg1"/>
                </a:solidFill>
                <a:latin typeface="Speak Pro" panose="020F0502020204030204" pitchFamily="34" charset="0"/>
              </a:rPr>
              <a:t>intrusion</a:t>
            </a:r>
            <a:r>
              <a:rPr lang="en-US" sz="2000" spc="-150" dirty="0">
                <a:solidFill>
                  <a:schemeClr val="bg1"/>
                </a:solidFill>
                <a:latin typeface="Speak Pro" panose="020F0502020204030204" pitchFamily="34" charset="0"/>
              </a:rPr>
              <a:t> </a:t>
            </a:r>
            <a:r>
              <a:rPr lang="en-US" sz="2000" b="1" spc="-150" dirty="0">
                <a:solidFill>
                  <a:schemeClr val="bg1"/>
                </a:solidFill>
                <a:latin typeface="Speak Pro" panose="020F0502020204030204" pitchFamily="34" charset="0"/>
              </a:rPr>
              <a:t>detection</a:t>
            </a:r>
          </a:p>
          <a:p>
            <a:pPr marL="342900" indent="-342900" algn="just">
              <a:lnSpc>
                <a:spcPct val="150000"/>
              </a:lnSpc>
              <a:buFont typeface="Arial" panose="020B0604020202020204" pitchFamily="34" charset="0"/>
              <a:buChar char="•"/>
            </a:pPr>
            <a:r>
              <a:rPr lang="en-US" sz="2000" b="1" spc="-150" dirty="0">
                <a:solidFill>
                  <a:schemeClr val="bg1"/>
                </a:solidFill>
                <a:latin typeface="Speak Pro" panose="020F0502020204030204" pitchFamily="34" charset="0"/>
              </a:rPr>
              <a:t>Limited automation and integration </a:t>
            </a:r>
            <a:r>
              <a:rPr lang="en-US" sz="2000" spc="-150" dirty="0">
                <a:solidFill>
                  <a:schemeClr val="bg1"/>
                </a:solidFill>
                <a:latin typeface="Speak Pro" panose="020F0502020204030204" pitchFamily="34" charset="0"/>
              </a:rPr>
              <a:t>between devices</a:t>
            </a:r>
          </a:p>
          <a:p>
            <a:pPr marL="342900" indent="-342900" algn="just">
              <a:lnSpc>
                <a:spcPct val="150000"/>
              </a:lnSpc>
              <a:buFont typeface="Arial" panose="020B0604020202020204" pitchFamily="34" charset="0"/>
              <a:buChar char="•"/>
            </a:pPr>
            <a:r>
              <a:rPr lang="en-US" sz="2000" b="1" spc="-150" dirty="0">
                <a:solidFill>
                  <a:schemeClr val="bg1"/>
                </a:solidFill>
                <a:latin typeface="Speak Pro" panose="020F0502020204030204" pitchFamily="34" charset="0"/>
              </a:rPr>
              <a:t>Lack of accuracy</a:t>
            </a:r>
            <a:r>
              <a:rPr lang="en-US" sz="2000" spc="-150" dirty="0">
                <a:solidFill>
                  <a:schemeClr val="bg1"/>
                </a:solidFill>
                <a:latin typeface="Speak Pro" panose="020F0502020204030204" pitchFamily="34" charset="0"/>
              </a:rPr>
              <a:t> and </a:t>
            </a:r>
            <a:r>
              <a:rPr lang="en-US" sz="2000" b="1" spc="-150" dirty="0">
                <a:solidFill>
                  <a:schemeClr val="bg1"/>
                </a:solidFill>
                <a:latin typeface="Speak Pro" panose="020F0502020204030204" pitchFamily="34" charset="0"/>
              </a:rPr>
              <a:t>non-optimal</a:t>
            </a:r>
            <a:r>
              <a:rPr lang="en-US" sz="2000" spc="-150" dirty="0">
                <a:solidFill>
                  <a:schemeClr val="bg1"/>
                </a:solidFill>
                <a:latin typeface="Speak Pro" panose="020F0502020204030204" pitchFamily="34" charset="0"/>
              </a:rPr>
              <a:t> old systems</a:t>
            </a:r>
          </a:p>
        </p:txBody>
      </p:sp>
      <p:sp>
        <p:nvSpPr>
          <p:cNvPr id="5" name="TextBox 4">
            <a:extLst>
              <a:ext uri="{FF2B5EF4-FFF2-40B4-BE49-F238E27FC236}">
                <a16:creationId xmlns:a16="http://schemas.microsoft.com/office/drawing/2014/main" id="{DD2563DC-1E86-5AAC-8EB8-9E2CB8611F32}"/>
              </a:ext>
            </a:extLst>
          </p:cNvPr>
          <p:cNvSpPr txBox="1"/>
          <p:nvPr/>
        </p:nvSpPr>
        <p:spPr>
          <a:xfrm rot="16200000">
            <a:off x="4863855" y="2240878"/>
            <a:ext cx="2465178" cy="2376244"/>
          </a:xfrm>
          <a:prstGeom prst="rect">
            <a:avLst/>
          </a:prstGeom>
          <a:noFill/>
        </p:spPr>
        <p:txBody>
          <a:bodyPr wrap="square">
            <a:prstTxWarp prst="textArchUp">
              <a:avLst>
                <a:gd name="adj" fmla="val 18817870"/>
              </a:avLst>
            </a:prstTxWarp>
            <a:spAutoFit/>
          </a:bodyPr>
          <a:lstStyle/>
          <a:p>
            <a:pPr algn="ctr"/>
            <a:r>
              <a:rPr lang="en-US" sz="1600" b="1" cap="all" spc="300">
                <a:solidFill>
                  <a:srgbClr val="FFFFFF"/>
                </a:solidFill>
                <a:latin typeface="Biome" panose="020B0503030204020804" pitchFamily="34" charset="0"/>
                <a:ea typeface="+mj-ea"/>
                <a:cs typeface="Biome" panose="020B0503030204020804" pitchFamily="34" charset="0"/>
              </a:rPr>
              <a:t>Solution</a:t>
            </a:r>
            <a:endParaRPr kumimoji="0" lang="en-US"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7" name="TextBox 6">
            <a:extLst>
              <a:ext uri="{FF2B5EF4-FFF2-40B4-BE49-F238E27FC236}">
                <a16:creationId xmlns:a16="http://schemas.microsoft.com/office/drawing/2014/main" id="{E111636E-161C-D966-9918-D688B579DE43}"/>
              </a:ext>
            </a:extLst>
          </p:cNvPr>
          <p:cNvSpPr txBox="1"/>
          <p:nvPr/>
        </p:nvSpPr>
        <p:spPr>
          <a:xfrm rot="16200000">
            <a:off x="4649762" y="2680291"/>
            <a:ext cx="2046672" cy="1497416"/>
          </a:xfrm>
          <a:prstGeom prst="rect">
            <a:avLst/>
          </a:prstGeom>
          <a:noFill/>
        </p:spPr>
        <p:txBody>
          <a:bodyPr wrap="square">
            <a:prstTxWarp prst="textArchDown">
              <a:avLst>
                <a:gd name="adj" fmla="val 9985378"/>
              </a:avLst>
            </a:prstTxWarp>
            <a:spAutoFit/>
          </a:bodyPr>
          <a:lstStyle/>
          <a:p>
            <a:pPr algn="ctr"/>
            <a:r>
              <a:rPr lang="en-US" sz="1600" b="1" cap="all" spc="300">
                <a:solidFill>
                  <a:srgbClr val="FFFFFF"/>
                </a:solidFill>
                <a:latin typeface="Biome" panose="020B0503030204020804" pitchFamily="34" charset="0"/>
                <a:ea typeface="+mj-ea"/>
                <a:cs typeface="Biome" panose="020B0503030204020804" pitchFamily="34" charset="0"/>
              </a:rPr>
              <a:t>Problem</a:t>
            </a:r>
            <a:endParaRPr lang="en-US" sz="700" b="1" spc="300"/>
          </a:p>
        </p:txBody>
      </p:sp>
      <p:sp>
        <p:nvSpPr>
          <p:cNvPr id="20" name="TextBox 19">
            <a:extLst>
              <a:ext uri="{FF2B5EF4-FFF2-40B4-BE49-F238E27FC236}">
                <a16:creationId xmlns:a16="http://schemas.microsoft.com/office/drawing/2014/main" id="{4C03B7A6-B26F-5173-3FC3-0771F4D9A619}"/>
              </a:ext>
            </a:extLst>
          </p:cNvPr>
          <p:cNvSpPr txBox="1"/>
          <p:nvPr/>
        </p:nvSpPr>
        <p:spPr>
          <a:xfrm rot="16200000">
            <a:off x="4821479" y="9517942"/>
            <a:ext cx="2549932" cy="2457940"/>
          </a:xfrm>
          <a:prstGeom prst="rect">
            <a:avLst/>
          </a:prstGeom>
          <a:noFill/>
        </p:spPr>
        <p:txBody>
          <a:bodyPr wrap="square">
            <a:prstTxWarp prst="textArchUp">
              <a:avLst>
                <a:gd name="adj" fmla="val 16945083"/>
              </a:avLst>
            </a:prstTxWarp>
            <a:spAutoFit/>
          </a:bodyPr>
          <a:lstStyle/>
          <a:p>
            <a:pPr algn="ctr"/>
            <a:r>
              <a:rPr kumimoji="0" lang="en-US" sz="1600"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INTRODUCTION</a:t>
            </a:r>
            <a:endParaRPr kumimoji="0" lang="en-US"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21" name="TextBox 20">
            <a:extLst>
              <a:ext uri="{FF2B5EF4-FFF2-40B4-BE49-F238E27FC236}">
                <a16:creationId xmlns:a16="http://schemas.microsoft.com/office/drawing/2014/main" id="{BD5987C7-0018-C527-52D6-0E724190E70B}"/>
              </a:ext>
            </a:extLst>
          </p:cNvPr>
          <p:cNvSpPr txBox="1"/>
          <p:nvPr/>
        </p:nvSpPr>
        <p:spPr>
          <a:xfrm rot="16200000">
            <a:off x="4614583" y="9972465"/>
            <a:ext cx="2117030" cy="1548891"/>
          </a:xfrm>
          <a:prstGeom prst="rect">
            <a:avLst/>
          </a:prstGeom>
          <a:noFill/>
        </p:spPr>
        <p:txBody>
          <a:bodyPr wrap="square">
            <a:prstTxWarp prst="textArchDown">
              <a:avLst>
                <a:gd name="adj" fmla="val 9985378"/>
              </a:avLst>
            </a:prstTxWarp>
            <a:spAutoFit/>
          </a:bodyPr>
          <a:lstStyle/>
          <a:p>
            <a:pPr algn="ctr"/>
            <a:r>
              <a:rPr kumimoji="0" lang="en-US" sz="1600"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Project goal</a:t>
            </a:r>
            <a:endParaRPr lang="en-US" sz="700" b="1" spc="300"/>
          </a:p>
        </p:txBody>
      </p:sp>
      <p:sp>
        <p:nvSpPr>
          <p:cNvPr id="12" name="TextBox 11">
            <a:extLst>
              <a:ext uri="{FF2B5EF4-FFF2-40B4-BE49-F238E27FC236}">
                <a16:creationId xmlns:a16="http://schemas.microsoft.com/office/drawing/2014/main" id="{FA64B574-703B-61FD-D6C9-5133996067F2}"/>
              </a:ext>
            </a:extLst>
          </p:cNvPr>
          <p:cNvSpPr txBox="1"/>
          <p:nvPr/>
        </p:nvSpPr>
        <p:spPr>
          <a:xfrm>
            <a:off x="172273" y="-2253847"/>
            <a:ext cx="11667024" cy="1270933"/>
          </a:xfrm>
          <a:prstGeom prst="roundRect">
            <a:avLst>
              <a:gd name="adj" fmla="val 1850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1100">
              <a:solidFill>
                <a:schemeClr val="bg1"/>
              </a:solidFill>
              <a:latin typeface="Speak Pro" panose="020F0502020204030204" pitchFamily="34" charset="0"/>
            </a:endParaRPr>
          </a:p>
          <a:p>
            <a:pPr algn="ctr"/>
            <a:r>
              <a:rPr lang="en-US" sz="2800" b="1" cap="all">
                <a:solidFill>
                  <a:schemeClr val="bg1">
                    <a:lumMod val="95000"/>
                  </a:schemeClr>
                </a:solidFill>
                <a:latin typeface="Biome" panose="020B0503030204020804" pitchFamily="34" charset="0"/>
                <a:cs typeface="Biome" panose="020B0503030204020804" pitchFamily="34" charset="0"/>
              </a:rPr>
              <a:t>docker</a:t>
            </a:r>
            <a:endParaRPr lang="en-US" sz="1600">
              <a:solidFill>
                <a:schemeClr val="bg1"/>
              </a:solidFill>
              <a:latin typeface="Speak Pro" panose="020F0502020204030204" pitchFamily="34" charset="0"/>
            </a:endParaRPr>
          </a:p>
          <a:p>
            <a:pPr lvl="0" algn="ctr">
              <a:defRPr/>
            </a:pPr>
            <a:r>
              <a:rPr lang="en-US">
                <a:solidFill>
                  <a:schemeClr val="bg1"/>
                </a:solidFill>
                <a:latin typeface="Speak Pro" panose="020F0502020204030204" pitchFamily="34" charset="0"/>
              </a:rPr>
              <a:t>Everything runs as containers with Docker Compose</a:t>
            </a:r>
          </a:p>
          <a:p>
            <a:pPr lvl="0" algn="just">
              <a:defRPr/>
            </a:pPr>
            <a:endParaRPr lang="en-US" sz="1100">
              <a:solidFill>
                <a:schemeClr val="bg1"/>
              </a:solidFill>
              <a:latin typeface="Speak Pro" panose="020F0502020204030204" pitchFamily="34" charset="0"/>
            </a:endParaRPr>
          </a:p>
        </p:txBody>
      </p:sp>
      <p:sp>
        <p:nvSpPr>
          <p:cNvPr id="17" name="TextBox 16">
            <a:extLst>
              <a:ext uri="{FF2B5EF4-FFF2-40B4-BE49-F238E27FC236}">
                <a16:creationId xmlns:a16="http://schemas.microsoft.com/office/drawing/2014/main" id="{4A9401F0-14EC-D24B-C3E1-4E7AFA4C9B0E}"/>
              </a:ext>
              <a:ext uri="{C183D7F6-B498-43B3-948B-1728B52AA6E4}">
                <adec:decorative xmlns:adec="http://schemas.microsoft.com/office/drawing/2017/decorative" val="0"/>
              </a:ext>
            </a:extLst>
          </p:cNvPr>
          <p:cNvSpPr txBox="1"/>
          <p:nvPr/>
        </p:nvSpPr>
        <p:spPr>
          <a:xfrm>
            <a:off x="15765746" y="-3078980"/>
            <a:ext cx="4395533" cy="1888594"/>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Connectivity: Uses MQTT for real-time communication (e.g., between sensors and Telegram Bot) and Rest web service as consumer and provider system.</a:t>
            </a:r>
          </a:p>
        </p:txBody>
      </p:sp>
      <p:sp>
        <p:nvSpPr>
          <p:cNvPr id="18" name="TextBox 17">
            <a:extLst>
              <a:ext uri="{FF2B5EF4-FFF2-40B4-BE49-F238E27FC236}">
                <a16:creationId xmlns:a16="http://schemas.microsoft.com/office/drawing/2014/main" id="{67031746-0B20-0AD4-264B-83241191F338}"/>
              </a:ext>
              <a:ext uri="{C183D7F6-B498-43B3-948B-1728B52AA6E4}">
                <adec:decorative xmlns:adec="http://schemas.microsoft.com/office/drawing/2017/decorative" val="0"/>
              </a:ext>
            </a:extLst>
          </p:cNvPr>
          <p:cNvSpPr txBox="1"/>
          <p:nvPr/>
        </p:nvSpPr>
        <p:spPr>
          <a:xfrm>
            <a:off x="-8262785" y="-2521163"/>
            <a:ext cx="4150963" cy="965264"/>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Sensors: BH1750 Light sensor and HC-SR501 PIR Motion Sensor.</a:t>
            </a:r>
          </a:p>
        </p:txBody>
      </p:sp>
      <p:sp>
        <p:nvSpPr>
          <p:cNvPr id="19" name="TextBox 18">
            <a:extLst>
              <a:ext uri="{FF2B5EF4-FFF2-40B4-BE49-F238E27FC236}">
                <a16:creationId xmlns:a16="http://schemas.microsoft.com/office/drawing/2014/main" id="{667B2FE1-FE85-D20F-E408-2DF91E92B7C7}"/>
              </a:ext>
              <a:ext uri="{C183D7F6-B498-43B3-948B-1728B52AA6E4}">
                <adec:decorative xmlns:adec="http://schemas.microsoft.com/office/drawing/2017/decorative" val="0"/>
              </a:ext>
            </a:extLst>
          </p:cNvPr>
          <p:cNvSpPr txBox="1"/>
          <p:nvPr/>
        </p:nvSpPr>
        <p:spPr>
          <a:xfrm>
            <a:off x="-8262785" y="6914645"/>
            <a:ext cx="4150963" cy="503599"/>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Actuators: 5V Relay Switch</a:t>
            </a:r>
          </a:p>
        </p:txBody>
      </p:sp>
      <p:sp>
        <p:nvSpPr>
          <p:cNvPr id="22" name="TextBox 21">
            <a:extLst>
              <a:ext uri="{FF2B5EF4-FFF2-40B4-BE49-F238E27FC236}">
                <a16:creationId xmlns:a16="http://schemas.microsoft.com/office/drawing/2014/main" id="{114306F4-A07D-385B-E3A0-D03EA45FF24A}"/>
              </a:ext>
              <a:ext uri="{C183D7F6-B498-43B3-948B-1728B52AA6E4}">
                <adec:decorative xmlns:adec="http://schemas.microsoft.com/office/drawing/2017/decorative" val="0"/>
              </a:ext>
            </a:extLst>
          </p:cNvPr>
          <p:cNvSpPr txBox="1"/>
          <p:nvPr/>
        </p:nvSpPr>
        <p:spPr>
          <a:xfrm>
            <a:off x="15765747" y="6761070"/>
            <a:ext cx="4395533" cy="1888594"/>
          </a:xfrm>
          <a:prstGeom prst="rect">
            <a:avLst/>
          </a:prstGeom>
          <a:noFill/>
        </p:spPr>
        <p:txBody>
          <a:bodyPr vert="horz" wrap="square" rtlCol="0">
            <a:spAutoFit/>
          </a:bodyPr>
          <a:lstStyle/>
          <a:p>
            <a:pPr marL="342900" indent="-342900">
              <a:lnSpc>
                <a:spcPct val="150000"/>
              </a:lnSpc>
              <a:buFont typeface="Arial" panose="020B0604020202020204" pitchFamily="34" charset="0"/>
              <a:buChar char="•"/>
            </a:pPr>
            <a:r>
              <a:rPr lang="en-US" sz="2000" spc="-150">
                <a:solidFill>
                  <a:schemeClr val="bg1"/>
                </a:solidFill>
                <a:latin typeface="Speak Pro" panose="020F0502020204030204" pitchFamily="34" charset="0"/>
              </a:rPr>
              <a:t>Sensor Connector: plays the role of a Raspberry Pi reading light &amp; motion sensors.</a:t>
            </a:r>
          </a:p>
          <a:p>
            <a:pPr marL="342900" indent="-342900">
              <a:lnSpc>
                <a:spcPct val="150000"/>
              </a:lnSpc>
              <a:buFont typeface="Arial" panose="020B0604020202020204" pitchFamily="34" charset="0"/>
              <a:buChar char="•"/>
            </a:pPr>
            <a:r>
              <a:rPr lang="en-US" sz="2000" spc="-150">
                <a:solidFill>
                  <a:schemeClr val="bg1"/>
                </a:solidFill>
                <a:latin typeface="Speak Pro" panose="020F0502020204030204" pitchFamily="34" charset="0"/>
              </a:rPr>
              <a:t>Actuator Connector: plays the role of an Arduino controlling lights</a:t>
            </a:r>
          </a:p>
        </p:txBody>
      </p:sp>
      <p:pic>
        <p:nvPicPr>
          <p:cNvPr id="10" name="Picture 2">
            <a:extLst>
              <a:ext uri="{FF2B5EF4-FFF2-40B4-BE49-F238E27FC236}">
                <a16:creationId xmlns:a16="http://schemas.microsoft.com/office/drawing/2014/main" id="{866FB323-1766-62F4-1570-D7B23C57F22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64900" y="-5883431"/>
            <a:ext cx="2360516" cy="2360516"/>
          </a:xfrm>
          <a:prstGeom prst="ellipse">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6DAA41F2-9C1C-BEC6-3F19-3FF1007B82C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183741" y="2467580"/>
            <a:ext cx="1922836" cy="1922836"/>
          </a:xfrm>
          <a:prstGeom prst="flowChartConnector">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72F6BFCF-3938-8A5B-BE4B-E958461D9F08}"/>
              </a:ext>
            </a:extLst>
          </p:cNvPr>
          <p:cNvSpPr txBox="1"/>
          <p:nvPr/>
        </p:nvSpPr>
        <p:spPr>
          <a:xfrm>
            <a:off x="4933724" y="741207"/>
            <a:ext cx="2422868" cy="400110"/>
          </a:xfrm>
          <a:prstGeom prst="rect">
            <a:avLst/>
          </a:prstGeom>
          <a:noFill/>
        </p:spPr>
        <p:txBody>
          <a:bodyPr wrap="square">
            <a:spAutoFit/>
          </a:bodyPr>
          <a:lstStyle/>
          <a:p>
            <a:pPr algn="ctr"/>
            <a:r>
              <a:rPr kumimoji="0" lang="en-US" sz="20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rPr>
              <a:t>THIEF DETECTOR</a:t>
            </a:r>
            <a:endParaRPr lang="en-US" sz="2000" b="1">
              <a:solidFill>
                <a:srgbClr val="C00000"/>
              </a:solidFill>
            </a:endParaRPr>
          </a:p>
        </p:txBody>
      </p:sp>
    </p:spTree>
    <p:extLst>
      <p:ext uri="{BB962C8B-B14F-4D97-AF65-F5344CB8AC3E}">
        <p14:creationId xmlns:p14="http://schemas.microsoft.com/office/powerpoint/2010/main" val="32870958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DCA604-3FC2-9322-3D09-7EC4E23A5FDB}"/>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C75D5E5A-B5DC-F212-0E14-41DC73D1E368}"/>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1" descr="A close up of dots&#10;">
            <a:extLst>
              <a:ext uri="{FF2B5EF4-FFF2-40B4-BE49-F238E27FC236}">
                <a16:creationId xmlns:a16="http://schemas.microsoft.com/office/drawing/2014/main" id="{50BE6387-5191-0E29-7114-BE60AD4FFEDB}"/>
              </a:ext>
            </a:extLst>
          </p:cNvPr>
          <p:cNvPicPr>
            <a:picLocks noChangeAspect="1"/>
          </p:cNvPicPr>
          <p:nvPr/>
        </p:nvPicPr>
        <p:blipFill>
          <a:blip r:embed="rId3">
            <a:alphaModFix amt="50000"/>
          </a:blip>
          <a:srcRect/>
          <a:stretch/>
        </p:blipFill>
        <p:spPr>
          <a:xfrm>
            <a:off x="0" y="8632"/>
            <a:ext cx="12241159" cy="6885652"/>
          </a:xfrm>
          <a:prstGeom prst="rect">
            <a:avLst/>
          </a:prstGeom>
          <a:effectLst/>
        </p:spPr>
      </p:pic>
      <p:sp useBgFill="1">
        <p:nvSpPr>
          <p:cNvPr id="6" name="Flowchart: Summing Junction 5">
            <a:extLst>
              <a:ext uri="{FF2B5EF4-FFF2-40B4-BE49-F238E27FC236}">
                <a16:creationId xmlns:a16="http://schemas.microsoft.com/office/drawing/2014/main" id="{1FA87948-9B62-0E0D-506C-CE0A4EC6899B}"/>
              </a:ext>
            </a:extLst>
          </p:cNvPr>
          <p:cNvSpPr/>
          <p:nvPr/>
        </p:nvSpPr>
        <p:spPr bwMode="white">
          <a:xfrm>
            <a:off x="4421550" y="1705392"/>
            <a:ext cx="3447218" cy="3447216"/>
          </a:xfrm>
          <a:prstGeom prst="flowChartConnector">
            <a:avLst/>
          </a:prstGeom>
          <a:blipFill dpi="0" rotWithShape="0">
            <a:blip r:embed="rId4">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8" name="Oval 7">
            <a:extLst>
              <a:ext uri="{FF2B5EF4-FFF2-40B4-BE49-F238E27FC236}">
                <a16:creationId xmlns:a16="http://schemas.microsoft.com/office/drawing/2014/main" id="{AFBC0B96-DB9F-296F-96E4-0AEF0691C89B}"/>
              </a:ext>
            </a:extLst>
          </p:cNvPr>
          <p:cNvSpPr/>
          <p:nvPr/>
        </p:nvSpPr>
        <p:spPr>
          <a:xfrm>
            <a:off x="4421550" y="1705392"/>
            <a:ext cx="3447216" cy="3447216"/>
          </a:xfrm>
          <a:prstGeom prst="ellipse">
            <a:avLst/>
          </a:prstGeom>
          <a:blipFill dpi="0" rotWithShape="1">
            <a:blip r:embed="rId5">
              <a:alphaModFix amt="80000"/>
              <a:extLst>
                <a:ext uri="{96DAC541-7B7A-43D3-8B79-37D633B846F1}">
                  <asvg:svgBlip xmlns:asvg="http://schemas.microsoft.com/office/drawing/2016/SVG/main" r:embed="rId6"/>
                </a:ext>
              </a:extLst>
            </a:blip>
            <a:srcRect/>
            <a:stretch>
              <a:fillRect/>
            </a:stretch>
          </a:blipFill>
          <a:ln>
            <a:solidFill>
              <a:schemeClr val="bg1"/>
            </a:solid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a:extLst>
              <a:ext uri="{FF2B5EF4-FFF2-40B4-BE49-F238E27FC236}">
                <a16:creationId xmlns:a16="http://schemas.microsoft.com/office/drawing/2014/main" id="{BD6FC9AC-627B-461D-5466-9D9DB903FE5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33400" y="-29138649"/>
            <a:ext cx="6148278" cy="35996649"/>
          </a:xfrm>
          <a:prstGeom prst="rect">
            <a:avLst/>
          </a:prstGeom>
        </p:spPr>
      </p:pic>
      <p:sp>
        <p:nvSpPr>
          <p:cNvPr id="3" name="TextBox 2">
            <a:extLst>
              <a:ext uri="{FF2B5EF4-FFF2-40B4-BE49-F238E27FC236}">
                <a16:creationId xmlns:a16="http://schemas.microsoft.com/office/drawing/2014/main" id="{5E97400A-CFB5-83ED-1275-F5219357C627}"/>
              </a:ext>
              <a:ext uri="{C183D7F6-B498-43B3-948B-1728B52AA6E4}">
                <adec:decorative xmlns:adec="http://schemas.microsoft.com/office/drawing/2017/decorative" val="0"/>
              </a:ext>
            </a:extLst>
          </p:cNvPr>
          <p:cNvSpPr txBox="1"/>
          <p:nvPr/>
        </p:nvSpPr>
        <p:spPr>
          <a:xfrm>
            <a:off x="8137889" y="1512817"/>
            <a:ext cx="3674244" cy="2350259"/>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dirty="0">
                <a:solidFill>
                  <a:schemeClr val="bg1"/>
                </a:solidFill>
                <a:latin typeface="Speak Pro" panose="020F0502020204030204" pitchFamily="34" charset="0"/>
              </a:rPr>
              <a:t>Connectivity: Uses MQTT for real-time communication (e.g., between sensors and Telegram Bot) and Rest web service as consumer and provider system.</a:t>
            </a:r>
            <a:endParaRPr lang="en-US" sz="2000" spc="-150" dirty="0">
              <a:solidFill>
                <a:schemeClr val="bg1"/>
              </a:solidFill>
              <a:highlight>
                <a:srgbClr val="0000FF"/>
              </a:highlight>
              <a:latin typeface="Speak Pro" panose="020F0502020204030204" pitchFamily="34" charset="0"/>
            </a:endParaRPr>
          </a:p>
        </p:txBody>
      </p:sp>
      <p:sp>
        <p:nvSpPr>
          <p:cNvPr id="14" name="TextBox 13">
            <a:extLst>
              <a:ext uri="{FF2B5EF4-FFF2-40B4-BE49-F238E27FC236}">
                <a16:creationId xmlns:a16="http://schemas.microsoft.com/office/drawing/2014/main" id="{0352AF2F-8112-8E59-18D9-84304AA92D3B}"/>
              </a:ext>
              <a:ext uri="{C183D7F6-B498-43B3-948B-1728B52AA6E4}">
                <adec:decorative xmlns:adec="http://schemas.microsoft.com/office/drawing/2017/decorative" val="0"/>
              </a:ext>
            </a:extLst>
          </p:cNvPr>
          <p:cNvSpPr txBox="1"/>
          <p:nvPr/>
        </p:nvSpPr>
        <p:spPr>
          <a:xfrm>
            <a:off x="350983" y="1362251"/>
            <a:ext cx="3538111" cy="965264"/>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Sensors: BH1750 Light sensor and HC-SR501 PIR Motion Sensor.</a:t>
            </a:r>
          </a:p>
        </p:txBody>
      </p:sp>
      <p:pic>
        <p:nvPicPr>
          <p:cNvPr id="2050" name="Picture 2">
            <a:extLst>
              <a:ext uri="{FF2B5EF4-FFF2-40B4-BE49-F238E27FC236}">
                <a16:creationId xmlns:a16="http://schemas.microsoft.com/office/drawing/2014/main" id="{14507279-B220-B0EE-A2D7-A4BD7AE254B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690672" y="1974514"/>
            <a:ext cx="2908972" cy="2908972"/>
          </a:xfrm>
          <a:prstGeom prst="ellipse">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CC39121-4B87-41F2-DEA6-5A1683AC501E}"/>
              </a:ext>
            </a:extLst>
          </p:cNvPr>
          <p:cNvSpPr txBox="1"/>
          <p:nvPr/>
        </p:nvSpPr>
        <p:spPr>
          <a:xfrm>
            <a:off x="4690672" y="656957"/>
            <a:ext cx="2908972" cy="400110"/>
          </a:xfrm>
          <a:prstGeom prst="rect">
            <a:avLst/>
          </a:prstGeom>
          <a:noFill/>
        </p:spPr>
        <p:txBody>
          <a:bodyPr wrap="square">
            <a:spAutoFit/>
          </a:bodyPr>
          <a:lstStyle/>
          <a:p>
            <a:pPr algn="ctr"/>
            <a:r>
              <a:rPr kumimoji="0" lang="en-US" sz="20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rPr>
              <a:t>Components</a:t>
            </a:r>
            <a:endParaRPr lang="en-US" sz="2000" b="1">
              <a:solidFill>
                <a:srgbClr val="C00000"/>
              </a:solidFill>
            </a:endParaRPr>
          </a:p>
        </p:txBody>
      </p:sp>
      <p:sp>
        <p:nvSpPr>
          <p:cNvPr id="20" name="TextBox 19">
            <a:extLst>
              <a:ext uri="{FF2B5EF4-FFF2-40B4-BE49-F238E27FC236}">
                <a16:creationId xmlns:a16="http://schemas.microsoft.com/office/drawing/2014/main" id="{5567F4C9-2920-88F1-9D60-21A8F6E3D56A}"/>
              </a:ext>
            </a:extLst>
          </p:cNvPr>
          <p:cNvSpPr txBox="1"/>
          <p:nvPr/>
        </p:nvSpPr>
        <p:spPr>
          <a:xfrm rot="16200000">
            <a:off x="4821479" y="9517942"/>
            <a:ext cx="2549932" cy="2457940"/>
          </a:xfrm>
          <a:prstGeom prst="rect">
            <a:avLst/>
          </a:prstGeom>
          <a:noFill/>
        </p:spPr>
        <p:txBody>
          <a:bodyPr wrap="square">
            <a:prstTxWarp prst="textArchUp">
              <a:avLst>
                <a:gd name="adj" fmla="val 16945083"/>
              </a:avLst>
            </a:prstTxWarp>
            <a:spAutoFit/>
          </a:bodyPr>
          <a:lstStyle/>
          <a:p>
            <a:pPr algn="ctr"/>
            <a:r>
              <a:rPr kumimoji="0" lang="en-US" sz="1600"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INTRODUCTION</a:t>
            </a:r>
            <a:endParaRPr kumimoji="0" lang="en-US"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endParaRPr>
          </a:p>
        </p:txBody>
      </p:sp>
      <p:sp>
        <p:nvSpPr>
          <p:cNvPr id="21" name="TextBox 20">
            <a:extLst>
              <a:ext uri="{FF2B5EF4-FFF2-40B4-BE49-F238E27FC236}">
                <a16:creationId xmlns:a16="http://schemas.microsoft.com/office/drawing/2014/main" id="{EDE06B4A-847C-EB0A-CA21-6A768E0B21AD}"/>
              </a:ext>
            </a:extLst>
          </p:cNvPr>
          <p:cNvSpPr txBox="1"/>
          <p:nvPr/>
        </p:nvSpPr>
        <p:spPr>
          <a:xfrm rot="16200000">
            <a:off x="4614583" y="9972465"/>
            <a:ext cx="2117030" cy="1548891"/>
          </a:xfrm>
          <a:prstGeom prst="rect">
            <a:avLst/>
          </a:prstGeom>
          <a:noFill/>
        </p:spPr>
        <p:txBody>
          <a:bodyPr wrap="square">
            <a:prstTxWarp prst="textArchDown">
              <a:avLst>
                <a:gd name="adj" fmla="val 9985378"/>
              </a:avLst>
            </a:prstTxWarp>
            <a:spAutoFit/>
          </a:bodyPr>
          <a:lstStyle/>
          <a:p>
            <a:pPr algn="ctr"/>
            <a:r>
              <a:rPr kumimoji="0" lang="en-US" sz="1600" b="1" i="0" u="none" strike="noStrike" kern="1200" cap="all" spc="300" normalizeH="0" baseline="0" noProof="0">
                <a:ln>
                  <a:noFill/>
                </a:ln>
                <a:solidFill>
                  <a:srgbClr val="FFFFFF"/>
                </a:solidFill>
                <a:effectLst/>
                <a:uLnTx/>
                <a:uFillTx/>
                <a:latin typeface="Biome" panose="020B0503030204020804" pitchFamily="34" charset="0"/>
                <a:ea typeface="+mj-ea"/>
                <a:cs typeface="Biome" panose="020B0503030204020804" pitchFamily="34" charset="0"/>
              </a:rPr>
              <a:t>Project goal</a:t>
            </a:r>
            <a:endParaRPr lang="en-US" sz="700" b="1" spc="300"/>
          </a:p>
        </p:txBody>
      </p:sp>
      <p:sp>
        <p:nvSpPr>
          <p:cNvPr id="17" name="TextBox 16">
            <a:extLst>
              <a:ext uri="{FF2B5EF4-FFF2-40B4-BE49-F238E27FC236}">
                <a16:creationId xmlns:a16="http://schemas.microsoft.com/office/drawing/2014/main" id="{8D2D6435-6687-768B-A263-AA644EF8F4A2}"/>
              </a:ext>
              <a:ext uri="{C183D7F6-B498-43B3-948B-1728B52AA6E4}">
                <adec:decorative xmlns:adec="http://schemas.microsoft.com/office/drawing/2017/decorative" val="0"/>
              </a:ext>
            </a:extLst>
          </p:cNvPr>
          <p:cNvSpPr txBox="1"/>
          <p:nvPr/>
        </p:nvSpPr>
        <p:spPr>
          <a:xfrm>
            <a:off x="8303031" y="5429718"/>
            <a:ext cx="3484303" cy="503599"/>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dirty="0">
                <a:solidFill>
                  <a:schemeClr val="bg1"/>
                </a:solidFill>
                <a:latin typeface="Speak Pro" panose="020F0502020204030204" pitchFamily="34" charset="0"/>
              </a:rPr>
              <a:t>Actuators: 5V Relay Switch</a:t>
            </a:r>
          </a:p>
        </p:txBody>
      </p:sp>
      <p:sp>
        <p:nvSpPr>
          <p:cNvPr id="18" name="TextBox 17">
            <a:extLst>
              <a:ext uri="{FF2B5EF4-FFF2-40B4-BE49-F238E27FC236}">
                <a16:creationId xmlns:a16="http://schemas.microsoft.com/office/drawing/2014/main" id="{F27BAD10-F0D4-15FB-B8C6-DEAFFF4C8AD9}"/>
              </a:ext>
              <a:ext uri="{C183D7F6-B498-43B3-948B-1728B52AA6E4}">
                <adec:decorative xmlns:adec="http://schemas.microsoft.com/office/drawing/2017/decorative" val="0"/>
              </a:ext>
            </a:extLst>
          </p:cNvPr>
          <p:cNvSpPr txBox="1"/>
          <p:nvPr/>
        </p:nvSpPr>
        <p:spPr>
          <a:xfrm>
            <a:off x="350983" y="3681134"/>
            <a:ext cx="3538111" cy="2811924"/>
          </a:xfrm>
          <a:prstGeom prst="rect">
            <a:avLst/>
          </a:prstGeom>
          <a:noFill/>
        </p:spPr>
        <p:txBody>
          <a:bodyPr vert="horz" wrap="square" rtlCol="0">
            <a:spAutoFit/>
          </a:bodyPr>
          <a:lstStyle/>
          <a:p>
            <a:pPr marL="342900" indent="-342900">
              <a:lnSpc>
                <a:spcPct val="150000"/>
              </a:lnSpc>
              <a:buFont typeface="Arial" panose="020B0604020202020204" pitchFamily="34" charset="0"/>
              <a:buChar char="•"/>
            </a:pPr>
            <a:r>
              <a:rPr lang="en-US" sz="2000" spc="-150" dirty="0">
                <a:solidFill>
                  <a:schemeClr val="bg1"/>
                </a:solidFill>
                <a:latin typeface="Speak Pro" panose="020F0502020204030204" pitchFamily="34" charset="0"/>
              </a:rPr>
              <a:t>Sensor Connector: plays the role of a Raspberry Pi reading light &amp; motion sensors.</a:t>
            </a:r>
          </a:p>
          <a:p>
            <a:pPr marL="342900" indent="-342900">
              <a:lnSpc>
                <a:spcPct val="150000"/>
              </a:lnSpc>
              <a:buFont typeface="Arial" panose="020B0604020202020204" pitchFamily="34" charset="0"/>
              <a:buChar char="•"/>
            </a:pPr>
            <a:r>
              <a:rPr lang="en-US" sz="2000" spc="-150" dirty="0">
                <a:solidFill>
                  <a:schemeClr val="bg1"/>
                </a:solidFill>
                <a:latin typeface="Speak Pro" panose="020F0502020204030204" pitchFamily="34" charset="0"/>
              </a:rPr>
              <a:t>Actuator Connector: plays the role of an Arduino controlling lights</a:t>
            </a:r>
          </a:p>
          <a:p>
            <a:pPr marL="342900" indent="-342900">
              <a:lnSpc>
                <a:spcPct val="150000"/>
              </a:lnSpc>
              <a:buFont typeface="Arial" panose="020B0604020202020204" pitchFamily="34" charset="0"/>
              <a:buChar char="•"/>
            </a:pPr>
            <a:endParaRPr lang="en-US" sz="2000" spc="-150" dirty="0">
              <a:solidFill>
                <a:schemeClr val="bg1"/>
              </a:solidFill>
              <a:latin typeface="Speak Pro" panose="020F0502020204030204" pitchFamily="34" charset="0"/>
            </a:endParaRPr>
          </a:p>
        </p:txBody>
      </p:sp>
      <p:pic>
        <p:nvPicPr>
          <p:cNvPr id="5" name="Picture 4" descr="A screenshot of a computer&#10;&#10;AI-generated content may be incorrect.">
            <a:extLst>
              <a:ext uri="{FF2B5EF4-FFF2-40B4-BE49-F238E27FC236}">
                <a16:creationId xmlns:a16="http://schemas.microsoft.com/office/drawing/2014/main" id="{EA3A6716-DA35-8FE5-E723-600A8070A917}"/>
              </a:ext>
            </a:extLst>
          </p:cNvPr>
          <p:cNvPicPr>
            <a:picLocks noChangeAspect="1"/>
          </p:cNvPicPr>
          <p:nvPr/>
        </p:nvPicPr>
        <p:blipFill>
          <a:blip r:embed="rId10"/>
          <a:srcRect l="8527" t="50000" r="21819"/>
          <a:stretch>
            <a:fillRect/>
          </a:stretch>
        </p:blipFill>
        <p:spPr>
          <a:xfrm>
            <a:off x="173086" y="-10792162"/>
            <a:ext cx="11886190" cy="6634943"/>
          </a:xfrm>
          <a:prstGeom prst="rect">
            <a:avLst/>
          </a:prstGeom>
        </p:spPr>
      </p:pic>
    </p:spTree>
    <p:extLst>
      <p:ext uri="{BB962C8B-B14F-4D97-AF65-F5344CB8AC3E}">
        <p14:creationId xmlns:p14="http://schemas.microsoft.com/office/powerpoint/2010/main" val="3315002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F6049D-9A2F-29D6-71B1-4A67142F65F2}"/>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882307F-F026-450F-7081-9A72492CD9F5}"/>
              </a:ext>
            </a:extLst>
          </p:cNvPr>
          <p:cNvSpPr/>
          <p:nvPr/>
        </p:nvSpPr>
        <p:spPr>
          <a:xfrm>
            <a:off x="32410" y="0"/>
            <a:ext cx="12192000" cy="6858000"/>
          </a:xfrm>
          <a:prstGeom prst="rect">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Placeholder 11" descr="A close up of dots&#10;">
            <a:extLst>
              <a:ext uri="{FF2B5EF4-FFF2-40B4-BE49-F238E27FC236}">
                <a16:creationId xmlns:a16="http://schemas.microsoft.com/office/drawing/2014/main" id="{356BA147-FFEB-E4AD-AB56-CD1EE1F1C22A}"/>
              </a:ext>
            </a:extLst>
          </p:cNvPr>
          <p:cNvPicPr>
            <a:picLocks noChangeAspect="1"/>
          </p:cNvPicPr>
          <p:nvPr/>
        </p:nvPicPr>
        <p:blipFill>
          <a:blip r:embed="rId2">
            <a:alphaModFix amt="50000"/>
          </a:blip>
          <a:srcRect/>
          <a:stretch/>
        </p:blipFill>
        <p:spPr>
          <a:xfrm>
            <a:off x="32410" y="6954848"/>
            <a:ext cx="12241159" cy="6885652"/>
          </a:xfrm>
          <a:prstGeom prst="rect">
            <a:avLst/>
          </a:prstGeom>
          <a:effectLst/>
        </p:spPr>
      </p:pic>
      <p:pic>
        <p:nvPicPr>
          <p:cNvPr id="25" name="Picture 24">
            <a:extLst>
              <a:ext uri="{FF2B5EF4-FFF2-40B4-BE49-F238E27FC236}">
                <a16:creationId xmlns:a16="http://schemas.microsoft.com/office/drawing/2014/main" id="{84977724-20B2-62A8-51D0-B185A5B8791D}"/>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11200"/>
                    </a14:imgEffect>
                    <a14:imgEffect>
                      <a14:saturation sat="50000"/>
                    </a14:imgEffect>
                  </a14:imgLayer>
                </a14:imgProps>
              </a:ext>
            </a:extLst>
          </a:blip>
          <a:srcRect t="1" b="1358"/>
          <a:stretch>
            <a:fillRect/>
          </a:stretch>
        </p:blipFill>
        <p:spPr>
          <a:xfrm>
            <a:off x="-8901758" y="1748731"/>
            <a:ext cx="6684553" cy="3800344"/>
          </a:xfrm>
          <a:prstGeom prst="roundRect">
            <a:avLst>
              <a:gd name="adj" fmla="val 6921"/>
            </a:avLst>
          </a:prstGeom>
          <a:noFill/>
          <a:effectLst>
            <a:outerShdw blurRad="50800" dist="50800" dir="8100000" algn="tr" rotWithShape="0">
              <a:schemeClr val="bg2">
                <a:alpha val="40000"/>
              </a:schemeClr>
            </a:outerShdw>
          </a:effectLst>
        </p:spPr>
      </p:pic>
      <p:sp>
        <p:nvSpPr>
          <p:cNvPr id="26" name="TextBox 25">
            <a:extLst>
              <a:ext uri="{FF2B5EF4-FFF2-40B4-BE49-F238E27FC236}">
                <a16:creationId xmlns:a16="http://schemas.microsoft.com/office/drawing/2014/main" id="{4D396C61-DCEF-05B6-D43A-BA0E22F7E8F0}"/>
              </a:ext>
            </a:extLst>
          </p:cNvPr>
          <p:cNvSpPr txBox="1"/>
          <p:nvPr/>
        </p:nvSpPr>
        <p:spPr>
          <a:xfrm>
            <a:off x="172273" y="-2253847"/>
            <a:ext cx="11667024" cy="1270933"/>
          </a:xfrm>
          <a:prstGeom prst="roundRect">
            <a:avLst>
              <a:gd name="adj" fmla="val 1850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1100">
              <a:solidFill>
                <a:schemeClr val="bg1"/>
              </a:solidFill>
              <a:latin typeface="Speak Pro" panose="020F0502020204030204" pitchFamily="34" charset="0"/>
            </a:endParaRPr>
          </a:p>
          <a:p>
            <a:pPr algn="ctr"/>
            <a:r>
              <a:rPr lang="en-US" sz="2800" b="1" cap="all">
                <a:solidFill>
                  <a:schemeClr val="bg1">
                    <a:lumMod val="95000"/>
                  </a:schemeClr>
                </a:solidFill>
                <a:latin typeface="Biome" panose="020B0503030204020804" pitchFamily="34" charset="0"/>
                <a:cs typeface="Biome" panose="020B0503030204020804" pitchFamily="34" charset="0"/>
              </a:rPr>
              <a:t>docker</a:t>
            </a:r>
            <a:endParaRPr lang="en-US" sz="1600">
              <a:solidFill>
                <a:schemeClr val="bg1"/>
              </a:solidFill>
              <a:latin typeface="Speak Pro" panose="020F0502020204030204" pitchFamily="34" charset="0"/>
            </a:endParaRPr>
          </a:p>
          <a:p>
            <a:pPr lvl="0" algn="ctr">
              <a:defRPr/>
            </a:pPr>
            <a:r>
              <a:rPr lang="en-US">
                <a:solidFill>
                  <a:schemeClr val="bg1"/>
                </a:solidFill>
                <a:latin typeface="Speak Pro" panose="020F0502020204030204" pitchFamily="34" charset="0"/>
              </a:rPr>
              <a:t>Everything runs as containers with Docker Compose</a:t>
            </a:r>
          </a:p>
          <a:p>
            <a:pPr lvl="0" algn="just">
              <a:defRPr/>
            </a:pPr>
            <a:endParaRPr lang="en-US" sz="1100">
              <a:solidFill>
                <a:schemeClr val="bg1"/>
              </a:solidFill>
              <a:latin typeface="Speak Pro" panose="020F0502020204030204" pitchFamily="34" charset="0"/>
            </a:endParaRPr>
          </a:p>
        </p:txBody>
      </p:sp>
      <p:sp>
        <p:nvSpPr>
          <p:cNvPr id="27" name="TextBox 26">
            <a:extLst>
              <a:ext uri="{FF2B5EF4-FFF2-40B4-BE49-F238E27FC236}">
                <a16:creationId xmlns:a16="http://schemas.microsoft.com/office/drawing/2014/main" id="{8CC2ACBB-896A-E1F9-18CB-78CA7CABB9B5}"/>
              </a:ext>
            </a:extLst>
          </p:cNvPr>
          <p:cNvSpPr txBox="1"/>
          <p:nvPr/>
        </p:nvSpPr>
        <p:spPr>
          <a:xfrm>
            <a:off x="13809278" y="1700680"/>
            <a:ext cx="4681768" cy="2585323"/>
          </a:xfrm>
          <a:prstGeom prst="rect">
            <a:avLst/>
          </a:prstGeom>
          <a:noFill/>
        </p:spPr>
        <p:txBody>
          <a:bodyPr wrap="square" rtlCol="0">
            <a:spAutoFit/>
          </a:bodyPr>
          <a:lstStyle/>
          <a:p>
            <a:pPr marL="285750" indent="-285750" algn="just" fontAlgn="base">
              <a:buFont typeface="Arial" panose="020B0604020202020204" pitchFamily="34" charset="0"/>
              <a:buChar char="•"/>
            </a:pPr>
            <a:r>
              <a:rPr lang="en-GB" b="1">
                <a:solidFill>
                  <a:schemeClr val="bg1">
                    <a:lumMod val="95000"/>
                  </a:schemeClr>
                </a:solidFill>
                <a:latin typeface="Speak Pro" panose="020B0504020101020102" pitchFamily="34" charset="0"/>
              </a:rPr>
              <a:t>Admin-panel • 8081 — System management</a:t>
            </a:r>
          </a:p>
          <a:p>
            <a:pPr marL="285750" indent="-285750" algn="just" fontAlgn="base">
              <a:buFont typeface="Arial" panose="020B0604020202020204" pitchFamily="34" charset="0"/>
              <a:buChar char="•"/>
            </a:pPr>
            <a:r>
              <a:rPr lang="en-GB" b="1">
                <a:solidFill>
                  <a:schemeClr val="bg1">
                    <a:lumMod val="95000"/>
                  </a:schemeClr>
                </a:solidFill>
                <a:latin typeface="Speak Pro" panose="020B0504020101020102" pitchFamily="34" charset="0"/>
              </a:rPr>
              <a:t>Frontend • 8000 — Web dashboard</a:t>
            </a:r>
          </a:p>
          <a:p>
            <a:pPr marL="285750" indent="-285750" algn="just" fontAlgn="base">
              <a:buFont typeface="Arial" panose="020B0604020202020204" pitchFamily="34" charset="0"/>
              <a:buChar char="•"/>
            </a:pPr>
            <a:r>
              <a:rPr lang="en-GB" b="1">
                <a:solidFill>
                  <a:schemeClr val="bg1">
                    <a:lumMod val="95000"/>
                  </a:schemeClr>
                </a:solidFill>
                <a:latin typeface="Speak Pro" panose="020B0504020101020102" pitchFamily="34" charset="0"/>
              </a:rPr>
              <a:t>Telegram-bot —Alerts &amp; menu</a:t>
            </a:r>
          </a:p>
          <a:p>
            <a:pPr marL="285750" indent="-285750" algn="just" fontAlgn="base">
              <a:buFont typeface="Arial" panose="020B0604020202020204" pitchFamily="34" charset="0"/>
              <a:buChar char="•"/>
            </a:pPr>
            <a:r>
              <a:rPr lang="en-GB" b="1">
                <a:solidFill>
                  <a:schemeClr val="bg1">
                    <a:lumMod val="95000"/>
                  </a:schemeClr>
                </a:solidFill>
                <a:latin typeface="Speak Pro" panose="020B0504020101020102" pitchFamily="34" charset="0"/>
              </a:rPr>
              <a:t>Operator-control — REST API &amp; control </a:t>
            </a:r>
          </a:p>
          <a:p>
            <a:pPr marL="285750" indent="-285750" algn="just" fontAlgn="base">
              <a:buFont typeface="Arial" panose="020B0604020202020204" pitchFamily="34" charset="0"/>
              <a:buChar char="•"/>
            </a:pPr>
            <a:r>
              <a:rPr lang="en-GB" b="1">
                <a:solidFill>
                  <a:schemeClr val="bg1">
                    <a:lumMod val="95000"/>
                  </a:schemeClr>
                </a:solidFill>
                <a:latin typeface="Speak Pro" panose="020B0504020101020102" pitchFamily="34" charset="0"/>
              </a:rPr>
              <a:t>Sensors —Publishes sensor events</a:t>
            </a:r>
          </a:p>
          <a:p>
            <a:pPr marL="285750" indent="-285750" algn="just" fontAlgn="base">
              <a:buFont typeface="Arial" panose="020B0604020202020204" pitchFamily="34" charset="0"/>
              <a:buChar char="•"/>
            </a:pPr>
            <a:r>
              <a:rPr lang="en-GB" b="1">
                <a:solidFill>
                  <a:schemeClr val="bg1">
                    <a:lumMod val="95000"/>
                  </a:schemeClr>
                </a:solidFill>
                <a:latin typeface="Speak Pro" panose="020B0504020101020102" pitchFamily="34" charset="0"/>
              </a:rPr>
              <a:t>Actuators —Executes device commands</a:t>
            </a:r>
          </a:p>
          <a:p>
            <a:pPr marL="285750" indent="-285750" algn="just" fontAlgn="base">
              <a:buFont typeface="Arial" panose="020B0604020202020204" pitchFamily="34" charset="0"/>
              <a:buChar char="•"/>
            </a:pPr>
            <a:r>
              <a:rPr lang="en-GB" b="1">
                <a:solidFill>
                  <a:schemeClr val="bg1">
                    <a:lumMod val="95000"/>
                  </a:schemeClr>
                </a:solidFill>
                <a:latin typeface="Speak Pro" panose="020B0504020101020102" pitchFamily="34" charset="0"/>
              </a:rPr>
              <a:t>Catalog • 8080 — Registry/config </a:t>
            </a:r>
          </a:p>
          <a:p>
            <a:pPr marL="285750" indent="-285750" algn="just" fontAlgn="base">
              <a:buFont typeface="Arial" panose="020B0604020202020204" pitchFamily="34" charset="0"/>
              <a:buChar char="•"/>
            </a:pPr>
            <a:r>
              <a:rPr lang="en-GB" b="1">
                <a:solidFill>
                  <a:schemeClr val="bg1">
                    <a:lumMod val="95000"/>
                  </a:schemeClr>
                </a:solidFill>
                <a:latin typeface="Speak Pro" panose="020B0504020101020102" pitchFamily="34" charset="0"/>
              </a:rPr>
              <a:t>Mosquitto — MQTT broker</a:t>
            </a:r>
          </a:p>
          <a:p>
            <a:pPr marL="285750" indent="-285750" algn="just" fontAlgn="base">
              <a:buFont typeface="Arial" panose="020B0604020202020204" pitchFamily="34" charset="0"/>
              <a:buChar char="•"/>
            </a:pPr>
            <a:r>
              <a:rPr lang="en-GB" b="1">
                <a:solidFill>
                  <a:schemeClr val="bg1">
                    <a:lumMod val="95000"/>
                  </a:schemeClr>
                </a:solidFill>
                <a:latin typeface="Speak Pro" panose="020B0504020101020102" pitchFamily="34" charset="0"/>
              </a:rPr>
              <a:t>Adaptor — Thingspeak adaptor</a:t>
            </a:r>
          </a:p>
        </p:txBody>
      </p:sp>
      <p:pic>
        <p:nvPicPr>
          <p:cNvPr id="28" name="Picture 2">
            <a:extLst>
              <a:ext uri="{FF2B5EF4-FFF2-40B4-BE49-F238E27FC236}">
                <a16:creationId xmlns:a16="http://schemas.microsoft.com/office/drawing/2014/main" id="{E33B0F36-CEB9-B1EB-2DEB-E9B84E3F21FE}"/>
              </a:ext>
            </a:extLst>
          </p:cNvPr>
          <p:cNvPicPr>
            <a:picLocks noChangeAspect="1" noChangeArrowheads="1"/>
          </p:cNvPicPr>
          <p:nvPr/>
        </p:nvPicPr>
        <p:blipFill>
          <a:blip r:embed="rId5">
            <a:duotone>
              <a:schemeClr val="accent6">
                <a:shade val="45000"/>
                <a:satMod val="135000"/>
              </a:schemeClr>
              <a:prstClr val="white"/>
            </a:duotone>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0437927" y="10228591"/>
            <a:ext cx="1036640" cy="1036638"/>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5558BEB5-1E34-9DC6-9347-B7D69CA6F095}"/>
              </a:ext>
              <a:ext uri="{C183D7F6-B498-43B3-948B-1728B52AA6E4}">
                <adec:decorative xmlns:adec="http://schemas.microsoft.com/office/drawing/2017/decorative" val="0"/>
              </a:ext>
            </a:extLst>
          </p:cNvPr>
          <p:cNvSpPr txBox="1"/>
          <p:nvPr/>
        </p:nvSpPr>
        <p:spPr>
          <a:xfrm>
            <a:off x="15765746" y="-3078980"/>
            <a:ext cx="4395533" cy="1888594"/>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Connectivity: Uses MQTT for real-time communication (e.g., between sensors and Telegram Bot) and Rest web service for data transfer to Thingspeak.</a:t>
            </a:r>
          </a:p>
        </p:txBody>
      </p:sp>
      <p:sp>
        <p:nvSpPr>
          <p:cNvPr id="30" name="TextBox 29">
            <a:extLst>
              <a:ext uri="{FF2B5EF4-FFF2-40B4-BE49-F238E27FC236}">
                <a16:creationId xmlns:a16="http://schemas.microsoft.com/office/drawing/2014/main" id="{B64C03CB-9C1E-B246-140A-104FAC8FB79B}"/>
              </a:ext>
              <a:ext uri="{C183D7F6-B498-43B3-948B-1728B52AA6E4}">
                <adec:decorative xmlns:adec="http://schemas.microsoft.com/office/drawing/2017/decorative" val="0"/>
              </a:ext>
            </a:extLst>
          </p:cNvPr>
          <p:cNvSpPr txBox="1"/>
          <p:nvPr/>
        </p:nvSpPr>
        <p:spPr>
          <a:xfrm>
            <a:off x="-8262785" y="-2521163"/>
            <a:ext cx="4150963" cy="965264"/>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Sensors: BH1750 Light sensor and HC-SR501 PIR Motion Sensor.</a:t>
            </a:r>
          </a:p>
        </p:txBody>
      </p:sp>
      <p:sp>
        <p:nvSpPr>
          <p:cNvPr id="31" name="TextBox 30">
            <a:extLst>
              <a:ext uri="{FF2B5EF4-FFF2-40B4-BE49-F238E27FC236}">
                <a16:creationId xmlns:a16="http://schemas.microsoft.com/office/drawing/2014/main" id="{6FC9ADB8-EFB8-F167-DA0A-838429AAF7C0}"/>
              </a:ext>
              <a:ext uri="{C183D7F6-B498-43B3-948B-1728B52AA6E4}">
                <adec:decorative xmlns:adec="http://schemas.microsoft.com/office/drawing/2017/decorative" val="0"/>
              </a:ext>
            </a:extLst>
          </p:cNvPr>
          <p:cNvSpPr txBox="1"/>
          <p:nvPr/>
        </p:nvSpPr>
        <p:spPr>
          <a:xfrm>
            <a:off x="-8262785" y="6914645"/>
            <a:ext cx="4150963" cy="1426929"/>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Actuators: Raspberry Pi Camera Module, Piezo Buzzer/Speaker, and 5V Relay Module.</a:t>
            </a:r>
          </a:p>
        </p:txBody>
      </p:sp>
      <p:sp>
        <p:nvSpPr>
          <p:cNvPr id="32" name="TextBox 31">
            <a:extLst>
              <a:ext uri="{FF2B5EF4-FFF2-40B4-BE49-F238E27FC236}">
                <a16:creationId xmlns:a16="http://schemas.microsoft.com/office/drawing/2014/main" id="{E5B352D7-865F-CA43-100B-98D830E7A738}"/>
              </a:ext>
              <a:ext uri="{C183D7F6-B498-43B3-948B-1728B52AA6E4}">
                <adec:decorative xmlns:adec="http://schemas.microsoft.com/office/drawing/2017/decorative" val="0"/>
              </a:ext>
            </a:extLst>
          </p:cNvPr>
          <p:cNvSpPr txBox="1"/>
          <p:nvPr/>
        </p:nvSpPr>
        <p:spPr>
          <a:xfrm>
            <a:off x="15765747" y="6761070"/>
            <a:ext cx="4395533" cy="1426929"/>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Raspberry Pi Role: Acts as the central controller, connecting all components and managing the system via GPIO pins.</a:t>
            </a:r>
          </a:p>
        </p:txBody>
      </p:sp>
      <p:pic>
        <p:nvPicPr>
          <p:cNvPr id="2" name="Picture 2">
            <a:extLst>
              <a:ext uri="{FF2B5EF4-FFF2-40B4-BE49-F238E27FC236}">
                <a16:creationId xmlns:a16="http://schemas.microsoft.com/office/drawing/2014/main" id="{16BB1A79-A7F8-C49D-E493-9F732384ECC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64900" y="-8620241"/>
            <a:ext cx="2360516" cy="2360516"/>
          </a:xfrm>
          <a:prstGeom prst="ellipse">
            <a:avLst/>
          </a:prstGeom>
          <a:noFill/>
          <a:extLst>
            <a:ext uri="{909E8E84-426E-40DD-AFC4-6F175D3DCCD1}">
              <a14:hiddenFill xmlns:a14="http://schemas.microsoft.com/office/drawing/2010/main">
                <a:solidFill>
                  <a:srgbClr val="FFFFFF"/>
                </a:solidFill>
              </a14:hiddenFill>
            </a:ext>
          </a:extLst>
        </p:spPr>
      </p:pic>
      <p:pic>
        <p:nvPicPr>
          <p:cNvPr id="6" name="Picture 5" descr="A screenshot of a computer&#10;&#10;AI-generated content may be incorrect.">
            <a:extLst>
              <a:ext uri="{FF2B5EF4-FFF2-40B4-BE49-F238E27FC236}">
                <a16:creationId xmlns:a16="http://schemas.microsoft.com/office/drawing/2014/main" id="{A0A1E9F5-B3F8-99A3-E015-754B2F18D53E}"/>
              </a:ext>
            </a:extLst>
          </p:cNvPr>
          <p:cNvPicPr>
            <a:picLocks noChangeAspect="1"/>
          </p:cNvPicPr>
          <p:nvPr/>
        </p:nvPicPr>
        <p:blipFill>
          <a:blip r:embed="rId8"/>
          <a:srcRect l="8527" t="50000" r="21819"/>
          <a:stretch>
            <a:fillRect/>
          </a:stretch>
        </p:blipFill>
        <p:spPr>
          <a:xfrm>
            <a:off x="173086" y="-3064"/>
            <a:ext cx="11886190" cy="6634943"/>
          </a:xfrm>
          <a:prstGeom prst="rect">
            <a:avLst/>
          </a:prstGeom>
        </p:spPr>
      </p:pic>
    </p:spTree>
    <p:extLst>
      <p:ext uri="{BB962C8B-B14F-4D97-AF65-F5344CB8AC3E}">
        <p14:creationId xmlns:p14="http://schemas.microsoft.com/office/powerpoint/2010/main" val="34143480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AF2299-FAA9-D66B-3E5A-7A01D901ACA1}"/>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6C8B587F-A83A-BC1D-9916-F25B20F08B13}"/>
              </a:ext>
            </a:extLst>
          </p:cNvPr>
          <p:cNvSpPr/>
          <p:nvPr/>
        </p:nvSpPr>
        <p:spPr>
          <a:xfrm>
            <a:off x="0" y="0"/>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1" descr="A close up of dots&#10;">
            <a:extLst>
              <a:ext uri="{FF2B5EF4-FFF2-40B4-BE49-F238E27FC236}">
                <a16:creationId xmlns:a16="http://schemas.microsoft.com/office/drawing/2014/main" id="{A79B23F6-576B-7460-E032-7044EB41EA6C}"/>
              </a:ext>
            </a:extLst>
          </p:cNvPr>
          <p:cNvPicPr>
            <a:picLocks noChangeAspect="1"/>
          </p:cNvPicPr>
          <p:nvPr/>
        </p:nvPicPr>
        <p:blipFill>
          <a:blip r:embed="rId2"/>
          <a:srcRect/>
          <a:stretch/>
        </p:blipFill>
        <p:spPr>
          <a:xfrm>
            <a:off x="-5245" y="0"/>
            <a:ext cx="12192000" cy="6858000"/>
          </a:xfrm>
          <a:prstGeom prst="rect">
            <a:avLst/>
          </a:prstGeom>
        </p:spPr>
      </p:pic>
      <p:pic>
        <p:nvPicPr>
          <p:cNvPr id="13" name="Picture 12">
            <a:extLst>
              <a:ext uri="{FF2B5EF4-FFF2-40B4-BE49-F238E27FC236}">
                <a16:creationId xmlns:a16="http://schemas.microsoft.com/office/drawing/2014/main" id="{8464D538-DC73-401D-A474-D440DD73D8A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11200"/>
                    </a14:imgEffect>
                    <a14:imgEffect>
                      <a14:saturation sat="50000"/>
                    </a14:imgEffect>
                  </a14:imgLayer>
                </a14:imgProps>
              </a:ext>
            </a:extLst>
          </a:blip>
          <a:srcRect t="1" b="1358"/>
          <a:stretch>
            <a:fillRect/>
          </a:stretch>
        </p:blipFill>
        <p:spPr>
          <a:xfrm>
            <a:off x="262488" y="2011547"/>
            <a:ext cx="6684553" cy="3800344"/>
          </a:xfrm>
          <a:prstGeom prst="roundRect">
            <a:avLst>
              <a:gd name="adj" fmla="val 6921"/>
            </a:avLst>
          </a:prstGeom>
          <a:noFill/>
          <a:effectLst>
            <a:outerShdw blurRad="50800" dist="50800" dir="8100000" algn="tr" rotWithShape="0">
              <a:schemeClr val="bg2">
                <a:alpha val="40000"/>
              </a:schemeClr>
            </a:outerShdw>
          </a:effectLst>
        </p:spPr>
      </p:pic>
      <p:sp>
        <p:nvSpPr>
          <p:cNvPr id="3" name="TextBox 2">
            <a:extLst>
              <a:ext uri="{FF2B5EF4-FFF2-40B4-BE49-F238E27FC236}">
                <a16:creationId xmlns:a16="http://schemas.microsoft.com/office/drawing/2014/main" id="{0B4C3001-2445-188E-6599-7841788C2EF7}"/>
              </a:ext>
            </a:extLst>
          </p:cNvPr>
          <p:cNvSpPr txBox="1"/>
          <p:nvPr/>
        </p:nvSpPr>
        <p:spPr>
          <a:xfrm>
            <a:off x="262488" y="239301"/>
            <a:ext cx="11667024" cy="1270933"/>
          </a:xfrm>
          <a:prstGeom prst="roundRect">
            <a:avLst>
              <a:gd name="adj" fmla="val 18501"/>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1100">
              <a:solidFill>
                <a:schemeClr val="bg1"/>
              </a:solidFill>
              <a:latin typeface="Speak Pro" panose="020F0502020204030204" pitchFamily="34" charset="0"/>
            </a:endParaRPr>
          </a:p>
          <a:p>
            <a:pPr algn="ctr"/>
            <a:r>
              <a:rPr lang="en-US" sz="2800" b="1" cap="all">
                <a:solidFill>
                  <a:schemeClr val="bg1">
                    <a:lumMod val="95000"/>
                  </a:schemeClr>
                </a:solidFill>
                <a:latin typeface="Biome" panose="020B0503030204020804" pitchFamily="34" charset="0"/>
                <a:cs typeface="Biome" panose="020B0503030204020804" pitchFamily="34" charset="0"/>
              </a:rPr>
              <a:t>docker</a:t>
            </a:r>
            <a:endParaRPr lang="en-US" sz="1600">
              <a:solidFill>
                <a:schemeClr val="bg1"/>
              </a:solidFill>
              <a:latin typeface="Speak Pro" panose="020F0502020204030204" pitchFamily="34" charset="0"/>
            </a:endParaRPr>
          </a:p>
          <a:p>
            <a:pPr lvl="0" algn="ctr">
              <a:defRPr/>
            </a:pPr>
            <a:r>
              <a:rPr lang="en-US">
                <a:solidFill>
                  <a:schemeClr val="bg1"/>
                </a:solidFill>
                <a:latin typeface="Speak Pro" panose="020F0502020204030204" pitchFamily="34" charset="0"/>
              </a:rPr>
              <a:t>Everything runs as containers with Docker Compose</a:t>
            </a:r>
          </a:p>
          <a:p>
            <a:pPr lvl="0" algn="just">
              <a:defRPr/>
            </a:pPr>
            <a:endParaRPr lang="en-US" sz="1100">
              <a:solidFill>
                <a:schemeClr val="bg1"/>
              </a:solidFill>
              <a:latin typeface="Speak Pro" panose="020F0502020204030204" pitchFamily="34" charset="0"/>
            </a:endParaRPr>
          </a:p>
        </p:txBody>
      </p:sp>
      <p:sp>
        <p:nvSpPr>
          <p:cNvPr id="11" name="Rectangle: Rounded Corners 10">
            <a:extLst>
              <a:ext uri="{FF2B5EF4-FFF2-40B4-BE49-F238E27FC236}">
                <a16:creationId xmlns:a16="http://schemas.microsoft.com/office/drawing/2014/main" id="{7A2FDECC-DBEA-B66F-E6AB-2889FEF6D458}"/>
              </a:ext>
            </a:extLst>
          </p:cNvPr>
          <p:cNvSpPr/>
          <p:nvPr/>
        </p:nvSpPr>
        <p:spPr>
          <a:xfrm>
            <a:off x="7141496" y="2011547"/>
            <a:ext cx="4788016" cy="3800344"/>
          </a:xfrm>
          <a:prstGeom prst="roundRect">
            <a:avLst/>
          </a:prstGeom>
          <a:blipFill dpi="0" rotWithShape="1">
            <a:blip r:embed="rId5">
              <a:alphaModFix amt="80000"/>
              <a:extLst>
                <a:ext uri="{96DAC541-7B7A-43D3-8B79-37D633B846F1}">
                  <asvg:svgBlip xmlns:asvg="http://schemas.microsoft.com/office/drawing/2016/SVG/main" r:embed="rId6"/>
                </a:ext>
              </a:extLst>
            </a:blip>
            <a:srcRect/>
            <a:stretch>
              <a:fillRect/>
            </a:stretch>
          </a:blipFill>
          <a:ln>
            <a:solidFill>
              <a:schemeClr val="bg1"/>
            </a:solidFill>
          </a:ln>
          <a:effectLst>
            <a:outerShdw blurRad="50800" dist="508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68C7F61-B94D-8284-8A02-D3E41ABBB6E2}"/>
              </a:ext>
            </a:extLst>
          </p:cNvPr>
          <p:cNvSpPr txBox="1"/>
          <p:nvPr/>
        </p:nvSpPr>
        <p:spPr>
          <a:xfrm>
            <a:off x="7247744" y="2563682"/>
            <a:ext cx="4681768" cy="2585323"/>
          </a:xfrm>
          <a:prstGeom prst="rect">
            <a:avLst/>
          </a:prstGeom>
          <a:noFill/>
        </p:spPr>
        <p:txBody>
          <a:bodyPr wrap="square" rtlCol="0">
            <a:spAutoFit/>
          </a:bodyPr>
          <a:lstStyle/>
          <a:p>
            <a:pPr marL="285750" indent="-285750" algn="just" fontAlgn="base">
              <a:buFont typeface="Arial" panose="020B0604020202020204" pitchFamily="34" charset="0"/>
              <a:buChar char="•"/>
            </a:pPr>
            <a:r>
              <a:rPr lang="en-GB" b="1" dirty="0">
                <a:solidFill>
                  <a:schemeClr val="bg1">
                    <a:lumMod val="95000"/>
                  </a:schemeClr>
                </a:solidFill>
                <a:latin typeface="Speak Pro" panose="020B0504020101020102" pitchFamily="34" charset="0"/>
              </a:rPr>
              <a:t>Admin-panel • 8081 — System management</a:t>
            </a:r>
          </a:p>
          <a:p>
            <a:pPr marL="285750" indent="-285750" algn="just" fontAlgn="base">
              <a:buFont typeface="Arial" panose="020B0604020202020204" pitchFamily="34" charset="0"/>
              <a:buChar char="•"/>
            </a:pPr>
            <a:r>
              <a:rPr lang="en-GB" b="1" dirty="0">
                <a:solidFill>
                  <a:schemeClr val="bg1">
                    <a:lumMod val="95000"/>
                  </a:schemeClr>
                </a:solidFill>
                <a:latin typeface="Speak Pro" panose="020B0504020101020102" pitchFamily="34" charset="0"/>
              </a:rPr>
              <a:t>Frontend • 8000 — Web dashboard</a:t>
            </a:r>
          </a:p>
          <a:p>
            <a:pPr marL="285750" indent="-285750" algn="just" fontAlgn="base">
              <a:buFont typeface="Arial" panose="020B0604020202020204" pitchFamily="34" charset="0"/>
              <a:buChar char="•"/>
            </a:pPr>
            <a:r>
              <a:rPr lang="en-GB" b="1" dirty="0">
                <a:solidFill>
                  <a:schemeClr val="bg1">
                    <a:lumMod val="95000"/>
                  </a:schemeClr>
                </a:solidFill>
                <a:latin typeface="Speak Pro" panose="020B0504020101020102" pitchFamily="34" charset="0"/>
              </a:rPr>
              <a:t>Telegram-bot —Alerts &amp; menu</a:t>
            </a:r>
          </a:p>
          <a:p>
            <a:pPr marL="285750" indent="-285750" algn="just" fontAlgn="base">
              <a:buFont typeface="Arial" panose="020B0604020202020204" pitchFamily="34" charset="0"/>
              <a:buChar char="•"/>
            </a:pPr>
            <a:r>
              <a:rPr lang="en-GB" b="1" dirty="0">
                <a:solidFill>
                  <a:schemeClr val="bg1">
                    <a:lumMod val="95000"/>
                  </a:schemeClr>
                </a:solidFill>
                <a:latin typeface="Speak Pro" panose="020B0504020101020102" pitchFamily="34" charset="0"/>
              </a:rPr>
              <a:t>Operator-control — REST API &amp; control </a:t>
            </a:r>
          </a:p>
          <a:p>
            <a:pPr marL="285750" indent="-285750" algn="just" fontAlgn="base">
              <a:buFont typeface="Arial" panose="020B0604020202020204" pitchFamily="34" charset="0"/>
              <a:buChar char="•"/>
            </a:pPr>
            <a:r>
              <a:rPr lang="en-GB" b="1" dirty="0">
                <a:solidFill>
                  <a:schemeClr val="bg1">
                    <a:lumMod val="95000"/>
                  </a:schemeClr>
                </a:solidFill>
                <a:latin typeface="Speak Pro" panose="020B0504020101020102" pitchFamily="34" charset="0"/>
              </a:rPr>
              <a:t>Sensors —Publishes sensor events</a:t>
            </a:r>
          </a:p>
          <a:p>
            <a:pPr marL="285750" indent="-285750" algn="just" fontAlgn="base">
              <a:buFont typeface="Arial" panose="020B0604020202020204" pitchFamily="34" charset="0"/>
              <a:buChar char="•"/>
            </a:pPr>
            <a:r>
              <a:rPr lang="en-GB" b="1" dirty="0">
                <a:solidFill>
                  <a:schemeClr val="bg1">
                    <a:lumMod val="95000"/>
                  </a:schemeClr>
                </a:solidFill>
                <a:latin typeface="Speak Pro" panose="020B0504020101020102" pitchFamily="34" charset="0"/>
              </a:rPr>
              <a:t>Actuators —Executes device commands</a:t>
            </a:r>
          </a:p>
          <a:p>
            <a:pPr marL="285750" indent="-285750" algn="just" fontAlgn="base">
              <a:buFont typeface="Arial" panose="020B0604020202020204" pitchFamily="34" charset="0"/>
              <a:buChar char="•"/>
            </a:pPr>
            <a:r>
              <a:rPr lang="en-GB" b="1" dirty="0" err="1">
                <a:solidFill>
                  <a:schemeClr val="bg1">
                    <a:lumMod val="95000"/>
                  </a:schemeClr>
                </a:solidFill>
                <a:latin typeface="Speak Pro" panose="020B0504020101020102" pitchFamily="34" charset="0"/>
              </a:rPr>
              <a:t>Catalog</a:t>
            </a:r>
            <a:r>
              <a:rPr lang="en-GB" b="1" dirty="0">
                <a:solidFill>
                  <a:schemeClr val="bg1">
                    <a:lumMod val="95000"/>
                  </a:schemeClr>
                </a:solidFill>
                <a:latin typeface="Speak Pro" panose="020B0504020101020102" pitchFamily="34" charset="0"/>
              </a:rPr>
              <a:t> • 8080 — Registry/config </a:t>
            </a:r>
          </a:p>
          <a:p>
            <a:pPr marL="285750" indent="-285750" algn="just" fontAlgn="base">
              <a:buFont typeface="Arial" panose="020B0604020202020204" pitchFamily="34" charset="0"/>
              <a:buChar char="•"/>
            </a:pPr>
            <a:r>
              <a:rPr lang="en-GB" b="1" dirty="0" err="1">
                <a:solidFill>
                  <a:schemeClr val="bg1">
                    <a:lumMod val="95000"/>
                  </a:schemeClr>
                </a:solidFill>
                <a:latin typeface="Speak Pro" panose="020B0504020101020102" pitchFamily="34" charset="0"/>
              </a:rPr>
              <a:t>Mosquitto</a:t>
            </a:r>
            <a:r>
              <a:rPr lang="en-GB" b="1" dirty="0">
                <a:solidFill>
                  <a:schemeClr val="bg1">
                    <a:lumMod val="95000"/>
                  </a:schemeClr>
                </a:solidFill>
                <a:latin typeface="Speak Pro" panose="020B0504020101020102" pitchFamily="34" charset="0"/>
              </a:rPr>
              <a:t> — MQTT broker</a:t>
            </a:r>
          </a:p>
          <a:p>
            <a:pPr marL="285750" indent="-285750" algn="just" fontAlgn="base">
              <a:buFont typeface="Arial" panose="020B0604020202020204" pitchFamily="34" charset="0"/>
              <a:buChar char="•"/>
            </a:pPr>
            <a:r>
              <a:rPr lang="en-GB" b="1" dirty="0">
                <a:solidFill>
                  <a:schemeClr val="bg1">
                    <a:lumMod val="95000"/>
                  </a:schemeClr>
                </a:solidFill>
                <a:latin typeface="Speak Pro" panose="020B0504020101020102" pitchFamily="34" charset="0"/>
              </a:rPr>
              <a:t>Adaptor — </a:t>
            </a:r>
            <a:r>
              <a:rPr lang="en-GB" b="1" dirty="0" err="1">
                <a:solidFill>
                  <a:schemeClr val="bg1">
                    <a:lumMod val="95000"/>
                  </a:schemeClr>
                </a:solidFill>
                <a:latin typeface="Speak Pro" panose="020B0504020101020102" pitchFamily="34" charset="0"/>
              </a:rPr>
              <a:t>Thingspeak</a:t>
            </a:r>
            <a:r>
              <a:rPr lang="en-GB" b="1" dirty="0">
                <a:solidFill>
                  <a:schemeClr val="bg1">
                    <a:lumMod val="95000"/>
                  </a:schemeClr>
                </a:solidFill>
                <a:latin typeface="Speak Pro" panose="020B0504020101020102" pitchFamily="34" charset="0"/>
              </a:rPr>
              <a:t> adaptor</a:t>
            </a:r>
            <a:endParaRPr lang="en-GB" dirty="0">
              <a:solidFill>
                <a:schemeClr val="bg1">
                  <a:lumMod val="95000"/>
                </a:schemeClr>
              </a:solidFill>
              <a:latin typeface="Speak Pro" panose="020B0504020101020102" pitchFamily="34" charset="0"/>
            </a:endParaRPr>
          </a:p>
        </p:txBody>
      </p:sp>
      <p:pic>
        <p:nvPicPr>
          <p:cNvPr id="1026" name="Picture 2">
            <a:extLst>
              <a:ext uri="{FF2B5EF4-FFF2-40B4-BE49-F238E27FC236}">
                <a16:creationId xmlns:a16="http://schemas.microsoft.com/office/drawing/2014/main" id="{6B310E86-53EF-7333-B45A-4CC2DFC9A060}"/>
              </a:ext>
            </a:extLst>
          </p:cNvPr>
          <p:cNvPicPr>
            <a:picLocks noChangeAspect="1" noChangeArrowheads="1"/>
          </p:cNvPicPr>
          <p:nvPr/>
        </p:nvPicPr>
        <p:blipFill>
          <a:blip r:embed="rId7">
            <a:duotone>
              <a:schemeClr val="accent6">
                <a:shade val="45000"/>
                <a:satMod val="135000"/>
              </a:schemeClr>
              <a:prstClr val="white"/>
            </a:duotone>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0634418" y="356448"/>
            <a:ext cx="1036640" cy="1036638"/>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6B436339-A72E-FC42-70DB-B408A92EE23D}"/>
              </a:ext>
              <a:ext uri="{C183D7F6-B498-43B3-948B-1728B52AA6E4}">
                <adec:decorative xmlns:adec="http://schemas.microsoft.com/office/drawing/2017/decorative" val="0"/>
              </a:ext>
            </a:extLst>
          </p:cNvPr>
          <p:cNvSpPr txBox="1"/>
          <p:nvPr/>
        </p:nvSpPr>
        <p:spPr>
          <a:xfrm>
            <a:off x="7694713" y="-6146457"/>
            <a:ext cx="4395533" cy="5120248"/>
          </a:xfrm>
          <a:prstGeom prst="rect">
            <a:avLst/>
          </a:prstGeom>
          <a:noFill/>
        </p:spPr>
        <p:txBody>
          <a:bodyPr vert="horz" wrap="square" rtlCol="0">
            <a:spAutoFit/>
          </a:bodyPr>
          <a:lstStyle/>
          <a:p>
            <a:pPr marL="285750" indent="-28575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IoT-based system for </a:t>
            </a:r>
            <a:r>
              <a:rPr lang="en-US" sz="2000" b="1" spc="-150">
                <a:solidFill>
                  <a:schemeClr val="bg1"/>
                </a:solidFill>
                <a:latin typeface="Speak Pro" panose="020F0502020204030204" pitchFamily="34" charset="0"/>
              </a:rPr>
              <a:t>real-time data exchange</a:t>
            </a:r>
          </a:p>
          <a:p>
            <a:pPr marL="285750" indent="-285750" algn="just">
              <a:lnSpc>
                <a:spcPct val="150000"/>
              </a:lnSpc>
              <a:buFont typeface="Arial" panose="020B0604020202020204" pitchFamily="34" charset="0"/>
              <a:buChar char="•"/>
            </a:pPr>
            <a:r>
              <a:rPr lang="en-US" sz="2000" b="1" spc="-150">
                <a:solidFill>
                  <a:schemeClr val="bg1"/>
                </a:solidFill>
                <a:latin typeface="Speak Pro" panose="020F0502020204030204" pitchFamily="34" charset="0"/>
              </a:rPr>
              <a:t>Microservice architecture for scalability &amp; flexibility</a:t>
            </a:r>
          </a:p>
          <a:p>
            <a:pPr marL="285750" indent="-28575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Simulated sensors and actuators for development without physical devices</a:t>
            </a:r>
          </a:p>
          <a:p>
            <a:pPr marL="285750" indent="-285750" algn="just">
              <a:lnSpc>
                <a:spcPct val="150000"/>
              </a:lnSpc>
              <a:buFont typeface="Arial" panose="020B0604020202020204" pitchFamily="34" charset="0"/>
              <a:buChar char="•"/>
            </a:pPr>
            <a:r>
              <a:rPr lang="en-US" sz="2000" b="1" spc="-150">
                <a:solidFill>
                  <a:schemeClr val="bg1"/>
                </a:solidFill>
                <a:latin typeface="Speak Pro" panose="020F0502020204030204" pitchFamily="34" charset="0"/>
              </a:rPr>
              <a:t>Automation logic </a:t>
            </a:r>
            <a:r>
              <a:rPr lang="en-US" sz="2000" spc="-150">
                <a:solidFill>
                  <a:schemeClr val="bg1"/>
                </a:solidFill>
                <a:latin typeface="Speak Pro" panose="020F0502020204030204" pitchFamily="34" charset="0"/>
              </a:rPr>
              <a:t>in the Control Unit to trigger actions instantly</a:t>
            </a:r>
          </a:p>
          <a:p>
            <a:pPr marL="285750" indent="-28575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User interfaces:</a:t>
            </a:r>
          </a:p>
          <a:p>
            <a:pPr algn="just">
              <a:lnSpc>
                <a:spcPct val="150000"/>
              </a:lnSpc>
            </a:pPr>
            <a:r>
              <a:rPr lang="en-US" sz="2000" spc="-150">
                <a:solidFill>
                  <a:schemeClr val="bg1"/>
                </a:solidFill>
                <a:latin typeface="Speak Pro" panose="020F0502020204030204" pitchFamily="34" charset="0"/>
              </a:rPr>
              <a:t>	Web Dashboard</a:t>
            </a:r>
          </a:p>
          <a:p>
            <a:pPr algn="just">
              <a:lnSpc>
                <a:spcPct val="150000"/>
              </a:lnSpc>
            </a:pPr>
            <a:r>
              <a:rPr lang="en-US" sz="2000" spc="-150">
                <a:solidFill>
                  <a:schemeClr val="bg1"/>
                </a:solidFill>
                <a:latin typeface="Speak Pro" panose="020F0502020204030204" pitchFamily="34" charset="0"/>
              </a:rPr>
              <a:t>	Telegram Bot</a:t>
            </a:r>
          </a:p>
          <a:p>
            <a:pPr algn="just">
              <a:lnSpc>
                <a:spcPct val="150000"/>
              </a:lnSpc>
            </a:pPr>
            <a:r>
              <a:rPr lang="en-US" sz="2000" spc="-150">
                <a:solidFill>
                  <a:schemeClr val="bg1"/>
                </a:solidFill>
                <a:latin typeface="Speak Pro" panose="020F0502020204030204" pitchFamily="34" charset="0"/>
              </a:rPr>
              <a:t>	ThingSpeak Cloud Dashboard</a:t>
            </a:r>
          </a:p>
        </p:txBody>
      </p:sp>
      <p:sp>
        <p:nvSpPr>
          <p:cNvPr id="19" name="TextBox 18">
            <a:extLst>
              <a:ext uri="{FF2B5EF4-FFF2-40B4-BE49-F238E27FC236}">
                <a16:creationId xmlns:a16="http://schemas.microsoft.com/office/drawing/2014/main" id="{403441DD-43B9-2CDA-6B2B-2F605EA8993D}"/>
              </a:ext>
              <a:ext uri="{C183D7F6-B498-43B3-948B-1728B52AA6E4}">
                <adec:decorative xmlns:adec="http://schemas.microsoft.com/office/drawing/2017/decorative" val="0"/>
              </a:ext>
            </a:extLst>
          </p:cNvPr>
          <p:cNvSpPr txBox="1"/>
          <p:nvPr/>
        </p:nvSpPr>
        <p:spPr>
          <a:xfrm>
            <a:off x="172273" y="8119151"/>
            <a:ext cx="4150963" cy="3735253"/>
          </a:xfrm>
          <a:prstGeom prst="rect">
            <a:avLst/>
          </a:prstGeom>
          <a:noFill/>
        </p:spPr>
        <p:txBody>
          <a:bodyPr vert="horz" wrap="square" rtlCol="0">
            <a:spAutoFit/>
          </a:bodyPr>
          <a:lstStyle/>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Traditional home </a:t>
            </a:r>
            <a:r>
              <a:rPr lang="en-US" sz="2000" b="1" spc="-150">
                <a:solidFill>
                  <a:schemeClr val="bg1"/>
                </a:solidFill>
                <a:latin typeface="Speak Pro" panose="020F0502020204030204" pitchFamily="34" charset="0"/>
              </a:rPr>
              <a:t>security</a:t>
            </a:r>
            <a:r>
              <a:rPr lang="en-US" sz="2000" spc="-150">
                <a:solidFill>
                  <a:schemeClr val="bg1"/>
                </a:solidFill>
                <a:latin typeface="Speak Pro" panose="020F0502020204030204" pitchFamily="34" charset="0"/>
              </a:rPr>
              <a:t> systems are expensive and hardware-dependent</a:t>
            </a:r>
          </a:p>
          <a:p>
            <a:pPr marL="342900" indent="-342900" algn="just">
              <a:lnSpc>
                <a:spcPct val="150000"/>
              </a:lnSpc>
              <a:buFont typeface="Arial" panose="020B0604020202020204" pitchFamily="34" charset="0"/>
              <a:buChar char="•"/>
            </a:pPr>
            <a:r>
              <a:rPr lang="en-US" sz="2000" spc="-150">
                <a:solidFill>
                  <a:schemeClr val="bg1"/>
                </a:solidFill>
                <a:latin typeface="Speak Pro" panose="020F0502020204030204" pitchFamily="34" charset="0"/>
              </a:rPr>
              <a:t>Many systems </a:t>
            </a:r>
            <a:r>
              <a:rPr lang="en-US" sz="2000" b="1" spc="-150">
                <a:solidFill>
                  <a:schemeClr val="bg1"/>
                </a:solidFill>
                <a:latin typeface="Speak Pro" panose="020F0502020204030204" pitchFamily="34" charset="0"/>
              </a:rPr>
              <a:t>lack</a:t>
            </a:r>
            <a:r>
              <a:rPr lang="en-US" sz="2000" spc="-150">
                <a:solidFill>
                  <a:schemeClr val="bg1"/>
                </a:solidFill>
                <a:latin typeface="Speak Pro" panose="020F0502020204030204" pitchFamily="34" charset="0"/>
              </a:rPr>
              <a:t> </a:t>
            </a:r>
            <a:r>
              <a:rPr lang="en-US" sz="2000" b="1" spc="-150">
                <a:solidFill>
                  <a:schemeClr val="bg1"/>
                </a:solidFill>
                <a:latin typeface="Speak Pro" panose="020F0502020204030204" pitchFamily="34" charset="0"/>
              </a:rPr>
              <a:t>real-time</a:t>
            </a:r>
            <a:r>
              <a:rPr lang="en-US" sz="2000" spc="-150">
                <a:solidFill>
                  <a:schemeClr val="bg1"/>
                </a:solidFill>
                <a:latin typeface="Speak Pro" panose="020F0502020204030204" pitchFamily="34" charset="0"/>
              </a:rPr>
              <a:t> </a:t>
            </a:r>
            <a:r>
              <a:rPr lang="en-US" sz="2000" b="1" spc="-150">
                <a:solidFill>
                  <a:schemeClr val="bg1"/>
                </a:solidFill>
                <a:latin typeface="Speak Pro" panose="020F0502020204030204" pitchFamily="34" charset="0"/>
              </a:rPr>
              <a:t>intrusion</a:t>
            </a:r>
            <a:r>
              <a:rPr lang="en-US" sz="2000" spc="-150">
                <a:solidFill>
                  <a:schemeClr val="bg1"/>
                </a:solidFill>
                <a:latin typeface="Speak Pro" panose="020F0502020204030204" pitchFamily="34" charset="0"/>
              </a:rPr>
              <a:t> </a:t>
            </a:r>
            <a:r>
              <a:rPr lang="en-US" sz="2000" b="1" spc="-150">
                <a:solidFill>
                  <a:schemeClr val="bg1"/>
                </a:solidFill>
                <a:latin typeface="Speak Pro" panose="020F0502020204030204" pitchFamily="34" charset="0"/>
              </a:rPr>
              <a:t>detection</a:t>
            </a:r>
          </a:p>
          <a:p>
            <a:pPr marL="342900" indent="-342900" algn="just">
              <a:lnSpc>
                <a:spcPct val="150000"/>
              </a:lnSpc>
              <a:buFont typeface="Arial" panose="020B0604020202020204" pitchFamily="34" charset="0"/>
              <a:buChar char="•"/>
            </a:pPr>
            <a:r>
              <a:rPr lang="en-US" sz="2000" b="1" spc="-150">
                <a:solidFill>
                  <a:schemeClr val="bg1"/>
                </a:solidFill>
                <a:latin typeface="Speak Pro" panose="020F0502020204030204" pitchFamily="34" charset="0"/>
              </a:rPr>
              <a:t>Limited automation and integration </a:t>
            </a:r>
            <a:r>
              <a:rPr lang="en-US" sz="2000" spc="-150">
                <a:solidFill>
                  <a:schemeClr val="bg1"/>
                </a:solidFill>
                <a:latin typeface="Speak Pro" panose="020F0502020204030204" pitchFamily="34" charset="0"/>
              </a:rPr>
              <a:t>between devices</a:t>
            </a:r>
          </a:p>
          <a:p>
            <a:pPr marL="342900" indent="-342900" algn="just">
              <a:lnSpc>
                <a:spcPct val="150000"/>
              </a:lnSpc>
              <a:buFont typeface="Arial" panose="020B0604020202020204" pitchFamily="34" charset="0"/>
              <a:buChar char="•"/>
            </a:pPr>
            <a:r>
              <a:rPr lang="en-US" sz="2000" b="1" spc="-150">
                <a:solidFill>
                  <a:schemeClr val="bg1"/>
                </a:solidFill>
                <a:latin typeface="Speak Pro" panose="020F0502020204030204" pitchFamily="34" charset="0"/>
              </a:rPr>
              <a:t>Lack of accuracy</a:t>
            </a:r>
            <a:r>
              <a:rPr lang="en-US" sz="2000" spc="-150">
                <a:solidFill>
                  <a:schemeClr val="bg1"/>
                </a:solidFill>
                <a:latin typeface="Speak Pro" panose="020F0502020204030204" pitchFamily="34" charset="0"/>
              </a:rPr>
              <a:t> and </a:t>
            </a:r>
            <a:r>
              <a:rPr lang="en-US" sz="2000" b="1" spc="-150">
                <a:solidFill>
                  <a:schemeClr val="bg1"/>
                </a:solidFill>
                <a:latin typeface="Speak Pro" panose="020F0502020204030204" pitchFamily="34" charset="0"/>
              </a:rPr>
              <a:t>non-optimal</a:t>
            </a:r>
            <a:r>
              <a:rPr lang="en-US" sz="2000" spc="-150">
                <a:solidFill>
                  <a:schemeClr val="bg1"/>
                </a:solidFill>
                <a:latin typeface="Speak Pro" panose="020F0502020204030204" pitchFamily="34" charset="0"/>
              </a:rPr>
              <a:t> old systems</a:t>
            </a:r>
          </a:p>
        </p:txBody>
      </p:sp>
      <p:grpSp>
        <p:nvGrpSpPr>
          <p:cNvPr id="4" name="Group 3">
            <a:extLst>
              <a:ext uri="{FF2B5EF4-FFF2-40B4-BE49-F238E27FC236}">
                <a16:creationId xmlns:a16="http://schemas.microsoft.com/office/drawing/2014/main" id="{6143E872-1913-49D4-5B90-FFD906EEE8D3}"/>
              </a:ext>
            </a:extLst>
          </p:cNvPr>
          <p:cNvGrpSpPr/>
          <p:nvPr/>
        </p:nvGrpSpPr>
        <p:grpSpPr>
          <a:xfrm rot="10800000">
            <a:off x="-10483317" y="94495"/>
            <a:ext cx="6669014" cy="6669010"/>
            <a:chOff x="6848354" y="-838200"/>
            <a:chExt cx="8534399" cy="8534399"/>
          </a:xfrm>
        </p:grpSpPr>
        <p:sp useBgFill="1">
          <p:nvSpPr>
            <p:cNvPr id="5" name="Flowchart: Summing Junction 5">
              <a:extLst>
                <a:ext uri="{FF2B5EF4-FFF2-40B4-BE49-F238E27FC236}">
                  <a16:creationId xmlns:a16="http://schemas.microsoft.com/office/drawing/2014/main" id="{399F1153-64CB-1DC0-F5E0-3F1D7ECA3C67}"/>
                </a:ext>
              </a:extLst>
            </p:cNvPr>
            <p:cNvSpPr/>
            <p:nvPr/>
          </p:nvSpPr>
          <p:spPr bwMode="white">
            <a:xfrm>
              <a:off x="6848354" y="-838200"/>
              <a:ext cx="8534399" cy="8534399"/>
            </a:xfrm>
            <a:prstGeom prst="flowChartConnector">
              <a:avLst/>
            </a:prstGeom>
            <a:blipFill dpi="0" rotWithShape="0">
              <a:blip r:embed="rId9">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6" name="Oval 5">
              <a:extLst>
                <a:ext uri="{FF2B5EF4-FFF2-40B4-BE49-F238E27FC236}">
                  <a16:creationId xmlns:a16="http://schemas.microsoft.com/office/drawing/2014/main" id="{43ABC779-8FFD-D14D-EC61-410B627C131E}"/>
                </a:ext>
              </a:extLst>
            </p:cNvPr>
            <p:cNvSpPr/>
            <p:nvPr/>
          </p:nvSpPr>
          <p:spPr>
            <a:xfrm>
              <a:off x="8578919" y="892366"/>
              <a:ext cx="5073267" cy="5073265"/>
            </a:xfrm>
            <a:prstGeom prst="ellipse">
              <a:avLst/>
            </a:prstGeom>
            <a:blipFill dpi="0" rotWithShape="1">
              <a:blip r:embed="rId5">
                <a:alphaModFix amt="80000"/>
                <a:extLst>
                  <a:ext uri="{96DAC541-7B7A-43D3-8B79-37D633B846F1}">
                    <asvg:svgBlip xmlns:asvg="http://schemas.microsoft.com/office/drawing/2016/SVG/main" r:embed="rId6"/>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EA57D725-FC00-7B31-045C-C99397879303}"/>
              </a:ext>
            </a:extLst>
          </p:cNvPr>
          <p:cNvSpPr txBox="1"/>
          <p:nvPr/>
        </p:nvSpPr>
        <p:spPr>
          <a:xfrm rot="10800000">
            <a:off x="-9018698" y="2789738"/>
            <a:ext cx="3641458" cy="1323439"/>
          </a:xfrm>
          <a:prstGeom prst="rect">
            <a:avLst/>
          </a:prstGeom>
          <a:noFill/>
        </p:spPr>
        <p:txBody>
          <a:bodyPr wrap="square">
            <a:spAutoFit/>
          </a:bodyPr>
          <a:lstStyle/>
          <a:p>
            <a:pPr algn="ctr"/>
            <a:r>
              <a:rPr lang="en-US" sz="4000" b="1" cap="all">
                <a:solidFill>
                  <a:srgbClr val="FF0000"/>
                </a:solidFill>
                <a:latin typeface="Biome" panose="020B0503030204020804" pitchFamily="34" charset="0"/>
                <a:ea typeface="+mj-ea"/>
                <a:cs typeface="Biome" panose="020B0503030204020804" pitchFamily="34" charset="0"/>
              </a:rPr>
              <a:t>Device layer</a:t>
            </a:r>
            <a:endParaRPr kumimoji="0" lang="en-US" sz="40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spTree>
    <p:extLst>
      <p:ext uri="{BB962C8B-B14F-4D97-AF65-F5344CB8AC3E}">
        <p14:creationId xmlns:p14="http://schemas.microsoft.com/office/powerpoint/2010/main" val="2082140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CE0DC2-461E-4E05-D637-2FF0090FCD1A}"/>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14FC2794-60FD-E525-9ED2-5E597D796D9E}"/>
              </a:ext>
            </a:extLst>
          </p:cNvPr>
          <p:cNvSpPr/>
          <p:nvPr/>
        </p:nvSpPr>
        <p:spPr>
          <a:xfrm>
            <a:off x="49159" y="8632"/>
            <a:ext cx="12192000" cy="6858000"/>
          </a:xfrm>
          <a:prstGeom prst="rect">
            <a:avLst/>
          </a:prstGeom>
          <a:solidFill>
            <a:srgbClr val="1F1F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1" descr="A close up of dots&#10;">
            <a:extLst>
              <a:ext uri="{FF2B5EF4-FFF2-40B4-BE49-F238E27FC236}">
                <a16:creationId xmlns:a16="http://schemas.microsoft.com/office/drawing/2014/main" id="{2EDD04C5-FFEE-7014-F762-D82BCF2435AD}"/>
              </a:ext>
            </a:extLst>
          </p:cNvPr>
          <p:cNvPicPr>
            <a:picLocks noChangeAspect="1"/>
          </p:cNvPicPr>
          <p:nvPr/>
        </p:nvPicPr>
        <p:blipFill>
          <a:blip r:embed="rId3">
            <a:alphaModFix amt="50000"/>
          </a:blip>
          <a:srcRect/>
          <a:stretch/>
        </p:blipFill>
        <p:spPr>
          <a:xfrm>
            <a:off x="0" y="8632"/>
            <a:ext cx="12241159" cy="6885652"/>
          </a:xfrm>
          <a:prstGeom prst="rect">
            <a:avLst/>
          </a:prstGeom>
          <a:effectLst/>
        </p:spPr>
      </p:pic>
      <p:grpSp>
        <p:nvGrpSpPr>
          <p:cNvPr id="10" name="Group 9">
            <a:extLst>
              <a:ext uri="{FF2B5EF4-FFF2-40B4-BE49-F238E27FC236}">
                <a16:creationId xmlns:a16="http://schemas.microsoft.com/office/drawing/2014/main" id="{A2E033DB-42CD-7EA2-7B63-9DC6008D100C}"/>
              </a:ext>
            </a:extLst>
          </p:cNvPr>
          <p:cNvGrpSpPr/>
          <p:nvPr/>
        </p:nvGrpSpPr>
        <p:grpSpPr>
          <a:xfrm>
            <a:off x="2810652" y="94495"/>
            <a:ext cx="6669014" cy="6669010"/>
            <a:chOff x="6848354" y="-838200"/>
            <a:chExt cx="8534399" cy="8534399"/>
          </a:xfrm>
        </p:grpSpPr>
        <p:sp useBgFill="1">
          <p:nvSpPr>
            <p:cNvPr id="6" name="Flowchart: Summing Junction 5">
              <a:extLst>
                <a:ext uri="{FF2B5EF4-FFF2-40B4-BE49-F238E27FC236}">
                  <a16:creationId xmlns:a16="http://schemas.microsoft.com/office/drawing/2014/main" id="{315C67DF-B076-3D3E-7B09-8C012848EF30}"/>
                </a:ext>
              </a:extLst>
            </p:cNvPr>
            <p:cNvSpPr/>
            <p:nvPr/>
          </p:nvSpPr>
          <p:spPr bwMode="white">
            <a:xfrm>
              <a:off x="6848354" y="-838200"/>
              <a:ext cx="8534399" cy="8534399"/>
            </a:xfrm>
            <a:prstGeom prst="flowChartConnector">
              <a:avLst/>
            </a:prstGeom>
            <a:blipFill dpi="0" rotWithShape="0">
              <a:blip r:embed="rId4">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8" name="Oval 7">
              <a:extLst>
                <a:ext uri="{FF2B5EF4-FFF2-40B4-BE49-F238E27FC236}">
                  <a16:creationId xmlns:a16="http://schemas.microsoft.com/office/drawing/2014/main" id="{828DDE7F-80FD-6E7E-EBDA-E0C3C849F87C}"/>
                </a:ext>
              </a:extLst>
            </p:cNvPr>
            <p:cNvSpPr/>
            <p:nvPr/>
          </p:nvSpPr>
          <p:spPr>
            <a:xfrm>
              <a:off x="8578919" y="892366"/>
              <a:ext cx="5073267" cy="5073265"/>
            </a:xfrm>
            <a:prstGeom prst="ellipse">
              <a:avLst/>
            </a:prstGeom>
            <a:blipFill dpi="0" rotWithShape="1">
              <a:blip r:embed="rId5">
                <a:alphaModFix amt="80000"/>
                <a:extLst>
                  <a:ext uri="{96DAC541-7B7A-43D3-8B79-37D633B846F1}">
                    <asvg:svgBlip xmlns:asvg="http://schemas.microsoft.com/office/drawing/2016/SVG/main" r:embed="rId6"/>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7" name="Graphic 36">
            <a:extLst>
              <a:ext uri="{FF2B5EF4-FFF2-40B4-BE49-F238E27FC236}">
                <a16:creationId xmlns:a16="http://schemas.microsoft.com/office/drawing/2014/main" id="{9D442F3F-1B31-8219-5BAF-7998184BC1E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33400" y="-29138649"/>
            <a:ext cx="6148278" cy="35996649"/>
          </a:xfrm>
          <a:prstGeom prst="rect">
            <a:avLst/>
          </a:prstGeom>
        </p:spPr>
      </p:pic>
      <p:sp>
        <p:nvSpPr>
          <p:cNvPr id="3" name="TextBox 2">
            <a:extLst>
              <a:ext uri="{FF2B5EF4-FFF2-40B4-BE49-F238E27FC236}">
                <a16:creationId xmlns:a16="http://schemas.microsoft.com/office/drawing/2014/main" id="{3BE1C3E5-37B1-8CF4-F8E7-3B8C51B708AE}"/>
              </a:ext>
              <a:ext uri="{C183D7F6-B498-43B3-948B-1728B52AA6E4}">
                <adec:decorative xmlns:adec="http://schemas.microsoft.com/office/drawing/2017/decorative" val="0"/>
              </a:ext>
            </a:extLst>
          </p:cNvPr>
          <p:cNvSpPr txBox="1"/>
          <p:nvPr/>
        </p:nvSpPr>
        <p:spPr>
          <a:xfrm>
            <a:off x="8127352" y="8910904"/>
            <a:ext cx="3807983" cy="3139321"/>
          </a:xfrm>
          <a:prstGeom prst="rect">
            <a:avLst/>
          </a:prstGeom>
          <a:noFill/>
        </p:spPr>
        <p:txBody>
          <a:bodyPr vert="horz" wrap="square" rtlCol="0">
            <a:spAutoFit/>
          </a:bodyPr>
          <a:lstStyle/>
          <a:p>
            <a:pPr algn="just"/>
            <a:r>
              <a:rPr lang="en-US" sz="2200" spc="-300">
                <a:solidFill>
                  <a:schemeClr val="bg1"/>
                </a:solidFill>
                <a:latin typeface="Speak Pro" panose="020F0502020204030204" pitchFamily="34" charset="0"/>
              </a:rPr>
              <a:t>The </a:t>
            </a:r>
            <a:r>
              <a:rPr lang="fa-IR" sz="2200" spc="-300">
                <a:solidFill>
                  <a:schemeClr val="bg1"/>
                </a:solidFill>
                <a:latin typeface="Speak Pro" panose="020F0502020204030204" pitchFamily="34" charset="0"/>
              </a:rPr>
              <a:t> </a:t>
            </a:r>
            <a:r>
              <a:rPr lang="en-US" sz="2200" spc="-300">
                <a:solidFill>
                  <a:schemeClr val="bg1"/>
                </a:solidFill>
                <a:latin typeface="Speak Pro" panose="020F0502020204030204" pitchFamily="34" charset="0"/>
              </a:rPr>
              <a:t>System is a smart home security solution that detects intrusions in real time. It uses a microservice-based IoT architecture with simulated sensors and automation, making it scalable and easy to test without physical hardware. Users can monitor activity and receive alerts via a web dashboard, Telegram bot, and ThingSpeak cloud, ensuring remote access and reliable protection.</a:t>
            </a:r>
          </a:p>
        </p:txBody>
      </p:sp>
      <p:sp>
        <p:nvSpPr>
          <p:cNvPr id="14" name="TextBox 13">
            <a:extLst>
              <a:ext uri="{FF2B5EF4-FFF2-40B4-BE49-F238E27FC236}">
                <a16:creationId xmlns:a16="http://schemas.microsoft.com/office/drawing/2014/main" id="{5C752678-1F47-3B5B-7F12-E7C6514B829D}"/>
              </a:ext>
              <a:ext uri="{C183D7F6-B498-43B3-948B-1728B52AA6E4}">
                <adec:decorative xmlns:adec="http://schemas.microsoft.com/office/drawing/2017/decorative" val="0"/>
              </a:ext>
            </a:extLst>
          </p:cNvPr>
          <p:cNvSpPr txBox="1"/>
          <p:nvPr/>
        </p:nvSpPr>
        <p:spPr>
          <a:xfrm>
            <a:off x="306786" y="-9426750"/>
            <a:ext cx="3807983" cy="2800767"/>
          </a:xfrm>
          <a:prstGeom prst="rect">
            <a:avLst/>
          </a:prstGeom>
          <a:noFill/>
        </p:spPr>
        <p:txBody>
          <a:bodyPr vert="horz" wrap="square" rtlCol="0">
            <a:spAutoFit/>
          </a:bodyPr>
          <a:lstStyle/>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Real-time intrusion detection for immediate threat response</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Automated actions (e.g., activate lights, lock doors) to deter intruders</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Seamless remote monitoring via web and mobile platforms</a:t>
            </a:r>
          </a:p>
          <a:p>
            <a:pPr marL="342900" indent="-342900" algn="just">
              <a:buFont typeface="Arial" panose="020B0604020202020204" pitchFamily="34" charset="0"/>
              <a:buChar char="•"/>
            </a:pPr>
            <a:r>
              <a:rPr lang="en-US" sz="2200" spc="-300">
                <a:solidFill>
                  <a:schemeClr val="bg1"/>
                </a:solidFill>
                <a:latin typeface="Speak Pro" panose="020F0502020204030204" pitchFamily="34" charset="0"/>
              </a:rPr>
              <a:t> Designed for optimal protection, scalability, and user convenience</a:t>
            </a:r>
          </a:p>
        </p:txBody>
      </p:sp>
      <p:sp>
        <p:nvSpPr>
          <p:cNvPr id="2" name="TextBox 1">
            <a:extLst>
              <a:ext uri="{FF2B5EF4-FFF2-40B4-BE49-F238E27FC236}">
                <a16:creationId xmlns:a16="http://schemas.microsoft.com/office/drawing/2014/main" id="{34B1D76B-DAA7-8ECB-2497-3421F7F7BC73}"/>
              </a:ext>
            </a:extLst>
          </p:cNvPr>
          <p:cNvSpPr txBox="1"/>
          <p:nvPr/>
        </p:nvSpPr>
        <p:spPr>
          <a:xfrm>
            <a:off x="4275271" y="2789738"/>
            <a:ext cx="3641458" cy="1323439"/>
          </a:xfrm>
          <a:prstGeom prst="rect">
            <a:avLst/>
          </a:prstGeom>
          <a:noFill/>
        </p:spPr>
        <p:txBody>
          <a:bodyPr wrap="square">
            <a:spAutoFit/>
          </a:bodyPr>
          <a:lstStyle/>
          <a:p>
            <a:pPr algn="ctr"/>
            <a:r>
              <a:rPr lang="en-US" sz="4000" b="1" cap="all">
                <a:solidFill>
                  <a:srgbClr val="FF0000"/>
                </a:solidFill>
                <a:latin typeface="Biome" panose="020B0503030204020804" pitchFamily="34" charset="0"/>
                <a:ea typeface="+mj-ea"/>
                <a:cs typeface="Biome" panose="020B0503030204020804" pitchFamily="34" charset="0"/>
              </a:rPr>
              <a:t>Device layer</a:t>
            </a:r>
            <a:endParaRPr kumimoji="0" lang="en-US" sz="40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grpSp>
        <p:nvGrpSpPr>
          <p:cNvPr id="7" name="Group 6">
            <a:extLst>
              <a:ext uri="{FF2B5EF4-FFF2-40B4-BE49-F238E27FC236}">
                <a16:creationId xmlns:a16="http://schemas.microsoft.com/office/drawing/2014/main" id="{44B5AAB7-1D90-6B54-49F6-55BB970693D5}"/>
              </a:ext>
            </a:extLst>
          </p:cNvPr>
          <p:cNvGrpSpPr/>
          <p:nvPr/>
        </p:nvGrpSpPr>
        <p:grpSpPr>
          <a:xfrm rot="10800000">
            <a:off x="13868400" y="124461"/>
            <a:ext cx="6609080" cy="6609078"/>
            <a:chOff x="2260962" y="-455195"/>
            <a:chExt cx="7768394" cy="7768390"/>
          </a:xfrm>
        </p:grpSpPr>
        <p:grpSp>
          <p:nvGrpSpPr>
            <p:cNvPr id="11" name="Group 10">
              <a:extLst>
                <a:ext uri="{FF2B5EF4-FFF2-40B4-BE49-F238E27FC236}">
                  <a16:creationId xmlns:a16="http://schemas.microsoft.com/office/drawing/2014/main" id="{9FC3113C-E576-FDEF-22EE-75E75CD36C98}"/>
                </a:ext>
              </a:extLst>
            </p:cNvPr>
            <p:cNvGrpSpPr/>
            <p:nvPr/>
          </p:nvGrpSpPr>
          <p:grpSpPr>
            <a:xfrm>
              <a:off x="2260962" y="-455195"/>
              <a:ext cx="7768394" cy="7768390"/>
              <a:chOff x="6848354" y="-838200"/>
              <a:chExt cx="8534399" cy="8534399"/>
            </a:xfrm>
          </p:grpSpPr>
          <p:sp useBgFill="1">
            <p:nvSpPr>
              <p:cNvPr id="13" name="Flowchart: Summing Junction 5">
                <a:extLst>
                  <a:ext uri="{FF2B5EF4-FFF2-40B4-BE49-F238E27FC236}">
                    <a16:creationId xmlns:a16="http://schemas.microsoft.com/office/drawing/2014/main" id="{9EA6E3DC-DABB-7CDD-FDBF-62D32672BBF9}"/>
                  </a:ext>
                </a:extLst>
              </p:cNvPr>
              <p:cNvSpPr/>
              <p:nvPr/>
            </p:nvSpPr>
            <p:spPr bwMode="white">
              <a:xfrm>
                <a:off x="6848354" y="-838200"/>
                <a:ext cx="8534399" cy="8534399"/>
              </a:xfrm>
              <a:prstGeom prst="flowChartConnector">
                <a:avLst/>
              </a:prstGeom>
              <a:blipFill dpi="0" rotWithShape="0">
                <a:blip r:embed="rId4">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15" name="Oval 14">
                <a:extLst>
                  <a:ext uri="{FF2B5EF4-FFF2-40B4-BE49-F238E27FC236}">
                    <a16:creationId xmlns:a16="http://schemas.microsoft.com/office/drawing/2014/main" id="{AD0F7F23-CBBF-30C6-E2FD-B3006DD71803}"/>
                  </a:ext>
                </a:extLst>
              </p:cNvPr>
              <p:cNvSpPr/>
              <p:nvPr/>
            </p:nvSpPr>
            <p:spPr>
              <a:xfrm>
                <a:off x="8578919" y="892366"/>
                <a:ext cx="5073268" cy="5073265"/>
              </a:xfrm>
              <a:prstGeom prst="ellipse">
                <a:avLst/>
              </a:prstGeom>
              <a:blipFill dpi="0" rotWithShape="1">
                <a:blip r:embed="rId5">
                  <a:alphaModFix amt="80000"/>
                  <a:extLst>
                    <a:ext uri="{96DAC541-7B7A-43D3-8B79-37D633B846F1}">
                      <asvg:svgBlip xmlns:asvg="http://schemas.microsoft.com/office/drawing/2016/SVG/main" r:embed="rId6"/>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extBox 11">
              <a:extLst>
                <a:ext uri="{FF2B5EF4-FFF2-40B4-BE49-F238E27FC236}">
                  <a16:creationId xmlns:a16="http://schemas.microsoft.com/office/drawing/2014/main" id="{1C56D6F6-E09F-A88E-908E-0F6D18DD9070}"/>
                </a:ext>
              </a:extLst>
            </p:cNvPr>
            <p:cNvSpPr txBox="1"/>
            <p:nvPr/>
          </p:nvSpPr>
          <p:spPr>
            <a:xfrm>
              <a:off x="4094860" y="3198167"/>
              <a:ext cx="4100595" cy="542647"/>
            </a:xfrm>
            <a:prstGeom prst="rect">
              <a:avLst/>
            </a:prstGeom>
            <a:noFill/>
          </p:spPr>
          <p:txBody>
            <a:bodyPr wrap="square">
              <a:spAutoFit/>
            </a:bodyPr>
            <a:lstStyle/>
            <a:p>
              <a:pPr algn="ctr"/>
              <a:r>
                <a:rPr lang="en-US" sz="2400" b="1" cap="all">
                  <a:solidFill>
                    <a:srgbClr val="FF0000"/>
                  </a:solidFill>
                  <a:latin typeface="Biome" panose="020B0503030204020804" pitchFamily="34" charset="0"/>
                  <a:ea typeface="+mj-ea"/>
                  <a:cs typeface="Biome" panose="020B0503030204020804" pitchFamily="34" charset="0"/>
                </a:rPr>
                <a:t>Device connector</a:t>
              </a:r>
              <a:endParaRPr kumimoji="0" lang="en-US" sz="24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grpSp>
      <p:sp>
        <p:nvSpPr>
          <p:cNvPr id="5" name="TextBox 4">
            <a:extLst>
              <a:ext uri="{FF2B5EF4-FFF2-40B4-BE49-F238E27FC236}">
                <a16:creationId xmlns:a16="http://schemas.microsoft.com/office/drawing/2014/main" id="{FDEDAFC8-0CAB-B341-35BE-3171E1019E85}"/>
              </a:ext>
            </a:extLst>
          </p:cNvPr>
          <p:cNvSpPr txBox="1"/>
          <p:nvPr/>
        </p:nvSpPr>
        <p:spPr>
          <a:xfrm>
            <a:off x="-8741336" y="969288"/>
            <a:ext cx="4675982" cy="5530513"/>
          </a:xfrm>
          <a:prstGeom prst="roundRect">
            <a:avLst>
              <a:gd name="adj" fmla="val 8338"/>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Acts as a bridge between sensors/actuators and the MQTT message broker.</a:t>
            </a:r>
          </a:p>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Knows how each device should connect and forwards sensor data to the broker.</a:t>
            </a:r>
          </a:p>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Uses a helper called Device Connector Instantiator:</a:t>
            </a:r>
          </a:p>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 • Instantiator creates objects for each device based on configuration.</a:t>
            </a:r>
          </a:p>
          <a:p>
            <a:pPr lvl="0" algn="just">
              <a:defRPr/>
            </a:pPr>
            <a:r>
              <a:rPr lang="en-US" sz="2000">
                <a:solidFill>
                  <a:schemeClr val="bg1"/>
                </a:solidFill>
                <a:latin typeface="Speak Pro" panose="020F0502020204030204" pitchFamily="34" charset="0"/>
              </a:rPr>
              <a:t> • This allows one Device Connector to manage multiple sensors or actuators.</a:t>
            </a:r>
          </a:p>
          <a:p>
            <a:pPr lvl="0" algn="just">
              <a:defRPr/>
            </a:pPr>
            <a:r>
              <a:rPr lang="en-US" sz="2000">
                <a:solidFill>
                  <a:schemeClr val="bg1"/>
                </a:solidFill>
                <a:latin typeface="Speak Pro" panose="020F0502020204030204" pitchFamily="34" charset="0"/>
              </a:rPr>
              <a:t> • Registers devices with the Catalog so the system can discover them.</a:t>
            </a:r>
          </a:p>
        </p:txBody>
      </p:sp>
    </p:spTree>
    <p:extLst>
      <p:ext uri="{BB962C8B-B14F-4D97-AF65-F5344CB8AC3E}">
        <p14:creationId xmlns:p14="http://schemas.microsoft.com/office/powerpoint/2010/main" val="9399973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B5E922-A703-7C75-B71F-053461E6FFF4}"/>
            </a:ext>
          </a:extLst>
        </p:cNvPr>
        <p:cNvGrpSpPr/>
        <p:nvPr/>
      </p:nvGrpSpPr>
      <p:grpSpPr>
        <a:xfrm>
          <a:off x="0" y="0"/>
          <a:ext cx="0" cy="0"/>
          <a:chOff x="0" y="0"/>
          <a:chExt cx="0" cy="0"/>
        </a:xfrm>
      </p:grpSpPr>
      <p:pic>
        <p:nvPicPr>
          <p:cNvPr id="37" name="Graphic 36">
            <a:extLst>
              <a:ext uri="{FF2B5EF4-FFF2-40B4-BE49-F238E27FC236}">
                <a16:creationId xmlns:a16="http://schemas.microsoft.com/office/drawing/2014/main" id="{D3FE100F-E4CE-A472-5121-29DA74DBF2A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400" y="-29138649"/>
            <a:ext cx="6148278" cy="35996649"/>
          </a:xfrm>
          <a:prstGeom prst="rect">
            <a:avLst/>
          </a:prstGeom>
        </p:spPr>
      </p:pic>
      <p:sp>
        <p:nvSpPr>
          <p:cNvPr id="26" name="TextBox 25">
            <a:extLst>
              <a:ext uri="{FF2B5EF4-FFF2-40B4-BE49-F238E27FC236}">
                <a16:creationId xmlns:a16="http://schemas.microsoft.com/office/drawing/2014/main" id="{E2A6C3B2-6239-4139-189F-EDA65861E4CF}"/>
              </a:ext>
            </a:extLst>
          </p:cNvPr>
          <p:cNvSpPr txBox="1"/>
          <p:nvPr/>
        </p:nvSpPr>
        <p:spPr>
          <a:xfrm>
            <a:off x="510209" y="969288"/>
            <a:ext cx="6462028" cy="4936688"/>
          </a:xfrm>
          <a:prstGeom prst="roundRect">
            <a:avLst>
              <a:gd name="adj" fmla="val 8338"/>
            </a:avLst>
          </a:prstGeom>
          <a:solidFill>
            <a:schemeClr val="bg2">
              <a:lumMod val="2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Acts as a bridge between sensors/actuators and the MQTT message broker.</a:t>
            </a:r>
          </a:p>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Knows how each device should connect and forwards sensor data to the broker.</a:t>
            </a:r>
          </a:p>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Uses a helper called Device Connector Instantiator:</a:t>
            </a:r>
          </a:p>
          <a:p>
            <a:pPr lvl="0" algn="just">
              <a:defRPr/>
            </a:pPr>
            <a:endParaRPr lang="en-US" sz="2000">
              <a:solidFill>
                <a:schemeClr val="bg1"/>
              </a:solidFill>
              <a:latin typeface="Speak Pro" panose="020F0502020204030204" pitchFamily="34" charset="0"/>
            </a:endParaRPr>
          </a:p>
          <a:p>
            <a:pPr lvl="0" algn="just">
              <a:defRPr/>
            </a:pPr>
            <a:r>
              <a:rPr lang="en-US" sz="2000">
                <a:solidFill>
                  <a:schemeClr val="bg1"/>
                </a:solidFill>
                <a:latin typeface="Speak Pro" panose="020F0502020204030204" pitchFamily="34" charset="0"/>
              </a:rPr>
              <a:t> • Instantiator creates objects for each device based on configuration.</a:t>
            </a:r>
          </a:p>
          <a:p>
            <a:pPr lvl="0" algn="just">
              <a:defRPr/>
            </a:pPr>
            <a:r>
              <a:rPr lang="en-US" sz="2000">
                <a:solidFill>
                  <a:schemeClr val="bg1"/>
                </a:solidFill>
                <a:latin typeface="Speak Pro" panose="020F0502020204030204" pitchFamily="34" charset="0"/>
              </a:rPr>
              <a:t> • This allows one Device Connector to manage multiple sensors or actuators.</a:t>
            </a:r>
          </a:p>
          <a:p>
            <a:pPr lvl="0" algn="just">
              <a:defRPr/>
            </a:pPr>
            <a:r>
              <a:rPr lang="en-US" sz="2000">
                <a:solidFill>
                  <a:schemeClr val="bg1"/>
                </a:solidFill>
                <a:latin typeface="Speak Pro" panose="020F0502020204030204" pitchFamily="34" charset="0"/>
              </a:rPr>
              <a:t> • Registers devices with the Catalog so the system can discover them.</a:t>
            </a:r>
          </a:p>
        </p:txBody>
      </p:sp>
      <p:grpSp>
        <p:nvGrpSpPr>
          <p:cNvPr id="31" name="Group 30">
            <a:extLst>
              <a:ext uri="{FF2B5EF4-FFF2-40B4-BE49-F238E27FC236}">
                <a16:creationId xmlns:a16="http://schemas.microsoft.com/office/drawing/2014/main" id="{FFFC0887-1790-5B60-2750-B69017411B9D}"/>
              </a:ext>
            </a:extLst>
          </p:cNvPr>
          <p:cNvGrpSpPr/>
          <p:nvPr/>
        </p:nvGrpSpPr>
        <p:grpSpPr>
          <a:xfrm>
            <a:off x="7406640" y="124461"/>
            <a:ext cx="6609080" cy="6609078"/>
            <a:chOff x="2260962" y="-455195"/>
            <a:chExt cx="7768394" cy="7768390"/>
          </a:xfrm>
        </p:grpSpPr>
        <p:grpSp>
          <p:nvGrpSpPr>
            <p:cNvPr id="27" name="Group 26">
              <a:extLst>
                <a:ext uri="{FF2B5EF4-FFF2-40B4-BE49-F238E27FC236}">
                  <a16:creationId xmlns:a16="http://schemas.microsoft.com/office/drawing/2014/main" id="{3AF975D1-BE70-D2A4-0AB0-EEAE1D1E3ACD}"/>
                </a:ext>
              </a:extLst>
            </p:cNvPr>
            <p:cNvGrpSpPr/>
            <p:nvPr/>
          </p:nvGrpSpPr>
          <p:grpSpPr>
            <a:xfrm>
              <a:off x="2260962" y="-455195"/>
              <a:ext cx="7768394" cy="7768390"/>
              <a:chOff x="6848354" y="-838200"/>
              <a:chExt cx="8534399" cy="8534399"/>
            </a:xfrm>
          </p:grpSpPr>
          <p:sp useBgFill="1">
            <p:nvSpPr>
              <p:cNvPr id="29" name="Flowchart: Summing Junction 5">
                <a:extLst>
                  <a:ext uri="{FF2B5EF4-FFF2-40B4-BE49-F238E27FC236}">
                    <a16:creationId xmlns:a16="http://schemas.microsoft.com/office/drawing/2014/main" id="{E682A1E1-D92F-387A-F0D4-3E5706BF89A0}"/>
                  </a:ext>
                </a:extLst>
              </p:cNvPr>
              <p:cNvSpPr/>
              <p:nvPr/>
            </p:nvSpPr>
            <p:spPr bwMode="white">
              <a:xfrm>
                <a:off x="6848354" y="-838200"/>
                <a:ext cx="8534399" cy="8534399"/>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30" name="Oval 29">
                <a:extLst>
                  <a:ext uri="{FF2B5EF4-FFF2-40B4-BE49-F238E27FC236}">
                    <a16:creationId xmlns:a16="http://schemas.microsoft.com/office/drawing/2014/main" id="{24BC440E-FEDB-E746-33C0-999D4A4F01EF}"/>
                  </a:ext>
                </a:extLst>
              </p:cNvPr>
              <p:cNvSpPr/>
              <p:nvPr/>
            </p:nvSpPr>
            <p:spPr>
              <a:xfrm>
                <a:off x="8578919" y="892366"/>
                <a:ext cx="5073268" cy="5073265"/>
              </a:xfrm>
              <a:prstGeom prst="ellipse">
                <a:avLst/>
              </a:prstGeom>
              <a:blipFill dpi="0" rotWithShape="1">
                <a:blip r:embed="rId6">
                  <a:alphaModFix amt="80000"/>
                  <a:extLst>
                    <a:ext uri="{96DAC541-7B7A-43D3-8B79-37D633B846F1}">
                      <asvg:svgBlip xmlns:asvg="http://schemas.microsoft.com/office/drawing/2016/SVG/main" r:embed="rId7"/>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extBox 11">
              <a:extLst>
                <a:ext uri="{FF2B5EF4-FFF2-40B4-BE49-F238E27FC236}">
                  <a16:creationId xmlns:a16="http://schemas.microsoft.com/office/drawing/2014/main" id="{5FBA5CB9-838D-044D-3663-0998F1482FA2}"/>
                </a:ext>
              </a:extLst>
            </p:cNvPr>
            <p:cNvSpPr txBox="1"/>
            <p:nvPr/>
          </p:nvSpPr>
          <p:spPr>
            <a:xfrm>
              <a:off x="3901949" y="3198167"/>
              <a:ext cx="4100595" cy="542647"/>
            </a:xfrm>
            <a:prstGeom prst="rect">
              <a:avLst/>
            </a:prstGeom>
            <a:noFill/>
          </p:spPr>
          <p:txBody>
            <a:bodyPr wrap="square">
              <a:spAutoFit/>
            </a:bodyPr>
            <a:lstStyle/>
            <a:p>
              <a:pPr algn="ctr"/>
              <a:r>
                <a:rPr kumimoji="0" lang="en-US" sz="24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rPr>
                <a:t>Device connector</a:t>
              </a:r>
            </a:p>
          </p:txBody>
        </p:sp>
      </p:grpSp>
      <p:grpSp>
        <p:nvGrpSpPr>
          <p:cNvPr id="2" name="Group 1">
            <a:extLst>
              <a:ext uri="{FF2B5EF4-FFF2-40B4-BE49-F238E27FC236}">
                <a16:creationId xmlns:a16="http://schemas.microsoft.com/office/drawing/2014/main" id="{5239B3F6-897A-22B8-0C55-4A5F555F4738}"/>
              </a:ext>
            </a:extLst>
          </p:cNvPr>
          <p:cNvGrpSpPr/>
          <p:nvPr/>
        </p:nvGrpSpPr>
        <p:grpSpPr>
          <a:xfrm rot="5400000">
            <a:off x="-5551084" y="3732093"/>
            <a:ext cx="2415850" cy="2415848"/>
            <a:chOff x="1297898" y="1517117"/>
            <a:chExt cx="3566016" cy="3566014"/>
          </a:xfrm>
        </p:grpSpPr>
        <p:sp useBgFill="1">
          <p:nvSpPr>
            <p:cNvPr id="3" name="Flowchart: Summing Junction 5">
              <a:extLst>
                <a:ext uri="{FF2B5EF4-FFF2-40B4-BE49-F238E27FC236}">
                  <a16:creationId xmlns:a16="http://schemas.microsoft.com/office/drawing/2014/main" id="{627FBC8C-041F-C511-22C9-C57B0BC2AA69}"/>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6" name="Oval 5">
              <a:extLst>
                <a:ext uri="{FF2B5EF4-FFF2-40B4-BE49-F238E27FC236}">
                  <a16:creationId xmlns:a16="http://schemas.microsoft.com/office/drawing/2014/main" id="{0A8F6315-BC10-79B0-B7E7-FB5D3ED7A05B}"/>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blue circuit board with wires&#10;&#10;AI-generated content may be incorrect.">
              <a:extLst>
                <a:ext uri="{FF2B5EF4-FFF2-40B4-BE49-F238E27FC236}">
                  <a16:creationId xmlns:a16="http://schemas.microsoft.com/office/drawing/2014/main" id="{0CCB26CF-9F5D-E18B-E396-746C2F207A54}"/>
                </a:ext>
              </a:extLst>
            </p:cNvPr>
            <p:cNvPicPr>
              <a:picLocks noChangeAspect="1"/>
            </p:cNvPicPr>
            <p:nvPr/>
          </p:nvPicPr>
          <p:blipFill>
            <a:blip r:embed="rId8"/>
            <a:srcRect l="20160" t="2687" r="20160" b="3282"/>
            <a:stretch>
              <a:fillRect/>
            </a:stretch>
          </p:blipFill>
          <p:spPr>
            <a:xfrm>
              <a:off x="1890317" y="2029973"/>
              <a:ext cx="2200209" cy="1948326"/>
            </a:xfrm>
            <a:prstGeom prst="rect">
              <a:avLst/>
            </a:prstGeom>
            <a:effectLst>
              <a:outerShdw blurRad="50800" dist="63500" dir="5400000" algn="t" rotWithShape="0">
                <a:prstClr val="black">
                  <a:alpha val="40000"/>
                </a:prstClr>
              </a:outerShdw>
            </a:effectLst>
          </p:spPr>
        </p:pic>
      </p:grpSp>
      <p:sp>
        <p:nvSpPr>
          <p:cNvPr id="10" name="TextBox 9">
            <a:extLst>
              <a:ext uri="{FF2B5EF4-FFF2-40B4-BE49-F238E27FC236}">
                <a16:creationId xmlns:a16="http://schemas.microsoft.com/office/drawing/2014/main" id="{51F6A87C-B5EB-CD3D-4BE2-D33627E5A7D2}"/>
              </a:ext>
            </a:extLst>
          </p:cNvPr>
          <p:cNvSpPr txBox="1"/>
          <p:nvPr/>
        </p:nvSpPr>
        <p:spPr>
          <a:xfrm rot="5400000">
            <a:off x="-5326006" y="5183161"/>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light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pic>
        <p:nvPicPr>
          <p:cNvPr id="11" name="Picture 10" descr="A close-up of a circuit board&#10;&#10;AI-generated content may be incorrect.">
            <a:extLst>
              <a:ext uri="{FF2B5EF4-FFF2-40B4-BE49-F238E27FC236}">
                <a16:creationId xmlns:a16="http://schemas.microsoft.com/office/drawing/2014/main" id="{7F59AA89-0416-CC1D-7D9F-F79A2C80CFB1}"/>
              </a:ext>
            </a:extLst>
          </p:cNvPr>
          <p:cNvPicPr>
            <a:picLocks noChangeAspect="1"/>
          </p:cNvPicPr>
          <p:nvPr/>
        </p:nvPicPr>
        <p:blipFill>
          <a:blip r:embed="rId9"/>
          <a:srcRect l="5398" t="5398" r="3835" b="3835"/>
          <a:stretch>
            <a:fillRect/>
          </a:stretch>
        </p:blipFill>
        <p:spPr>
          <a:xfrm rot="5400000">
            <a:off x="15304612" y="4001964"/>
            <a:ext cx="1652428" cy="1652428"/>
          </a:xfrm>
          <a:prstGeom prst="rect">
            <a:avLst/>
          </a:prstGeom>
          <a:effectLst>
            <a:outerShdw blurRad="50800" dist="63500" dir="5400000" algn="t" rotWithShape="0">
              <a:prstClr val="black">
                <a:alpha val="40000"/>
              </a:prstClr>
            </a:outerShdw>
          </a:effectLst>
        </p:spPr>
      </p:pic>
      <p:sp>
        <p:nvSpPr>
          <p:cNvPr id="14" name="TextBox 13">
            <a:extLst>
              <a:ext uri="{FF2B5EF4-FFF2-40B4-BE49-F238E27FC236}">
                <a16:creationId xmlns:a16="http://schemas.microsoft.com/office/drawing/2014/main" id="{3764A8C2-C7A4-79BE-0932-6B8E77134B46}"/>
              </a:ext>
            </a:extLst>
          </p:cNvPr>
          <p:cNvSpPr txBox="1"/>
          <p:nvPr/>
        </p:nvSpPr>
        <p:spPr>
          <a:xfrm rot="5400000">
            <a:off x="15147979" y="5183161"/>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motion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grpSp>
        <p:nvGrpSpPr>
          <p:cNvPr id="17" name="Group 16">
            <a:extLst>
              <a:ext uri="{FF2B5EF4-FFF2-40B4-BE49-F238E27FC236}">
                <a16:creationId xmlns:a16="http://schemas.microsoft.com/office/drawing/2014/main" id="{9528A4B9-72FE-7051-C51D-933CB74C1032}"/>
              </a:ext>
            </a:extLst>
          </p:cNvPr>
          <p:cNvGrpSpPr/>
          <p:nvPr/>
        </p:nvGrpSpPr>
        <p:grpSpPr>
          <a:xfrm rot="5400000">
            <a:off x="15075301" y="3884493"/>
            <a:ext cx="2415850" cy="2415848"/>
            <a:chOff x="1297898" y="1517117"/>
            <a:chExt cx="3566016" cy="3566014"/>
          </a:xfrm>
        </p:grpSpPr>
        <p:sp useBgFill="1">
          <p:nvSpPr>
            <p:cNvPr id="18" name="Flowchart: Summing Junction 5">
              <a:extLst>
                <a:ext uri="{FF2B5EF4-FFF2-40B4-BE49-F238E27FC236}">
                  <a16:creationId xmlns:a16="http://schemas.microsoft.com/office/drawing/2014/main" id="{CA6C0B2E-A352-AB31-6D52-D1706E9E57E6}"/>
                </a:ext>
              </a:extLst>
            </p:cNvPr>
            <p:cNvSpPr/>
            <p:nvPr/>
          </p:nvSpPr>
          <p:spPr bwMode="white">
            <a:xfrm>
              <a:off x="1297898" y="1517117"/>
              <a:ext cx="3566016" cy="3566014"/>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20" name="Oval 19">
              <a:extLst>
                <a:ext uri="{FF2B5EF4-FFF2-40B4-BE49-F238E27FC236}">
                  <a16:creationId xmlns:a16="http://schemas.microsoft.com/office/drawing/2014/main" id="{8CBC5FE1-6F89-0770-0A34-9C3A47170A95}"/>
                </a:ext>
              </a:extLst>
            </p:cNvPr>
            <p:cNvSpPr/>
            <p:nvPr/>
          </p:nvSpPr>
          <p:spPr>
            <a:xfrm>
              <a:off x="1640063" y="1859280"/>
              <a:ext cx="2881688" cy="2881686"/>
            </a:xfrm>
            <a:prstGeom prst="ellipse">
              <a:avLst/>
            </a:prstGeom>
            <a:solidFill>
              <a:schemeClr val="bg2">
                <a:lumMod val="75000"/>
              </a:schemeClr>
            </a:solid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1" name="Picture 20" descr="A close-up of a circuit board&#10;&#10;AI-generated content may be incorrect.">
            <a:extLst>
              <a:ext uri="{FF2B5EF4-FFF2-40B4-BE49-F238E27FC236}">
                <a16:creationId xmlns:a16="http://schemas.microsoft.com/office/drawing/2014/main" id="{1F883141-2E59-68D2-7222-A23A1E10FA0C}"/>
              </a:ext>
            </a:extLst>
          </p:cNvPr>
          <p:cNvPicPr>
            <a:picLocks noChangeAspect="1"/>
          </p:cNvPicPr>
          <p:nvPr/>
        </p:nvPicPr>
        <p:blipFill>
          <a:blip r:embed="rId9"/>
          <a:srcRect l="5398" t="5398" r="3835" b="3835"/>
          <a:stretch>
            <a:fillRect/>
          </a:stretch>
        </p:blipFill>
        <p:spPr>
          <a:xfrm rot="5400000">
            <a:off x="15457012" y="4154364"/>
            <a:ext cx="1652428" cy="1652428"/>
          </a:xfrm>
          <a:prstGeom prst="rect">
            <a:avLst/>
          </a:prstGeom>
          <a:effectLst>
            <a:outerShdw blurRad="50800" dist="63500" dir="5400000" algn="t" rotWithShape="0">
              <a:prstClr val="black">
                <a:alpha val="40000"/>
              </a:prstClr>
            </a:outerShdw>
          </a:effectLst>
        </p:spPr>
      </p:pic>
      <p:sp>
        <p:nvSpPr>
          <p:cNvPr id="22" name="TextBox 21">
            <a:extLst>
              <a:ext uri="{FF2B5EF4-FFF2-40B4-BE49-F238E27FC236}">
                <a16:creationId xmlns:a16="http://schemas.microsoft.com/office/drawing/2014/main" id="{C059CE49-9438-ACEF-2D1A-BEA6157E85A0}"/>
              </a:ext>
            </a:extLst>
          </p:cNvPr>
          <p:cNvSpPr txBox="1"/>
          <p:nvPr/>
        </p:nvSpPr>
        <p:spPr>
          <a:xfrm rot="5400000">
            <a:off x="15300379" y="5335561"/>
            <a:ext cx="1965694" cy="307777"/>
          </a:xfrm>
          <a:prstGeom prst="rect">
            <a:avLst/>
          </a:prstGeom>
          <a:noFill/>
        </p:spPr>
        <p:txBody>
          <a:bodyPr wrap="square">
            <a:spAutoFit/>
          </a:bodyPr>
          <a:lstStyle/>
          <a:p>
            <a:pPr algn="ctr"/>
            <a:r>
              <a:rPr lang="en-US" sz="1400" b="1" cap="all">
                <a:solidFill>
                  <a:srgbClr val="C00000"/>
                </a:solidFill>
                <a:latin typeface="Biome" panose="020B0503030204020804" pitchFamily="34" charset="0"/>
                <a:ea typeface="+mj-ea"/>
                <a:cs typeface="Biome" panose="020B0503030204020804" pitchFamily="34" charset="0"/>
              </a:rPr>
              <a:t>motion Sensors</a:t>
            </a:r>
            <a:endParaRPr kumimoji="0" lang="en-US" sz="1400" b="1" i="0" u="none" strike="noStrike" kern="1200" cap="all" normalizeH="0" baseline="0" noProof="0">
              <a:solidFill>
                <a:srgbClr val="C00000"/>
              </a:solidFill>
              <a:effectLst/>
              <a:uLnTx/>
              <a:uFillTx/>
              <a:latin typeface="Biome" panose="020B0503030204020804" pitchFamily="34" charset="0"/>
              <a:ea typeface="+mj-ea"/>
              <a:cs typeface="Biome" panose="020B0503030204020804" pitchFamily="34" charset="0"/>
            </a:endParaRPr>
          </a:p>
        </p:txBody>
      </p:sp>
      <p:grpSp>
        <p:nvGrpSpPr>
          <p:cNvPr id="23" name="Group 22">
            <a:extLst>
              <a:ext uri="{FF2B5EF4-FFF2-40B4-BE49-F238E27FC236}">
                <a16:creationId xmlns:a16="http://schemas.microsoft.com/office/drawing/2014/main" id="{0D371216-F498-F694-EDAE-3FEC9872A69E}"/>
              </a:ext>
            </a:extLst>
          </p:cNvPr>
          <p:cNvGrpSpPr/>
          <p:nvPr/>
        </p:nvGrpSpPr>
        <p:grpSpPr>
          <a:xfrm rot="5400000">
            <a:off x="24551640" y="276861"/>
            <a:ext cx="6609080" cy="6609078"/>
            <a:chOff x="7406640" y="124461"/>
            <a:chExt cx="6609080" cy="6609078"/>
          </a:xfrm>
        </p:grpSpPr>
        <p:grpSp>
          <p:nvGrpSpPr>
            <p:cNvPr id="24" name="Group 23">
              <a:extLst>
                <a:ext uri="{FF2B5EF4-FFF2-40B4-BE49-F238E27FC236}">
                  <a16:creationId xmlns:a16="http://schemas.microsoft.com/office/drawing/2014/main" id="{914A281A-14C9-EF40-5E72-97216E875E2B}"/>
                </a:ext>
              </a:extLst>
            </p:cNvPr>
            <p:cNvGrpSpPr/>
            <p:nvPr/>
          </p:nvGrpSpPr>
          <p:grpSpPr>
            <a:xfrm>
              <a:off x="7406640" y="124461"/>
              <a:ext cx="6609080" cy="6609078"/>
              <a:chOff x="6848354" y="-838200"/>
              <a:chExt cx="8534399" cy="8534399"/>
            </a:xfrm>
          </p:grpSpPr>
          <p:sp useBgFill="1">
            <p:nvSpPr>
              <p:cNvPr id="33" name="Flowchart: Summing Junction 5">
                <a:extLst>
                  <a:ext uri="{FF2B5EF4-FFF2-40B4-BE49-F238E27FC236}">
                    <a16:creationId xmlns:a16="http://schemas.microsoft.com/office/drawing/2014/main" id="{B1255A22-B136-CFD1-4991-0DA7BB8BF313}"/>
                  </a:ext>
                </a:extLst>
              </p:cNvPr>
              <p:cNvSpPr/>
              <p:nvPr/>
            </p:nvSpPr>
            <p:spPr bwMode="white">
              <a:xfrm>
                <a:off x="6848354" y="-838200"/>
                <a:ext cx="8534399" cy="8534399"/>
              </a:xfrm>
              <a:prstGeom prst="flowChartConnector">
                <a:avLst/>
              </a:prstGeom>
              <a:blipFill dpi="0" rotWithShape="0">
                <a:blip r:embed="rId5">
                  <a:lum/>
                </a:blip>
                <a:srcRect/>
                <a:stretch>
                  <a:fillRect l="-60776" t="-11813" r="-59004" b="-11813"/>
                </a:stretch>
              </a:blipFill>
              <a:ln>
                <a:solidFill>
                  <a:schemeClr val="bg1"/>
                </a:solidFill>
              </a:ln>
              <a:effectLst>
                <a:outerShdw blurRad="50800" dist="101600" dir="8100000" algn="tr" rotWithShape="0">
                  <a:schemeClr val="bg1">
                    <a:lumMod val="9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X </a:t>
                </a:r>
              </a:p>
            </p:txBody>
          </p:sp>
          <p:sp>
            <p:nvSpPr>
              <p:cNvPr id="34" name="Oval 33">
                <a:extLst>
                  <a:ext uri="{FF2B5EF4-FFF2-40B4-BE49-F238E27FC236}">
                    <a16:creationId xmlns:a16="http://schemas.microsoft.com/office/drawing/2014/main" id="{8EAC80DB-DB8C-5931-4DA1-91AB2892DF2C}"/>
                  </a:ext>
                </a:extLst>
              </p:cNvPr>
              <p:cNvSpPr/>
              <p:nvPr/>
            </p:nvSpPr>
            <p:spPr>
              <a:xfrm>
                <a:off x="8578919" y="892366"/>
                <a:ext cx="5073268" cy="5073265"/>
              </a:xfrm>
              <a:prstGeom prst="ellipse">
                <a:avLst/>
              </a:prstGeom>
              <a:blipFill dpi="0" rotWithShape="1">
                <a:blip r:embed="rId6">
                  <a:alphaModFix amt="80000"/>
                  <a:extLst>
                    <a:ext uri="{96DAC541-7B7A-43D3-8B79-37D633B846F1}">
                      <asvg:svgBlip xmlns:asvg="http://schemas.microsoft.com/office/drawing/2016/SVG/main" r:embed="rId7"/>
                    </a:ext>
                  </a:extLst>
                </a:blip>
                <a:srcRect/>
                <a:stretch>
                  <a:fillRect/>
                </a:stretch>
              </a:blipFill>
              <a:ln>
                <a:noFill/>
              </a:ln>
              <a:effectLst>
                <a:outerShdw blurRad="50800" dist="1016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80FB136E-0B84-5294-DC7B-B9652B35A6E9}"/>
                </a:ext>
              </a:extLst>
            </p:cNvPr>
            <p:cNvSpPr txBox="1"/>
            <p:nvPr/>
          </p:nvSpPr>
          <p:spPr>
            <a:xfrm>
              <a:off x="8849627" y="3238418"/>
              <a:ext cx="3488644" cy="584775"/>
            </a:xfrm>
            <a:prstGeom prst="rect">
              <a:avLst/>
            </a:prstGeom>
            <a:noFill/>
          </p:spPr>
          <p:txBody>
            <a:bodyPr wrap="square">
              <a:spAutoFit/>
            </a:bodyPr>
            <a:lstStyle/>
            <a:p>
              <a:pPr algn="ctr"/>
              <a:r>
                <a:rPr lang="en-US" sz="3200" b="1" cap="all">
                  <a:solidFill>
                    <a:srgbClr val="FF0000"/>
                  </a:solidFill>
                  <a:latin typeface="Biome" panose="020B0503030204020804" pitchFamily="34" charset="0"/>
                  <a:ea typeface="+mj-ea"/>
                  <a:cs typeface="Biome" panose="020B0503030204020804" pitchFamily="34" charset="0"/>
                </a:rPr>
                <a:t>Sensors</a:t>
              </a:r>
              <a:endParaRPr kumimoji="0" lang="en-US" sz="3200" b="1" i="0" u="none" strike="noStrike" kern="1200" cap="all" normalizeH="0" baseline="0" noProof="0">
                <a:solidFill>
                  <a:srgbClr val="FF0000"/>
                </a:solidFill>
                <a:effectLst/>
                <a:uLnTx/>
                <a:uFillTx/>
                <a:latin typeface="Biome" panose="020B0503030204020804" pitchFamily="34" charset="0"/>
                <a:ea typeface="+mj-ea"/>
                <a:cs typeface="Biome" panose="020B0503030204020804" pitchFamily="34" charset="0"/>
              </a:endParaRPr>
            </a:p>
          </p:txBody>
        </p:sp>
      </p:grpSp>
    </p:spTree>
    <p:extLst>
      <p:ext uri="{BB962C8B-B14F-4D97-AF65-F5344CB8AC3E}">
        <p14:creationId xmlns:p14="http://schemas.microsoft.com/office/powerpoint/2010/main" val="25575515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82B1690639E754B8ECAD720664A48EF" ma:contentTypeVersion="6" ma:contentTypeDescription="Create a new document." ma:contentTypeScope="" ma:versionID="51a56ebdb19c28173e92ec19516fb936">
  <xsd:schema xmlns:xsd="http://www.w3.org/2001/XMLSchema" xmlns:xs="http://www.w3.org/2001/XMLSchema" xmlns:p="http://schemas.microsoft.com/office/2006/metadata/properties" xmlns:ns3="c7a11924-f9d5-4612-914c-f90b41e32a58" targetNamespace="http://schemas.microsoft.com/office/2006/metadata/properties" ma:root="true" ma:fieldsID="e57cfdf866f59ab708c037782cfab25a" ns3:_="">
    <xsd:import namespace="c7a11924-f9d5-4612-914c-f90b41e32a58"/>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3:MediaServiceSearchPropertie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a11924-f9d5-4612-914c-f90b41e32a5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c7a11924-f9d5-4612-914c-f90b41e32a58"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27D81FE-B230-4567-82C7-7EFB0F75F0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7a11924-f9d5-4612-914c-f90b41e32a5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purl.org/dc/elements/1.1/"/>
    <ds:schemaRef ds:uri="http://schemas.microsoft.com/office/2006/documentManagement/types"/>
    <ds:schemaRef ds:uri="http://www.w3.org/XML/1998/namespace"/>
    <ds:schemaRef ds:uri="c7a11924-f9d5-4612-914c-f90b41e32a58"/>
    <ds:schemaRef ds:uri="http://purl.org/dc/dcmitype/"/>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{F3F4A155-EFB1-45F5-8240-1581DB4A0802}TFb73f27a7-0404-48d9-96f8-0ca8d35477ec68e4afe9_win32-7b62b493978d</Template>
  <TotalTime>4386</TotalTime>
  <Words>27199</Words>
  <Application>Microsoft Office PowerPoint</Application>
  <PresentationFormat>Widescreen</PresentationFormat>
  <Paragraphs>2997</Paragraphs>
  <Slides>38</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ABeeZee</vt:lpstr>
      <vt:lpstr>Aptos</vt:lpstr>
      <vt:lpstr>Arial</vt:lpstr>
      <vt:lpstr>Biome</vt:lpstr>
      <vt:lpstr>Calibri</vt:lpstr>
      <vt:lpstr>Calibri Light</vt:lpstr>
      <vt:lpstr>Consolas</vt:lpstr>
      <vt:lpstr>Speak Pro</vt:lpstr>
      <vt:lpstr>Wingdings</vt:lpstr>
      <vt:lpstr>Custom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Roshanaee  Atefeh</dc:creator>
  <cp:lastModifiedBy>Roshanaee  Atefeh</cp:lastModifiedBy>
  <cp:revision>33</cp:revision>
  <dcterms:created xsi:type="dcterms:W3CDTF">2025-08-23T16:34:46Z</dcterms:created>
  <dcterms:modified xsi:type="dcterms:W3CDTF">2025-09-02T23:08:19Z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0x010100682B1690639E754B8ECAD720664A48EF</vt:lpwstr>
  </property>
  <property fmtid="{D5CDD505-2E9C-101B-9397-08002B2CF9AE}" pid="3" name="MediaServiceImageTags">
    <vt:lpwstr/>
  </property>
</Properties>
</file>

<file path=docProps/thumbnail.jpeg>
</file>